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handoutMasterIdLst>
    <p:handoutMasterId r:id="rId72"/>
  </p:handoutMasterIdLst>
  <p:sldIdLst>
    <p:sldId id="285" r:id="rId2"/>
    <p:sldId id="361" r:id="rId3"/>
    <p:sldId id="289" r:id="rId4"/>
    <p:sldId id="290" r:id="rId5"/>
    <p:sldId id="291" r:id="rId6"/>
    <p:sldId id="292" r:id="rId7"/>
    <p:sldId id="293" r:id="rId8"/>
    <p:sldId id="294" r:id="rId9"/>
    <p:sldId id="295" r:id="rId10"/>
    <p:sldId id="296" r:id="rId11"/>
    <p:sldId id="297"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 id="318" r:id="rId33"/>
    <p:sldId id="319" r:id="rId34"/>
    <p:sldId id="320" r:id="rId35"/>
    <p:sldId id="321" r:id="rId36"/>
    <p:sldId id="322" r:id="rId37"/>
    <p:sldId id="323" r:id="rId38"/>
    <p:sldId id="324" r:id="rId39"/>
    <p:sldId id="325" r:id="rId40"/>
    <p:sldId id="326" r:id="rId41"/>
    <p:sldId id="327" r:id="rId42"/>
    <p:sldId id="328" r:id="rId43"/>
    <p:sldId id="329" r:id="rId44"/>
    <p:sldId id="330" r:id="rId45"/>
    <p:sldId id="331" r:id="rId46"/>
    <p:sldId id="332" r:id="rId47"/>
    <p:sldId id="333" r:id="rId48"/>
    <p:sldId id="334" r:id="rId49"/>
    <p:sldId id="335" r:id="rId50"/>
    <p:sldId id="337" r:id="rId51"/>
    <p:sldId id="338" r:id="rId52"/>
    <p:sldId id="339" r:id="rId53"/>
    <p:sldId id="340" r:id="rId54"/>
    <p:sldId id="341" r:id="rId55"/>
    <p:sldId id="342" r:id="rId56"/>
    <p:sldId id="343" r:id="rId57"/>
    <p:sldId id="344" r:id="rId58"/>
    <p:sldId id="345" r:id="rId59"/>
    <p:sldId id="346" r:id="rId60"/>
    <p:sldId id="347" r:id="rId61"/>
    <p:sldId id="349" r:id="rId62"/>
    <p:sldId id="350" r:id="rId63"/>
    <p:sldId id="351" r:id="rId64"/>
    <p:sldId id="352" r:id="rId65"/>
    <p:sldId id="353" r:id="rId66"/>
    <p:sldId id="358" r:id="rId67"/>
    <p:sldId id="354" r:id="rId68"/>
    <p:sldId id="355" r:id="rId69"/>
    <p:sldId id="360" r:id="rId7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oaster" id="{3D097778-F0B5-DF49-8412-7039B151700B}">
          <p14:sldIdLst>
            <p14:sldId id="285"/>
            <p14:sldId id="361"/>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7"/>
            <p14:sldId id="338"/>
            <p14:sldId id="339"/>
            <p14:sldId id="340"/>
            <p14:sldId id="341"/>
            <p14:sldId id="342"/>
            <p14:sldId id="343"/>
            <p14:sldId id="344"/>
            <p14:sldId id="345"/>
            <p14:sldId id="346"/>
            <p14:sldId id="347"/>
            <p14:sldId id="349"/>
            <p14:sldId id="350"/>
            <p14:sldId id="351"/>
            <p14:sldId id="352"/>
            <p14:sldId id="353"/>
            <p14:sldId id="358"/>
            <p14:sldId id="354"/>
            <p14:sldId id="355"/>
            <p14:sldId id="360"/>
          </p14:sldIdLst>
        </p14:section>
      </p14:sectionLst>
    </p:ext>
    <p:ext uri="{EFAFB233-063F-42B5-8137-9DF3F51BA10A}">
      <p15:sldGuideLst xmlns:p15="http://schemas.microsoft.com/office/powerpoint/2012/main" xmlns="">
        <p15:guide id="1" orient="horz" pos="3061">
          <p15:clr>
            <a:srgbClr val="A4A3A4"/>
          </p15:clr>
        </p15:guide>
        <p15:guide id="2" pos="5581">
          <p15:clr>
            <a:srgbClr val="A4A3A4"/>
          </p15:clr>
        </p15:guide>
        <p15:guide id="3" pos="180">
          <p15:clr>
            <a:srgbClr val="A4A3A4"/>
          </p15:clr>
        </p15:guide>
        <p15:guide id="4" pos="54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1523"/>
    <a:srgbClr val="D7001A"/>
    <a:srgbClr val="CCCCCC"/>
    <a:srgbClr val="333333"/>
    <a:srgbClr val="FD7505"/>
    <a:srgbClr val="16AEB0"/>
    <a:srgbClr val="609E0E"/>
    <a:srgbClr val="FEB91D"/>
    <a:srgbClr val="E1001F"/>
    <a:srgbClr val="129DD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0" autoAdjust="0"/>
    <p:restoredTop sz="74725" autoAdjust="0"/>
  </p:normalViewPr>
  <p:slideViewPr>
    <p:cSldViewPr snapToGrid="0" snapToObjects="1" showGuides="1">
      <p:cViewPr varScale="1">
        <p:scale>
          <a:sx n="102" d="100"/>
          <a:sy n="102" d="100"/>
        </p:scale>
        <p:origin x="-1800" y="-112"/>
      </p:cViewPr>
      <p:guideLst>
        <p:guide orient="horz" pos="3061"/>
        <p:guide pos="5581"/>
        <p:guide pos="180"/>
        <p:guide pos="5433"/>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389E1E-C654-E943-9883-792E99AD7287}" type="datetimeFigureOut">
              <a:rPr lang="en-US" smtClean="0"/>
              <a:t>11/2/17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50E822-5F4D-874B-B26E-81691243670C}" type="slidenum">
              <a:rPr lang="en-US" smtClean="0"/>
              <a:t>‹#›</a:t>
            </a:fld>
            <a:endParaRPr lang="en-US"/>
          </a:p>
        </p:txBody>
      </p:sp>
    </p:spTree>
    <p:extLst>
      <p:ext uri="{BB962C8B-B14F-4D97-AF65-F5344CB8AC3E}">
        <p14:creationId xmlns:p14="http://schemas.microsoft.com/office/powerpoint/2010/main" val="3646456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20D99B-2862-464A-984E-65BFC5FC0BBC}" type="datetimeFigureOut">
              <a:rPr lang="en-US" smtClean="0"/>
              <a:t>11/2/17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9351FC-18D6-4741-8EEB-9FDB1F020AAC}" type="slidenum">
              <a:rPr lang="en-US" smtClean="0"/>
              <a:t>‹#›</a:t>
            </a:fld>
            <a:endParaRPr lang="en-US"/>
          </a:p>
        </p:txBody>
      </p:sp>
    </p:spTree>
    <p:extLst>
      <p:ext uri="{BB962C8B-B14F-4D97-AF65-F5344CB8AC3E}">
        <p14:creationId xmlns:p14="http://schemas.microsoft.com/office/powerpoint/2010/main" val="10761705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40000"/>
              </a:lnSpc>
              <a:buClr>
                <a:schemeClr val="accent2"/>
              </a:buClr>
              <a:buFont typeface="Arial"/>
              <a:buNone/>
            </a:pPr>
            <a:r>
              <a:rPr lang="en-US" sz="1200" dirty="0">
                <a:latin typeface="+mn-lt"/>
              </a:rPr>
              <a:t>They are both NoSQL databases</a:t>
            </a:r>
          </a:p>
          <a:p>
            <a:pPr marL="0" indent="0">
              <a:lnSpc>
                <a:spcPct val="140000"/>
              </a:lnSpc>
              <a:buClr>
                <a:schemeClr val="accent2"/>
              </a:buClr>
              <a:buFont typeface="Arial"/>
              <a:buNone/>
            </a:pPr>
            <a:r>
              <a:rPr lang="en-US" sz="1200" dirty="0">
                <a:latin typeface="+mn-lt"/>
              </a:rPr>
              <a:t>They are both open source</a:t>
            </a:r>
          </a:p>
          <a:p>
            <a:pPr marL="0" indent="0">
              <a:lnSpc>
                <a:spcPct val="140000"/>
              </a:lnSpc>
              <a:buClr>
                <a:schemeClr val="accent2"/>
              </a:buClr>
              <a:buFont typeface="Arial"/>
              <a:buNone/>
            </a:pPr>
            <a:r>
              <a:rPr lang="en-US" sz="1200" dirty="0">
                <a:latin typeface="+mn-lt"/>
              </a:rPr>
              <a:t>They share an acronym</a:t>
            </a:r>
          </a:p>
          <a:p>
            <a:pPr marL="0" indent="0">
              <a:lnSpc>
                <a:spcPct val="140000"/>
              </a:lnSpc>
              <a:buClr>
                <a:schemeClr val="accent2"/>
              </a:buClr>
              <a:buFont typeface="Arial"/>
              <a:buNone/>
            </a:pPr>
            <a:r>
              <a:rPr lang="en-US" sz="1200" dirty="0">
                <a:latin typeface="+mn-lt"/>
              </a:rPr>
              <a:t>Early</a:t>
            </a:r>
            <a:r>
              <a:rPr lang="en-US" sz="1200" baseline="0" dirty="0">
                <a:latin typeface="+mn-lt"/>
              </a:rPr>
              <a:t> on, some of the same people worked on both</a:t>
            </a:r>
          </a:p>
          <a:p>
            <a:pPr marL="0" indent="0">
              <a:lnSpc>
                <a:spcPct val="140000"/>
              </a:lnSpc>
              <a:buClr>
                <a:schemeClr val="accent2"/>
              </a:buClr>
              <a:buFont typeface="Arial"/>
              <a:buNone/>
            </a:pPr>
            <a:endParaRPr lang="en-US" sz="1200" baseline="0" dirty="0">
              <a:latin typeface="+mn-lt"/>
            </a:endParaRPr>
          </a:p>
          <a:p>
            <a:pPr marL="0" indent="0">
              <a:lnSpc>
                <a:spcPct val="140000"/>
              </a:lnSpc>
              <a:buClr>
                <a:schemeClr val="accent2"/>
              </a:buClr>
              <a:buFont typeface="Arial"/>
              <a:buNone/>
            </a:pPr>
            <a:r>
              <a:rPr lang="en-US" sz="1200" baseline="0" dirty="0">
                <a:latin typeface="+mn-lt"/>
              </a:rPr>
              <a:t>But </a:t>
            </a:r>
            <a:r>
              <a:rPr lang="en-US" sz="1200" baseline="0" dirty="0" err="1">
                <a:latin typeface="+mn-lt"/>
              </a:rPr>
              <a:t>CouchDB</a:t>
            </a:r>
            <a:r>
              <a:rPr lang="en-US" sz="1200" baseline="0" dirty="0">
                <a:latin typeface="+mn-lt"/>
              </a:rPr>
              <a:t> is Apache Foundation and </a:t>
            </a:r>
            <a:r>
              <a:rPr lang="en-US" sz="1200" baseline="0" dirty="0" err="1">
                <a:latin typeface="+mn-lt"/>
              </a:rPr>
              <a:t>Couchbase</a:t>
            </a:r>
            <a:r>
              <a:rPr lang="en-US" sz="1200" baseline="0" dirty="0">
                <a:latin typeface="+mn-lt"/>
              </a:rPr>
              <a:t> is </a:t>
            </a:r>
            <a:r>
              <a:rPr lang="en-US" sz="1200" baseline="0" dirty="0" err="1">
                <a:latin typeface="+mn-lt"/>
              </a:rPr>
              <a:t>Couchbase</a:t>
            </a:r>
            <a:r>
              <a:rPr lang="en-US" sz="1200" baseline="0" dirty="0">
                <a:latin typeface="+mn-lt"/>
              </a:rPr>
              <a:t> Inc.</a:t>
            </a:r>
          </a:p>
          <a:p>
            <a:pPr marL="0" indent="0">
              <a:lnSpc>
                <a:spcPct val="140000"/>
              </a:lnSpc>
              <a:buClr>
                <a:schemeClr val="accent2"/>
              </a:buClr>
              <a:buFont typeface="Arial"/>
              <a:buNone/>
            </a:pPr>
            <a:endParaRPr lang="en-US" sz="1200" baseline="0" dirty="0">
              <a:latin typeface="+mn-lt"/>
            </a:endParaRPr>
          </a:p>
          <a:p>
            <a:pPr marL="0" indent="0">
              <a:lnSpc>
                <a:spcPct val="140000"/>
              </a:lnSpc>
              <a:buClr>
                <a:schemeClr val="accent2"/>
              </a:buClr>
              <a:buFont typeface="Arial"/>
              <a:buNone/>
            </a:pPr>
            <a:r>
              <a:rPr lang="en-US" sz="1200" baseline="0" dirty="0">
                <a:latin typeface="+mn-lt"/>
              </a:rPr>
              <a:t>Neither is a fork of the other</a:t>
            </a:r>
            <a:endParaRPr lang="en-US" sz="1200" dirty="0">
              <a:latin typeface="+mn-lt"/>
            </a:endParaRPr>
          </a:p>
        </p:txBody>
      </p:sp>
      <p:sp>
        <p:nvSpPr>
          <p:cNvPr id="4" name="Slide Number Placeholder 3"/>
          <p:cNvSpPr>
            <a:spLocks noGrp="1"/>
          </p:cNvSpPr>
          <p:nvPr>
            <p:ph type="sldNum" sz="quarter" idx="10"/>
          </p:nvPr>
        </p:nvSpPr>
        <p:spPr/>
        <p:txBody>
          <a:bodyPr/>
          <a:lstStyle/>
          <a:p>
            <a:fld id="{F39351FC-18D6-4741-8EEB-9FDB1F020AAC}" type="slidenum">
              <a:rPr lang="en-US" smtClean="0"/>
              <a:t>3</a:t>
            </a:fld>
            <a:endParaRPr lang="en-US"/>
          </a:p>
        </p:txBody>
      </p:sp>
    </p:spTree>
    <p:extLst>
      <p:ext uri="{BB962C8B-B14F-4D97-AF65-F5344CB8AC3E}">
        <p14:creationId xmlns:p14="http://schemas.microsoft.com/office/powerpoint/2010/main" val="232403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it commodity hardware?</a:t>
            </a:r>
          </a:p>
          <a:p>
            <a:endParaRPr lang="en-US" dirty="0" smtClean="0"/>
          </a:p>
          <a:p>
            <a:r>
              <a:rPr lang="en-US" dirty="0" smtClean="0"/>
              <a:t>A</a:t>
            </a:r>
            <a:r>
              <a:rPr lang="en-US" baseline="0" dirty="0" smtClean="0"/>
              <a:t> lot of them can use commodity hardware for flexible and affordable scaling</a:t>
            </a:r>
          </a:p>
          <a:p>
            <a:r>
              <a:rPr lang="en-US" baseline="0" dirty="0" smtClean="0"/>
              <a:t>THEY DON’T HAVE TO, but this is the sort of thing that people mention a lot with </a:t>
            </a:r>
            <a:r>
              <a:rPr lang="en-US" baseline="0" dirty="0" err="1" smtClean="0"/>
              <a:t>nosql</a:t>
            </a:r>
            <a:r>
              <a:rPr lang="en-US" baseline="0" dirty="0" smtClean="0"/>
              <a:t> </a:t>
            </a:r>
            <a:r>
              <a:rPr lang="en-US" baseline="0" dirty="0" err="1" smtClean="0"/>
              <a:t>dbs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12</a:t>
            </a:fld>
            <a:endParaRPr lang="en-US"/>
          </a:p>
        </p:txBody>
      </p:sp>
    </p:spTree>
    <p:extLst>
      <p:ext uri="{BB962C8B-B14F-4D97-AF65-F5344CB8AC3E}">
        <p14:creationId xmlns:p14="http://schemas.microsoft.com/office/powerpoint/2010/main" val="68548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I get into some of the details about NoSQL databases</a:t>
            </a:r>
          </a:p>
          <a:p>
            <a:r>
              <a:rPr lang="en-US" dirty="0" smtClean="0"/>
              <a:t>Here’s a disclaimer</a:t>
            </a:r>
          </a:p>
          <a:p>
            <a:r>
              <a:rPr lang="en-US" dirty="0" smtClean="0"/>
              <a:t>If you’re starting out on a new project or refactoring</a:t>
            </a:r>
            <a:r>
              <a:rPr lang="en-US" baseline="0" dirty="0" smtClean="0"/>
              <a:t> an existing project, don’t use NoSQL</a:t>
            </a:r>
          </a:p>
          <a:p>
            <a:r>
              <a:rPr lang="en-US" baseline="0" dirty="0" smtClean="0"/>
              <a:t>Because it’s cool, because there’s peer pressure, because you want more stuff on your resume</a:t>
            </a:r>
          </a:p>
          <a:p>
            <a:endParaRPr lang="en-US" baseline="0" dirty="0" smtClean="0"/>
          </a:p>
          <a:p>
            <a:r>
              <a:rPr lang="en-US" baseline="0" dirty="0" smtClean="0"/>
              <a:t>A lot of problems are SOLVED WELL by existing technology that you understand well and have a good toolset around</a:t>
            </a:r>
          </a:p>
          <a:p>
            <a:endParaRPr lang="en-US" baseline="0" dirty="0" smtClean="0"/>
          </a:p>
          <a:p>
            <a:r>
              <a:rPr lang="en-US" baseline="0" dirty="0" smtClean="0"/>
              <a:t>So if you have a problem that’s not going to scale massively, or it fits nicely into a relational model, and you can deal with object impedance mismatch and OR/</a:t>
            </a:r>
            <a:r>
              <a:rPr lang="en-US" baseline="0" dirty="0" err="1" smtClean="0"/>
              <a:t>Ms</a:t>
            </a:r>
            <a:r>
              <a:rPr lang="en-US" baseline="0" dirty="0" smtClean="0"/>
              <a:t> and you’re comfortable with that, then you might as well use a relational database and leave the road less traveled for another time</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13</a:t>
            </a:fld>
            <a:endParaRPr lang="en-US"/>
          </a:p>
        </p:txBody>
      </p:sp>
    </p:spTree>
    <p:extLst>
      <p:ext uri="{BB962C8B-B14F-4D97-AF65-F5344CB8AC3E}">
        <p14:creationId xmlns:p14="http://schemas.microsoft.com/office/powerpoint/2010/main" val="1152254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maybe SQL is right for your</a:t>
            </a:r>
            <a:r>
              <a:rPr lang="en-US" baseline="0" dirty="0" smtClean="0"/>
              <a:t> project</a:t>
            </a:r>
          </a:p>
          <a:p>
            <a:endParaRPr lang="en-US" baseline="0" dirty="0" smtClean="0"/>
          </a:p>
          <a:p>
            <a:r>
              <a:rPr lang="en-US" baseline="0" dirty="0" smtClean="0"/>
              <a:t>But there are some cases where maybe relational ISN’T a good fit</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14</a:t>
            </a:fld>
            <a:endParaRPr lang="en-US"/>
          </a:p>
        </p:txBody>
      </p:sp>
    </p:spTree>
    <p:extLst>
      <p:ext uri="{BB962C8B-B14F-4D97-AF65-F5344CB8AC3E}">
        <p14:creationId xmlns:p14="http://schemas.microsoft.com/office/powerpoint/2010/main" val="1883513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ANY system really</a:t>
            </a:r>
          </a:p>
          <a:p>
            <a:endParaRPr lang="en-US" dirty="0" smtClean="0"/>
          </a:p>
          <a:p>
            <a:r>
              <a:rPr lang="en-US" dirty="0" smtClean="0"/>
              <a:t>Vertical scaling</a:t>
            </a:r>
            <a:r>
              <a:rPr lang="en-US" baseline="0" dirty="0" smtClean="0"/>
              <a:t> is the easiest: faster server, more ram, beefier machine, but that gets expensive, impractical</a:t>
            </a:r>
            <a:endParaRPr lang="en-US" dirty="0" smtClean="0"/>
          </a:p>
          <a:p>
            <a:endParaRPr lang="en-US" dirty="0" smtClean="0"/>
          </a:p>
          <a:p>
            <a:r>
              <a:rPr lang="en-US" dirty="0" smtClean="0"/>
              <a:t>Horizontal scaling: with</a:t>
            </a:r>
            <a:r>
              <a:rPr lang="en-US" baseline="0" dirty="0" smtClean="0"/>
              <a:t> relational databases, I’ve got two words for you “</a:t>
            </a:r>
            <a:r>
              <a:rPr lang="en-US" baseline="0" dirty="0" err="1" smtClean="0"/>
              <a:t>sharding</a:t>
            </a:r>
            <a:r>
              <a:rPr lang="en-US" baseline="0" dirty="0" smtClean="0"/>
              <a:t> scheme”</a:t>
            </a:r>
          </a:p>
          <a:p>
            <a:endParaRPr lang="en-US" baseline="0" dirty="0" smtClean="0"/>
          </a:p>
          <a:p>
            <a:r>
              <a:rPr lang="en-US" baseline="0" dirty="0" smtClean="0"/>
              <a:t>With SQL Server there are a variety of </a:t>
            </a:r>
            <a:r>
              <a:rPr lang="en-US" baseline="0" dirty="0" err="1" smtClean="0"/>
              <a:t>sharding</a:t>
            </a:r>
            <a:r>
              <a:rPr lang="en-US" baseline="0" dirty="0" smtClean="0"/>
              <a:t> methods (vertical, range, hash, directory), but you have to worry about joining across shards, </a:t>
            </a:r>
            <a:r>
              <a:rPr lang="en-US" baseline="0" dirty="0" err="1" smtClean="0"/>
              <a:t>denormalizing</a:t>
            </a:r>
            <a:r>
              <a:rPr lang="en-US" baseline="0" dirty="0" smtClean="0"/>
              <a:t>, rebalancing, what if you change the scheme</a:t>
            </a:r>
          </a:p>
          <a:p>
            <a:endParaRPr lang="en-US" baseline="0" dirty="0" smtClean="0"/>
          </a:p>
          <a:p>
            <a:r>
              <a:rPr lang="en-US" baseline="0" dirty="0" smtClean="0"/>
              <a:t>People do this, and people get it to work. Depending on your use case, it can be reasonable for certain use cases where the data can be easily divided, it can be a nightmare otherwise.</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15</a:t>
            </a:fld>
            <a:endParaRPr lang="en-US"/>
          </a:p>
        </p:txBody>
      </p:sp>
    </p:spTree>
    <p:extLst>
      <p:ext uri="{BB962C8B-B14F-4D97-AF65-F5344CB8AC3E}">
        <p14:creationId xmlns:p14="http://schemas.microsoft.com/office/powerpoint/2010/main" val="1096118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always hard with a relational database.</a:t>
            </a:r>
          </a:p>
          <a:p>
            <a:endParaRPr lang="en-US" dirty="0" smtClean="0"/>
          </a:p>
          <a:p>
            <a:r>
              <a:rPr lang="en-US" dirty="0" smtClean="0"/>
              <a:t>Keeping</a:t>
            </a:r>
            <a:r>
              <a:rPr lang="en-US" baseline="0" dirty="0" smtClean="0"/>
              <a:t> things online. Especially for writes.</a:t>
            </a:r>
          </a:p>
          <a:p>
            <a:endParaRPr lang="en-US" baseline="0" dirty="0" smtClean="0"/>
          </a:p>
          <a:p>
            <a:r>
              <a:rPr lang="en-US" baseline="0" dirty="0" smtClean="0"/>
              <a:t>CAP </a:t>
            </a:r>
            <a:r>
              <a:rPr lang="en-US" baseline="0" dirty="0" err="1" smtClean="0"/>
              <a:t>Theorum</a:t>
            </a:r>
            <a:r>
              <a:rPr lang="en-US" baseline="0" dirty="0" smtClean="0"/>
              <a:t> – Consistent Available Partition-tolerant, applies to when nodes go down or there’s a network split. When operating normally, there is no such tradeoff.</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16</a:t>
            </a:fld>
            <a:endParaRPr lang="en-US"/>
          </a:p>
        </p:txBody>
      </p:sp>
    </p:spTree>
    <p:extLst>
      <p:ext uri="{BB962C8B-B14F-4D97-AF65-F5344CB8AC3E}">
        <p14:creationId xmlns:p14="http://schemas.microsoft.com/office/powerpoint/2010/main" val="672345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Something simple may</a:t>
            </a:r>
            <a:r>
              <a:rPr lang="en-US" baseline="0" dirty="0" smtClean="0"/>
              <a:t> not be so bad</a:t>
            </a:r>
          </a:p>
          <a:p>
            <a:endParaRPr lang="en-US" dirty="0" smtClean="0"/>
          </a:p>
          <a:p>
            <a:r>
              <a:rPr lang="en-US" dirty="0" smtClean="0"/>
              <a:t>But something complex…</a:t>
            </a:r>
          </a:p>
          <a:p>
            <a:r>
              <a:rPr lang="en-US" dirty="0" smtClean="0"/>
              <a:t>Coming</a:t>
            </a:r>
            <a:r>
              <a:rPr lang="en-US" baseline="0" dirty="0" smtClean="0"/>
              <a:t> up with good schemas in the first place</a:t>
            </a:r>
          </a:p>
          <a:p>
            <a:r>
              <a:rPr lang="en-US" baseline="0" dirty="0" smtClean="0"/>
              <a:t>And then maintaining them across the lifetime of your app</a:t>
            </a:r>
          </a:p>
          <a:p>
            <a:r>
              <a:rPr lang="en-US" dirty="0" smtClean="0"/>
              <a:t>Has</a:t>
            </a:r>
            <a:r>
              <a:rPr lang="en-US" baseline="0" dirty="0" smtClean="0"/>
              <a:t> anyone had to take a database offline (or put into read-only) in order to do a schema migration?</a:t>
            </a:r>
          </a:p>
          <a:p>
            <a:endParaRPr lang="en-US" baseline="0" dirty="0" smtClean="0"/>
          </a:p>
          <a:p>
            <a:r>
              <a:rPr lang="en-US" baseline="0" dirty="0" smtClean="0"/>
              <a:t>In many cases, this just isn’t acceptable: to tell a user that you can’t use this because we’re doing schema maintenance</a:t>
            </a:r>
          </a:p>
          <a:p>
            <a:endParaRPr lang="en-US" dirty="0" smtClean="0"/>
          </a:p>
        </p:txBody>
      </p:sp>
      <p:sp>
        <p:nvSpPr>
          <p:cNvPr id="4" name="Slide Number Placeholder 3"/>
          <p:cNvSpPr>
            <a:spLocks noGrp="1"/>
          </p:cNvSpPr>
          <p:nvPr>
            <p:ph type="sldNum" sz="quarter" idx="10"/>
          </p:nvPr>
        </p:nvSpPr>
        <p:spPr/>
        <p:txBody>
          <a:bodyPr/>
          <a:lstStyle/>
          <a:p>
            <a:fld id="{F39351FC-18D6-4741-8EEB-9FDB1F020AAC}" type="slidenum">
              <a:rPr lang="en-US" smtClean="0"/>
              <a:t>17</a:t>
            </a:fld>
            <a:endParaRPr lang="en-US"/>
          </a:p>
        </p:txBody>
      </p:sp>
    </p:spTree>
    <p:extLst>
      <p:ext uri="{BB962C8B-B14F-4D97-AF65-F5344CB8AC3E}">
        <p14:creationId xmlns:p14="http://schemas.microsoft.com/office/powerpoint/2010/main" val="1783009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a:t>
            </a:r>
            <a:r>
              <a:rPr lang="en-US" dirty="0" err="1" smtClean="0"/>
              <a:t>Blobfish</a:t>
            </a:r>
            <a:r>
              <a:rPr lang="en-US" dirty="0" smtClean="0"/>
              <a:t>, some call it the ugliest fish</a:t>
            </a:r>
            <a:r>
              <a:rPr lang="en-US" baseline="0" dirty="0" smtClean="0"/>
              <a:t> in the world</a:t>
            </a:r>
          </a:p>
          <a:p>
            <a:endParaRPr lang="en-US" baseline="0" dirty="0" smtClean="0"/>
          </a:p>
          <a:p>
            <a:r>
              <a:rPr lang="en-US" baseline="0" dirty="0" smtClean="0"/>
              <a:t>But this is a picture at surface level. This is actually a deep sea fish</a:t>
            </a:r>
          </a:p>
          <a:p>
            <a:r>
              <a:rPr lang="en-US" baseline="0" dirty="0" smtClean="0"/>
              <a:t>When it’s in its normal high-pressure environment it looks more like this</a:t>
            </a:r>
          </a:p>
          <a:p>
            <a:endParaRPr lang="en-US" dirty="0" smtClean="0"/>
          </a:p>
          <a:p>
            <a:r>
              <a:rPr lang="en-US" dirty="0" smtClean="0"/>
              <a:t>It’s still</a:t>
            </a:r>
            <a:r>
              <a:rPr lang="en-US" baseline="0" dirty="0" smtClean="0"/>
              <a:t> not going to win any beauty pageants, but it definitely looks more like a standard fish</a:t>
            </a:r>
          </a:p>
          <a:p>
            <a:endParaRPr lang="en-US" baseline="0" dirty="0" smtClean="0"/>
          </a:p>
          <a:p>
            <a:r>
              <a:rPr lang="en-US" baseline="0" dirty="0" smtClean="0"/>
              <a:t>My point is this: whatever data store you choose should be the right one for the job. There’s a term “Polyglot persistence” which just means that.</a:t>
            </a:r>
          </a:p>
          <a:p>
            <a:endParaRPr lang="en-US" baseline="0" dirty="0" smtClean="0"/>
          </a:p>
          <a:p>
            <a:r>
              <a:rPr lang="en-US" baseline="0" dirty="0" smtClean="0"/>
              <a:t>So maybe if part of your app is just saving log data, maybe that’s a good place to start with a </a:t>
            </a:r>
            <a:r>
              <a:rPr lang="en-US" baseline="0" dirty="0" err="1" smtClean="0"/>
              <a:t>nosql</a:t>
            </a:r>
            <a:r>
              <a:rPr lang="en-US" baseline="0" dirty="0" smtClean="0"/>
              <a:t> db. If another part is highly relational, then use a relational db.</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18</a:t>
            </a:fld>
            <a:endParaRPr lang="en-US"/>
          </a:p>
        </p:txBody>
      </p:sp>
    </p:spTree>
    <p:extLst>
      <p:ext uri="{BB962C8B-B14F-4D97-AF65-F5344CB8AC3E}">
        <p14:creationId xmlns:p14="http://schemas.microsoft.com/office/powerpoint/2010/main" val="1701119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lots of types of NoSQL databases</a:t>
            </a:r>
          </a:p>
          <a:p>
            <a:r>
              <a:rPr lang="en-US" baseline="0" dirty="0" smtClean="0"/>
              <a:t>These 4 seem to be the main categories that people are interested in, </a:t>
            </a:r>
            <a:r>
              <a:rPr lang="en-US" baseline="0" dirty="0" err="1" smtClean="0"/>
              <a:t>esp</a:t>
            </a:r>
            <a:r>
              <a:rPr lang="en-US" baseline="0" dirty="0" smtClean="0"/>
              <a:t> in open source world</a:t>
            </a:r>
          </a:p>
          <a:p>
            <a:r>
              <a:rPr lang="en-US" baseline="0" dirty="0" smtClean="0"/>
              <a:t>And these will be the ones you’ll likely encounter in your research about what to use</a:t>
            </a:r>
          </a:p>
          <a:p>
            <a:endParaRPr lang="en-US" baseline="0" dirty="0" smtClean="0"/>
          </a:p>
          <a:p>
            <a:r>
              <a:rPr lang="en-US" baseline="0" dirty="0" smtClean="0"/>
              <a:t>Now, before I go through these one-by-one, I just want to note that there is a lot of convergence that’s been happening and is still happening in databases. K/V databases are becoming more like document databases, relational databases are adding document database-like features, etc.</a:t>
            </a:r>
          </a:p>
          <a:p>
            <a:endParaRPr lang="en-US" baseline="0" dirty="0" smtClean="0"/>
          </a:p>
          <a:p>
            <a:r>
              <a:rPr lang="en-US" baseline="0" dirty="0" smtClean="0"/>
              <a:t>Graph is still a bit of the odd one out, but overall there is some overlap and convergence happening.</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19</a:t>
            </a:fld>
            <a:endParaRPr lang="en-US"/>
          </a:p>
        </p:txBody>
      </p:sp>
    </p:spTree>
    <p:extLst>
      <p:ext uri="{BB962C8B-B14F-4D97-AF65-F5344CB8AC3E}">
        <p14:creationId xmlns:p14="http://schemas.microsoft.com/office/powerpoint/2010/main" val="1608259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20</a:t>
            </a:fld>
            <a:endParaRPr lang="en-US"/>
          </a:p>
        </p:txBody>
      </p:sp>
    </p:spTree>
    <p:extLst>
      <p:ext uri="{BB962C8B-B14F-4D97-AF65-F5344CB8AC3E}">
        <p14:creationId xmlns:p14="http://schemas.microsoft.com/office/powerpoint/2010/main" val="487632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Logos for:</a:t>
            </a:r>
            <a:r>
              <a:rPr lang="en-US" baseline="0" dirty="0" smtClean="0"/>
              <a:t> MongoDB, </a:t>
            </a:r>
            <a:r>
              <a:rPr lang="en-US" baseline="0" dirty="0" err="1" smtClean="0"/>
              <a:t>CouchDB</a:t>
            </a:r>
            <a:r>
              <a:rPr lang="en-US" baseline="0" dirty="0" smtClean="0"/>
              <a:t>, </a:t>
            </a:r>
            <a:r>
              <a:rPr lang="en-US" baseline="0" dirty="0" err="1" smtClean="0"/>
              <a:t>MarkLogic</a:t>
            </a:r>
            <a:r>
              <a:rPr lang="en-US" baseline="0" dirty="0" smtClean="0"/>
              <a:t>, </a:t>
            </a:r>
            <a:r>
              <a:rPr lang="en-US" baseline="0" dirty="0" err="1" smtClean="0"/>
              <a:t>Couchbase</a:t>
            </a:r>
            <a:r>
              <a:rPr lang="en-US" baseline="0" dirty="0" smtClean="0"/>
              <a:t>, Lotus Notes, </a:t>
            </a:r>
            <a:r>
              <a:rPr lang="en-US" baseline="0" dirty="0" err="1" smtClean="0"/>
              <a:t>RethinkDB</a:t>
            </a:r>
            <a:r>
              <a:rPr lang="en-US" baseline="0" dirty="0" smtClean="0"/>
              <a:t>, </a:t>
            </a:r>
            <a:r>
              <a:rPr lang="en-US" baseline="0" dirty="0" err="1" smtClean="0"/>
              <a:t>OrientDB</a:t>
            </a:r>
            <a:r>
              <a:rPr lang="en-US" baseline="0" dirty="0" smtClean="0"/>
              <a:t>, </a:t>
            </a:r>
            <a:r>
              <a:rPr lang="en-US" baseline="0" dirty="0" err="1" smtClean="0"/>
              <a:t>Xbase</a:t>
            </a:r>
            <a:r>
              <a:rPr lang="en-US" baseline="0" dirty="0" smtClean="0"/>
              <a:t>, </a:t>
            </a:r>
            <a:r>
              <a:rPr lang="en-US" baseline="0" dirty="0" err="1" smtClean="0"/>
              <a:t>RavenDB</a:t>
            </a:r>
            <a:r>
              <a:rPr lang="en-US" baseline="0" dirty="0" smtClean="0"/>
              <a:t>, </a:t>
            </a:r>
            <a:r>
              <a:rPr lang="en-US" baseline="0" dirty="0" err="1" smtClean="0"/>
              <a:t>Existdb</a:t>
            </a:r>
            <a:endParaRPr lang="en-US" baseline="0" dirty="0" smtClean="0"/>
          </a:p>
          <a:p>
            <a:endParaRPr lang="en-US" baseline="0" dirty="0" smtClean="0"/>
          </a:p>
          <a:p>
            <a:r>
              <a:rPr lang="en-US" baseline="0" dirty="0" smtClean="0"/>
              <a:t>These are the top two most relevant document databases</a:t>
            </a:r>
          </a:p>
          <a:p>
            <a:endParaRPr lang="en-US" baseline="0" dirty="0" smtClean="0"/>
          </a:p>
          <a:p>
            <a:r>
              <a:rPr lang="en-US" baseline="0" dirty="0" smtClean="0"/>
              <a:t>MongoDB has huge developer awareness, Couchbase is easily the runner up (I’d say that even if they didn’t pay my mortgage)</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21</a:t>
            </a:fld>
            <a:endParaRPr lang="en-US"/>
          </a:p>
        </p:txBody>
      </p:sp>
    </p:spTree>
    <p:extLst>
      <p:ext uri="{BB962C8B-B14F-4D97-AF65-F5344CB8AC3E}">
        <p14:creationId xmlns:p14="http://schemas.microsoft.com/office/powerpoint/2010/main" val="1179736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‘always’ been doing</a:t>
            </a:r>
            <a:r>
              <a:rPr lang="en-US" baseline="0" dirty="0" smtClean="0"/>
              <a:t> SQL, anything else must be an aberration?</a:t>
            </a:r>
          </a:p>
          <a:p>
            <a:r>
              <a:rPr lang="en-US" dirty="0" smtClean="0"/>
              <a:t>Well I’m not so</a:t>
            </a:r>
            <a:r>
              <a:rPr lang="en-US" baseline="0" dirty="0" smtClean="0"/>
              <a:t> sure.</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4</a:t>
            </a:fld>
            <a:endParaRPr lang="en-US"/>
          </a:p>
        </p:txBody>
      </p:sp>
    </p:spTree>
    <p:extLst>
      <p:ext uri="{BB962C8B-B14F-4D97-AF65-F5344CB8AC3E}">
        <p14:creationId xmlns:p14="http://schemas.microsoft.com/office/powerpoint/2010/main" val="1009539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understands the format of the document you’re dealing</a:t>
            </a:r>
            <a:r>
              <a:rPr lang="en-US" baseline="0" dirty="0" smtClean="0"/>
              <a:t> with</a:t>
            </a:r>
          </a:p>
          <a:p>
            <a:r>
              <a:rPr lang="en-US" baseline="0" dirty="0" smtClean="0"/>
              <a:t>It’s not just a bag you throw things in, it has understanding of the data</a:t>
            </a:r>
          </a:p>
          <a:p>
            <a:endParaRPr lang="en-US" dirty="0" smtClean="0"/>
          </a:p>
          <a:p>
            <a:r>
              <a:rPr lang="en-US" dirty="0" smtClean="0"/>
              <a:t>These</a:t>
            </a:r>
            <a:r>
              <a:rPr lang="en-US" baseline="0" dirty="0" smtClean="0"/>
              <a:t> are often the best general replacement for relational databases</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22</a:t>
            </a:fld>
            <a:endParaRPr lang="en-US"/>
          </a:p>
        </p:txBody>
      </p:sp>
    </p:spTree>
    <p:extLst>
      <p:ext uri="{BB962C8B-B14F-4D97-AF65-F5344CB8AC3E}">
        <p14:creationId xmlns:p14="http://schemas.microsoft.com/office/powerpoint/2010/main" val="1183687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MarkLogic</a:t>
            </a:r>
            <a:r>
              <a:rPr lang="en-US" baseline="0" dirty="0" smtClean="0"/>
              <a:t> is XML, everything else is JSON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I guess there could be a YAML database or something else like that…</a:t>
            </a:r>
          </a:p>
          <a:p>
            <a:endParaRPr lang="en-US" baseline="0" dirty="0" smtClean="0"/>
          </a:p>
          <a:p>
            <a:r>
              <a:rPr lang="en-US" baseline="0" dirty="0" smtClean="0"/>
              <a:t>But no one likes XML (animation to cross it off or whatever)</a:t>
            </a:r>
          </a:p>
          <a:p>
            <a:r>
              <a:rPr lang="en-US" baseline="0" dirty="0" smtClean="0"/>
              <a:t>BSON is a binary implementation of JSON that Mongo uses, so really what we’re talking about here is JSON</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23</a:t>
            </a:fld>
            <a:endParaRPr lang="en-US"/>
          </a:p>
        </p:txBody>
      </p:sp>
    </p:spTree>
    <p:extLst>
      <p:ext uri="{BB962C8B-B14F-4D97-AF65-F5344CB8AC3E}">
        <p14:creationId xmlns:p14="http://schemas.microsoft.com/office/powerpoint/2010/main" val="27848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we’re talking about in document databases is storing JSON</a:t>
            </a:r>
          </a:p>
          <a:p>
            <a:endParaRPr lang="en-US" baseline="0" dirty="0" smtClean="0"/>
          </a:p>
          <a:p>
            <a:r>
              <a:rPr lang="en-US" baseline="0" dirty="0" smtClean="0"/>
              <a:t>It’s human readable, compact (compared to XML), can contain arrays, objects, hierarchies</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24</a:t>
            </a:fld>
            <a:endParaRPr lang="en-US"/>
          </a:p>
        </p:txBody>
      </p:sp>
    </p:spTree>
    <p:extLst>
      <p:ext uri="{BB962C8B-B14F-4D97-AF65-F5344CB8AC3E}">
        <p14:creationId xmlns:p14="http://schemas.microsoft.com/office/powerpoint/2010/main" val="257779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25</a:t>
            </a:fld>
            <a:endParaRPr lang="en-US"/>
          </a:p>
        </p:txBody>
      </p:sp>
    </p:spTree>
    <p:extLst>
      <p:ext uri="{BB962C8B-B14F-4D97-AF65-F5344CB8AC3E}">
        <p14:creationId xmlns:p14="http://schemas.microsoft.com/office/powerpoint/2010/main" val="685301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can do something to the document (or documents)</a:t>
            </a:r>
            <a:r>
              <a:rPr lang="en-US" baseline="0" dirty="0" smtClean="0"/>
              <a:t> without you having to</a:t>
            </a:r>
          </a:p>
          <a:p>
            <a:r>
              <a:rPr lang="en-US" baseline="0" dirty="0" smtClean="0"/>
              <a:t>-pull it out</a:t>
            </a:r>
          </a:p>
          <a:p>
            <a:r>
              <a:rPr lang="en-US" baseline="0" dirty="0" smtClean="0"/>
              <a:t>-do something to it</a:t>
            </a:r>
          </a:p>
          <a:p>
            <a:r>
              <a:rPr lang="en-US" baseline="0" dirty="0" smtClean="0"/>
              <a:t>-put it back</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26</a:t>
            </a:fld>
            <a:endParaRPr lang="en-US"/>
          </a:p>
        </p:txBody>
      </p:sp>
    </p:spTree>
    <p:extLst>
      <p:ext uri="{BB962C8B-B14F-4D97-AF65-F5344CB8AC3E}">
        <p14:creationId xmlns:p14="http://schemas.microsoft.com/office/powerpoint/2010/main" val="1323000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 quick run through how </a:t>
            </a:r>
            <a:r>
              <a:rPr lang="en-US" dirty="0" err="1" smtClean="0"/>
              <a:t>couchbase</a:t>
            </a:r>
            <a:r>
              <a:rPr lang="en-US" dirty="0" smtClean="0"/>
              <a:t> handles documents</a:t>
            </a:r>
          </a:p>
          <a:p>
            <a:r>
              <a:rPr lang="en-US" dirty="0" smtClean="0"/>
              <a:t>Here are</a:t>
            </a:r>
            <a:r>
              <a:rPr lang="en-US" baseline="0" dirty="0" smtClean="0"/>
              <a:t> some new terms in NoSQL</a:t>
            </a:r>
          </a:p>
          <a:p>
            <a:endParaRPr lang="en-US" baseline="0" dirty="0" smtClean="0"/>
          </a:p>
          <a:p>
            <a:r>
              <a:rPr lang="en-US" baseline="0" dirty="0" smtClean="0"/>
              <a:t>Buckets – is a collections of documents, or equivalent of a namespace</a:t>
            </a:r>
          </a:p>
          <a:p>
            <a:r>
              <a:rPr lang="en-US" baseline="0" dirty="0" smtClean="0"/>
              <a:t>Documents – </a:t>
            </a:r>
            <a:r>
              <a:rPr lang="en-US" baseline="0" dirty="0" err="1" smtClean="0"/>
              <a:t>Kinda</a:t>
            </a:r>
            <a:r>
              <a:rPr lang="en-US" baseline="0" dirty="0" smtClean="0"/>
              <a:t> like tables, but not</a:t>
            </a:r>
          </a:p>
          <a:p>
            <a:r>
              <a:rPr lang="en-US" baseline="0" dirty="0" smtClean="0"/>
              <a:t>Views – map/reduce functions to do interesting queries</a:t>
            </a:r>
          </a:p>
          <a:p>
            <a:r>
              <a:rPr lang="en-US" baseline="0" dirty="0" smtClean="0"/>
              <a:t>N1QL – </a:t>
            </a:r>
            <a:r>
              <a:rPr lang="en-US" baseline="0" dirty="0" err="1" smtClean="0"/>
              <a:t>Couchbase</a:t>
            </a:r>
            <a:r>
              <a:rPr lang="en-US" baseline="0" dirty="0" smtClean="0"/>
              <a:t> has a query language that you can use to query/operate on documents as well</a:t>
            </a:r>
          </a:p>
        </p:txBody>
      </p:sp>
      <p:sp>
        <p:nvSpPr>
          <p:cNvPr id="4" name="Slide Number Placeholder 3"/>
          <p:cNvSpPr>
            <a:spLocks noGrp="1"/>
          </p:cNvSpPr>
          <p:nvPr>
            <p:ph type="sldNum" sz="quarter" idx="10"/>
          </p:nvPr>
        </p:nvSpPr>
        <p:spPr/>
        <p:txBody>
          <a:bodyPr/>
          <a:lstStyle/>
          <a:p>
            <a:fld id="{F39351FC-18D6-4741-8EEB-9FDB1F020AAC}" type="slidenum">
              <a:rPr lang="en-US" smtClean="0"/>
              <a:t>27</a:t>
            </a:fld>
            <a:endParaRPr lang="en-US"/>
          </a:p>
        </p:txBody>
      </p:sp>
    </p:spTree>
    <p:extLst>
      <p:ext uri="{BB962C8B-B14F-4D97-AF65-F5344CB8AC3E}">
        <p14:creationId xmlns:p14="http://schemas.microsoft.com/office/powerpoint/2010/main" val="1899957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CSV of data</a:t>
            </a:r>
            <a:r>
              <a:rPr lang="en-US" baseline="0" dirty="0" smtClean="0"/>
              <a:t> for Swag</a:t>
            </a:r>
          </a:p>
          <a:p>
            <a:endParaRPr lang="en-US" baseline="0" dirty="0" smtClean="0"/>
          </a:p>
          <a:p>
            <a:r>
              <a:rPr lang="en-US" baseline="0" dirty="0" smtClean="0"/>
              <a:t>There’s a code, title/description, and quantity</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39351FC-18D6-4741-8EEB-9FDB1F020AAC}" type="slidenum">
              <a:rPr lang="en-US" smtClean="0"/>
              <a:t>28</a:t>
            </a:fld>
            <a:endParaRPr lang="en-US"/>
          </a:p>
        </p:txBody>
      </p:sp>
    </p:spTree>
    <p:extLst>
      <p:ext uri="{BB962C8B-B14F-4D97-AF65-F5344CB8AC3E}">
        <p14:creationId xmlns:p14="http://schemas.microsoft.com/office/powerpoint/2010/main" val="198029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some C#</a:t>
            </a:r>
            <a:r>
              <a:rPr lang="en-US" baseline="0" dirty="0" smtClean="0"/>
              <a:t> that pulls that in and puts it into </a:t>
            </a:r>
            <a:r>
              <a:rPr lang="en-US" baseline="0" dirty="0" err="1" smtClean="0"/>
              <a:t>couchbase</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29</a:t>
            </a:fld>
            <a:endParaRPr lang="en-US"/>
          </a:p>
        </p:txBody>
      </p:sp>
    </p:spTree>
    <p:extLst>
      <p:ext uri="{BB962C8B-B14F-4D97-AF65-F5344CB8AC3E}">
        <p14:creationId xmlns:p14="http://schemas.microsoft.com/office/powerpoint/2010/main" val="99404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re’s a URL to one or more nodes</a:t>
            </a:r>
          </a:p>
          <a:p>
            <a:r>
              <a:rPr lang="en-US" baseline="0" dirty="0" smtClean="0"/>
              <a:t>The bucket name</a:t>
            </a:r>
            <a:endParaRPr lang="en-US" dirty="0" smtClean="0"/>
          </a:p>
        </p:txBody>
      </p:sp>
      <p:sp>
        <p:nvSpPr>
          <p:cNvPr id="4" name="Slide Number Placeholder 3"/>
          <p:cNvSpPr>
            <a:spLocks noGrp="1"/>
          </p:cNvSpPr>
          <p:nvPr>
            <p:ph type="sldNum" sz="quarter" idx="10"/>
          </p:nvPr>
        </p:nvSpPr>
        <p:spPr/>
        <p:txBody>
          <a:bodyPr/>
          <a:lstStyle/>
          <a:p>
            <a:fld id="{F39351FC-18D6-4741-8EEB-9FDB1F020AAC}" type="slidenum">
              <a:rPr lang="en-US" smtClean="0"/>
              <a:t>30</a:t>
            </a:fld>
            <a:endParaRPr lang="en-US"/>
          </a:p>
        </p:txBody>
      </p:sp>
    </p:spTree>
    <p:extLst>
      <p:ext uri="{BB962C8B-B14F-4D97-AF65-F5344CB8AC3E}">
        <p14:creationId xmlns:p14="http://schemas.microsoft.com/office/powerpoint/2010/main" val="1935832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the values from the CSV</a:t>
            </a:r>
          </a:p>
          <a:p>
            <a:r>
              <a:rPr lang="en-US" dirty="0" smtClean="0"/>
              <a:t>I’m making the swag code into the document key</a:t>
            </a:r>
          </a:p>
          <a:p>
            <a:r>
              <a:rPr lang="en-US" dirty="0" smtClean="0"/>
              <a:t>And I’m taking the other values</a:t>
            </a:r>
            <a:r>
              <a:rPr lang="en-US" baseline="0" dirty="0" smtClean="0"/>
              <a:t>, stuffing them into an anonymous object (which will be converted to JSON)</a:t>
            </a:r>
          </a:p>
        </p:txBody>
      </p:sp>
      <p:sp>
        <p:nvSpPr>
          <p:cNvPr id="4" name="Slide Number Placeholder 3"/>
          <p:cNvSpPr>
            <a:spLocks noGrp="1"/>
          </p:cNvSpPr>
          <p:nvPr>
            <p:ph type="sldNum" sz="quarter" idx="10"/>
          </p:nvPr>
        </p:nvSpPr>
        <p:spPr/>
        <p:txBody>
          <a:bodyPr/>
          <a:lstStyle/>
          <a:p>
            <a:fld id="{F39351FC-18D6-4741-8EEB-9FDB1F020AAC}" type="slidenum">
              <a:rPr lang="en-US" smtClean="0"/>
              <a:t>31</a:t>
            </a:fld>
            <a:endParaRPr lang="en-US"/>
          </a:p>
        </p:txBody>
      </p:sp>
    </p:spTree>
    <p:extLst>
      <p:ext uri="{BB962C8B-B14F-4D97-AF65-F5344CB8AC3E}">
        <p14:creationId xmlns:p14="http://schemas.microsoft.com/office/powerpoint/2010/main" val="1908235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commercial database is in 1960 (SABRE by American Airlines</a:t>
            </a:r>
            <a:r>
              <a:rPr lang="en-US" baseline="0" dirty="0" smtClean="0"/>
              <a:t> and IBM making a better way to handle airline ticket bookings</a:t>
            </a:r>
            <a:r>
              <a:rPr lang="en-US" dirty="0" smtClean="0"/>
              <a:t>)</a:t>
            </a:r>
          </a:p>
          <a:p>
            <a:r>
              <a:rPr lang="en-US" dirty="0" smtClean="0"/>
              <a:t>It was not relational, it was more like a filesystem</a:t>
            </a:r>
            <a:r>
              <a:rPr lang="en-US" baseline="0" dirty="0" smtClean="0"/>
              <a:t> hierarchy</a:t>
            </a:r>
          </a:p>
          <a:p>
            <a:endParaRPr lang="en-US" baseline="0" dirty="0" smtClean="0"/>
          </a:p>
          <a:p>
            <a:r>
              <a:rPr lang="en-US" baseline="0" dirty="0" smtClean="0"/>
              <a:t>1970 – EF </a:t>
            </a:r>
            <a:r>
              <a:rPr lang="en-US" baseline="0" dirty="0" err="1" smtClean="0"/>
              <a:t>Codd</a:t>
            </a:r>
            <a:r>
              <a:rPr lang="en-US" baseline="0" dirty="0" smtClean="0"/>
              <a:t> proposes the relational </a:t>
            </a:r>
            <a:r>
              <a:rPr lang="en-US" baseline="0" dirty="0" err="1" smtClean="0"/>
              <a:t>db</a:t>
            </a:r>
            <a:r>
              <a:rPr lang="en-US" baseline="0" dirty="0" smtClean="0"/>
              <a:t> model, and came up with SQL later</a:t>
            </a:r>
          </a:p>
          <a:p>
            <a:endParaRPr lang="en-US" baseline="0" dirty="0" smtClean="0"/>
          </a:p>
          <a:p>
            <a:r>
              <a:rPr lang="en-US" baseline="0" dirty="0" smtClean="0"/>
              <a:t>1979 – the necessary sacrifices to the dark forces were made and the Oracle database is released </a:t>
            </a:r>
          </a:p>
          <a:p>
            <a:endParaRPr lang="en-US" baseline="0" dirty="0" smtClean="0"/>
          </a:p>
          <a:p>
            <a:r>
              <a:rPr lang="en-US" baseline="0" dirty="0" smtClean="0"/>
              <a:t>So maybe around 1990, relational databases become “the norm”, about 20-30 years to where we default to stick things in tables</a:t>
            </a:r>
          </a:p>
          <a:p>
            <a:endParaRPr lang="en-US" baseline="0" dirty="0" smtClean="0"/>
          </a:p>
          <a:p>
            <a:r>
              <a:rPr lang="en-US" baseline="0" dirty="0" smtClean="0"/>
              <a:t>In 2005, people start looking at old ideas (because there’s nothing new underneath the sun), and a document database was created called </a:t>
            </a:r>
            <a:r>
              <a:rPr lang="en-US" baseline="0" dirty="0" err="1" smtClean="0"/>
              <a:t>CouchDB</a:t>
            </a:r>
            <a:r>
              <a:rPr lang="en-US" baseline="0" dirty="0" smtClean="0"/>
              <a:t> (which was a different spin on Lotus Notes)</a:t>
            </a:r>
          </a:p>
          <a:p>
            <a:endParaRPr lang="en-US" baseline="0" dirty="0" smtClean="0"/>
          </a:p>
          <a:p>
            <a:r>
              <a:rPr lang="en-US" baseline="0" dirty="0" smtClean="0"/>
              <a:t>2008 – explosion of NoSQL databases, influenced by two academic papers from Google and Amazon, who were losing money because they couldn’t keep relational DBs online – so Amazon created a massively distributed, fault tolerant, highly available, eventually consistent </a:t>
            </a:r>
            <a:r>
              <a:rPr lang="en-US" baseline="0" dirty="0" err="1" smtClean="0"/>
              <a:t>db</a:t>
            </a:r>
            <a:r>
              <a:rPr lang="en-US" baseline="0" dirty="0" smtClean="0"/>
              <a:t> called Dynamo, and you can use a version of that today, which is called </a:t>
            </a:r>
            <a:r>
              <a:rPr lang="en-US" baseline="0" dirty="0" err="1" smtClean="0"/>
              <a:t>DynamoDB</a:t>
            </a:r>
            <a:endParaRPr lang="en-US" baseline="0" dirty="0" smtClean="0"/>
          </a:p>
          <a:p>
            <a:endParaRPr lang="en-US" baseline="0" dirty="0" smtClean="0"/>
          </a:p>
          <a:p>
            <a:r>
              <a:rPr lang="en-US" baseline="0" dirty="0" smtClean="0"/>
              <a:t>So these papers started a lot of open source activity, and we’ll look at those in a bit more detail today</a:t>
            </a:r>
          </a:p>
          <a:p>
            <a:endParaRPr lang="en-US" baseline="0" dirty="0" smtClean="0"/>
          </a:p>
          <a:p>
            <a:r>
              <a:rPr lang="en-US" baseline="0" dirty="0" smtClean="0"/>
              <a:t>2010 – the heavens open and </a:t>
            </a:r>
            <a:r>
              <a:rPr lang="en-US" baseline="0" dirty="0" err="1" smtClean="0"/>
              <a:t>Couchbase</a:t>
            </a:r>
            <a:r>
              <a:rPr lang="en-US" baseline="0" dirty="0" smtClean="0"/>
              <a:t> </a:t>
            </a:r>
            <a:r>
              <a:rPr lang="en-US" baseline="0" dirty="0" err="1" smtClean="0"/>
              <a:t>decends</a:t>
            </a:r>
            <a:r>
              <a:rPr lang="en-US" baseline="0" dirty="0" smtClean="0"/>
              <a:t> to earth (disclaimer, I work for </a:t>
            </a:r>
            <a:r>
              <a:rPr lang="en-US" baseline="0" dirty="0" err="1" smtClean="0"/>
              <a:t>Couchbase</a:t>
            </a:r>
            <a:r>
              <a:rPr lang="en-US" baseline="0" dirty="0" smtClean="0"/>
              <a:t>)</a:t>
            </a:r>
          </a:p>
          <a:p>
            <a:endParaRPr lang="en-US" baseline="0" dirty="0" smtClean="0"/>
          </a:p>
          <a:p>
            <a:endParaRPr lang="en-US" baseline="0" dirty="0" smtClean="0"/>
          </a:p>
          <a:p>
            <a:endParaRPr lang="en-US" baseline="0" dirty="0" smtClean="0"/>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5</a:t>
            </a:fld>
            <a:endParaRPr lang="en-US"/>
          </a:p>
        </p:txBody>
      </p:sp>
    </p:spTree>
    <p:extLst>
      <p:ext uri="{BB962C8B-B14F-4D97-AF65-F5344CB8AC3E}">
        <p14:creationId xmlns:p14="http://schemas.microsoft.com/office/powerpoint/2010/main" val="2757654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screenshot of the </a:t>
            </a:r>
            <a:r>
              <a:rPr lang="en-US" dirty="0" err="1" smtClean="0"/>
              <a:t>Couchbase</a:t>
            </a:r>
            <a:r>
              <a:rPr lang="en-US" dirty="0" smtClean="0"/>
              <a:t> Console, it’s the admin view</a:t>
            </a:r>
          </a:p>
          <a:p>
            <a:r>
              <a:rPr lang="en-US" dirty="0" smtClean="0"/>
              <a:t>And this is what it would look like if you imported into </a:t>
            </a:r>
            <a:r>
              <a:rPr lang="en-US" dirty="0" err="1" smtClean="0"/>
              <a:t>Couchbase</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32</a:t>
            </a:fld>
            <a:endParaRPr lang="en-US"/>
          </a:p>
        </p:txBody>
      </p:sp>
    </p:spTree>
    <p:extLst>
      <p:ext uri="{BB962C8B-B14F-4D97-AF65-F5344CB8AC3E}">
        <p14:creationId xmlns:p14="http://schemas.microsoft.com/office/powerpoint/2010/main" val="1767869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Pull out a single document with a GET statement</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33</a:t>
            </a:fld>
            <a:endParaRPr lang="en-US"/>
          </a:p>
        </p:txBody>
      </p:sp>
    </p:spTree>
    <p:extLst>
      <p:ext uri="{BB962C8B-B14F-4D97-AF65-F5344CB8AC3E}">
        <p14:creationId xmlns:p14="http://schemas.microsoft.com/office/powerpoint/2010/main" val="105016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34</a:t>
            </a:fld>
            <a:endParaRPr lang="en-US"/>
          </a:p>
        </p:txBody>
      </p:sp>
    </p:spTree>
    <p:extLst>
      <p:ext uri="{BB962C8B-B14F-4D97-AF65-F5344CB8AC3E}">
        <p14:creationId xmlns:p14="http://schemas.microsoft.com/office/powerpoint/2010/main" val="1242492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Document databases have these operations</a:t>
            </a:r>
            <a:r>
              <a:rPr lang="en-US" baseline="0" dirty="0" smtClean="0"/>
              <a:t>, typically simple crud operations</a:t>
            </a:r>
          </a:p>
          <a:p>
            <a:endParaRPr lang="en-US" dirty="0" smtClean="0"/>
          </a:p>
          <a:p>
            <a:r>
              <a:rPr lang="en-US" dirty="0" smtClean="0"/>
              <a:t>Do more</a:t>
            </a:r>
            <a:r>
              <a:rPr lang="en-US" baseline="0" dirty="0" smtClean="0"/>
              <a:t> interesting stuff with M/R or with N1QL queries in </a:t>
            </a:r>
            <a:r>
              <a:rPr lang="en-US" baseline="0" dirty="0" err="1" smtClean="0"/>
              <a:t>Couchbase</a:t>
            </a:r>
            <a:endParaRPr lang="en-US" baseline="0" dirty="0" smtClean="0"/>
          </a:p>
          <a:p>
            <a:endParaRPr lang="en-US" baseline="0" dirty="0" smtClean="0"/>
          </a:p>
          <a:p>
            <a:r>
              <a:rPr lang="en-US" baseline="0" dirty="0" smtClean="0"/>
              <a:t>Often what we’re doing with relational databases is starting with an object that has hierarchy, and twisting it around to get it to fit into database tables</a:t>
            </a:r>
          </a:p>
          <a:p>
            <a:r>
              <a:rPr lang="en-US" baseline="0" dirty="0" smtClean="0"/>
              <a:t>If we can avoid it, why go through that pain of an </a:t>
            </a:r>
            <a:r>
              <a:rPr lang="en-US" baseline="0" dirty="0" err="1" smtClean="0"/>
              <a:t>impedence</a:t>
            </a:r>
            <a:r>
              <a:rPr lang="en-US" baseline="0" dirty="0" smtClean="0"/>
              <a:t> mismatch? Instead just put the whole thing into a document</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35</a:t>
            </a:fld>
            <a:endParaRPr lang="en-US"/>
          </a:p>
        </p:txBody>
      </p:sp>
    </p:spTree>
    <p:extLst>
      <p:ext uri="{BB962C8B-B14F-4D97-AF65-F5344CB8AC3E}">
        <p14:creationId xmlns:p14="http://schemas.microsoft.com/office/powerpoint/2010/main" val="1646862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things that </a:t>
            </a:r>
            <a:r>
              <a:rPr lang="en-US" dirty="0" err="1" smtClean="0"/>
              <a:t>couchbase</a:t>
            </a:r>
            <a:r>
              <a:rPr lang="en-US" dirty="0" smtClean="0"/>
              <a:t> is good</a:t>
            </a:r>
            <a:r>
              <a:rPr lang="en-US" baseline="0" dirty="0" smtClean="0"/>
              <a:t> for</a:t>
            </a:r>
          </a:p>
          <a:p>
            <a:endParaRPr lang="en-US" baseline="0" dirty="0" smtClean="0"/>
          </a:p>
          <a:p>
            <a:pPr marL="171450" indent="-171450">
              <a:buFontTx/>
              <a:buChar char="-"/>
            </a:pPr>
            <a:r>
              <a:rPr lang="en-US" baseline="0" dirty="0" smtClean="0"/>
              <a:t>Great for dev, less </a:t>
            </a:r>
            <a:r>
              <a:rPr lang="en-US" baseline="0" dirty="0" err="1" smtClean="0"/>
              <a:t>impedence</a:t>
            </a:r>
            <a:r>
              <a:rPr lang="en-US" baseline="0" dirty="0" smtClean="0"/>
              <a:t> mismatch</a:t>
            </a:r>
          </a:p>
          <a:p>
            <a:pPr marL="171450" indent="-171450">
              <a:buFontTx/>
              <a:buChar char="-"/>
            </a:pPr>
            <a:r>
              <a:rPr lang="en-US" baseline="0" dirty="0" smtClean="0"/>
              <a:t>Scales well, works as a cluster, easy to ramp up – just rack up another server, join the cluster, and it redistributes data</a:t>
            </a:r>
          </a:p>
          <a:p>
            <a:pPr marL="171450" indent="-171450">
              <a:buFontTx/>
              <a:buChar char="-"/>
            </a:pPr>
            <a:r>
              <a:rPr lang="en-US" baseline="0" dirty="0" smtClean="0"/>
              <a:t>Fast, because there is a built-in cache so you’ll often be reading/writing to RAM and not having to wait on the disk</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F39351FC-18D6-4741-8EEB-9FDB1F020AAC}" type="slidenum">
              <a:rPr lang="en-US" smtClean="0"/>
              <a:t>37</a:t>
            </a:fld>
            <a:endParaRPr lang="en-US"/>
          </a:p>
        </p:txBody>
      </p:sp>
    </p:spTree>
    <p:extLst>
      <p:ext uri="{BB962C8B-B14F-4D97-AF65-F5344CB8AC3E}">
        <p14:creationId xmlns:p14="http://schemas.microsoft.com/office/powerpoint/2010/main" val="1891478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to document databases</a:t>
            </a:r>
          </a:p>
          <a:p>
            <a:r>
              <a:rPr lang="en-US" dirty="0" smtClean="0"/>
              <a:t>Except</a:t>
            </a:r>
            <a:r>
              <a:rPr lang="en-US" baseline="0" dirty="0" smtClean="0"/>
              <a:t> the value is an opaque blob, the database doesn’t care what the value is and doesn’t reason about it</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39</a:t>
            </a:fld>
            <a:endParaRPr lang="en-US"/>
          </a:p>
        </p:txBody>
      </p:sp>
    </p:spTree>
    <p:extLst>
      <p:ext uri="{BB962C8B-B14F-4D97-AF65-F5344CB8AC3E}">
        <p14:creationId xmlns:p14="http://schemas.microsoft.com/office/powerpoint/2010/main" val="1613902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Couchbase</a:t>
            </a:r>
            <a:r>
              <a:rPr lang="en-US" dirty="0" smtClean="0"/>
              <a:t> can act as a key/value store</a:t>
            </a:r>
          </a:p>
          <a:p>
            <a:r>
              <a:rPr lang="en-US" dirty="0" smtClean="0"/>
              <a:t>Amazon </a:t>
            </a:r>
            <a:r>
              <a:rPr lang="en-US" dirty="0" err="1" smtClean="0"/>
              <a:t>dynamodb</a:t>
            </a:r>
            <a:r>
              <a:rPr lang="en-US" baseline="0" dirty="0" smtClean="0"/>
              <a:t> is a service from amazon</a:t>
            </a:r>
          </a:p>
          <a:p>
            <a:r>
              <a:rPr lang="en-US" baseline="0" dirty="0" err="1" smtClean="0"/>
              <a:t>Redis</a:t>
            </a:r>
            <a:r>
              <a:rPr lang="en-US" baseline="0" dirty="0" smtClean="0"/>
              <a:t> is an in-memory data store</a:t>
            </a:r>
          </a:p>
          <a:p>
            <a:r>
              <a:rPr lang="en-US" baseline="0" dirty="0" err="1" smtClean="0"/>
              <a:t>Riak</a:t>
            </a:r>
            <a:r>
              <a:rPr lang="en-US" baseline="0" dirty="0" smtClean="0"/>
              <a:t>, which is a faithful implementation of the Dynamo paper from Amazon</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40</a:t>
            </a:fld>
            <a:endParaRPr lang="en-US"/>
          </a:p>
        </p:txBody>
      </p:sp>
    </p:spTree>
    <p:extLst>
      <p:ext uri="{BB962C8B-B14F-4D97-AF65-F5344CB8AC3E}">
        <p14:creationId xmlns:p14="http://schemas.microsoft.com/office/powerpoint/2010/main" val="14500027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Mix of</a:t>
            </a:r>
            <a:r>
              <a:rPr lang="en-US" baseline="0" dirty="0" smtClean="0"/>
              <a:t> in-memory and distributed data stores</a:t>
            </a:r>
          </a:p>
          <a:p>
            <a:r>
              <a:rPr lang="en-US" baseline="0" dirty="0" smtClean="0"/>
              <a:t>Let’s focus on distributed data stores (cross out in-memory caches)</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41</a:t>
            </a:fld>
            <a:endParaRPr lang="en-US"/>
          </a:p>
        </p:txBody>
      </p:sp>
    </p:spTree>
    <p:extLst>
      <p:ext uri="{BB962C8B-B14F-4D97-AF65-F5344CB8AC3E}">
        <p14:creationId xmlns:p14="http://schemas.microsoft.com/office/powerpoint/2010/main" val="1713734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“content agnostic”</a:t>
            </a:r>
          </a:p>
          <a:p>
            <a:endParaRPr lang="en-US" dirty="0" smtClean="0"/>
          </a:p>
          <a:p>
            <a:r>
              <a:rPr lang="en-US" dirty="0" smtClean="0"/>
              <a:t>It</a:t>
            </a:r>
            <a:r>
              <a:rPr lang="en-US" baseline="0" dirty="0" smtClean="0"/>
              <a:t>’s very flexible in what you can store, usually very fast, not terribly flexible for querying</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42</a:t>
            </a:fld>
            <a:endParaRPr lang="en-US"/>
          </a:p>
        </p:txBody>
      </p:sp>
    </p:spTree>
    <p:extLst>
      <p:ext uri="{BB962C8B-B14F-4D97-AF65-F5344CB8AC3E}">
        <p14:creationId xmlns:p14="http://schemas.microsoft.com/office/powerpoint/2010/main" val="1981847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not a </a:t>
            </a:r>
            <a:r>
              <a:rPr lang="en-US" dirty="0" err="1" smtClean="0"/>
              <a:t>Riak</a:t>
            </a:r>
            <a:r>
              <a:rPr lang="en-US" dirty="0" smtClean="0"/>
              <a:t> expert, I’m</a:t>
            </a:r>
            <a:r>
              <a:rPr lang="en-US" baseline="0" dirty="0" smtClean="0"/>
              <a:t> not even a </a:t>
            </a:r>
            <a:r>
              <a:rPr lang="en-US" baseline="0" dirty="0" err="1" smtClean="0"/>
              <a:t>Riak</a:t>
            </a:r>
            <a:r>
              <a:rPr lang="en-US" baseline="0" dirty="0" smtClean="0"/>
              <a:t> user, I’ll try to represent it fairly</a:t>
            </a:r>
          </a:p>
          <a:p>
            <a:r>
              <a:rPr lang="en-US" baseline="0" dirty="0" smtClean="0"/>
              <a:t>But it’s a cool database, I recommend you reach out to my pal Alex Moore who lives here in Columbus who works for Basho</a:t>
            </a:r>
          </a:p>
          <a:p>
            <a:r>
              <a:rPr lang="en-US" baseline="0" dirty="0" smtClean="0"/>
              <a:t>he can correct anything I’ve said wrong or left out, and he’s generally a good guy to know</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43</a:t>
            </a:fld>
            <a:endParaRPr lang="en-US"/>
          </a:p>
        </p:txBody>
      </p:sp>
    </p:spTree>
    <p:extLst>
      <p:ext uri="{BB962C8B-B14F-4D97-AF65-F5344CB8AC3E}">
        <p14:creationId xmlns:p14="http://schemas.microsoft.com/office/powerpoint/2010/main" val="154320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out the toaster now</a:t>
            </a:r>
          </a:p>
          <a:p>
            <a:endParaRPr lang="en-US" dirty="0" smtClean="0"/>
          </a:p>
          <a:p>
            <a:r>
              <a:rPr lang="en-US" dirty="0" smtClean="0"/>
              <a:t>That’s why I say this toaster is a NoSQL Toaster!</a:t>
            </a:r>
          </a:p>
          <a:p>
            <a:pPr marL="171450" indent="-171450">
              <a:buFontTx/>
              <a:buChar char="-"/>
            </a:pPr>
            <a:r>
              <a:rPr lang="en-US" baseline="0" dirty="0" smtClean="0"/>
              <a:t>I can operate it fully without using any SQL query on it</a:t>
            </a:r>
          </a:p>
          <a:p>
            <a:pPr marL="171450" indent="-171450">
              <a:buFontTx/>
              <a:buChar char="-"/>
            </a:pPr>
            <a:r>
              <a:rPr lang="en-US" baseline="0" dirty="0" smtClean="0"/>
              <a:t>It can store data (bread)</a:t>
            </a:r>
          </a:p>
          <a:p>
            <a:pPr marL="171450" indent="-171450">
              <a:buFontTx/>
              <a:buChar char="-"/>
            </a:pPr>
            <a:r>
              <a:rPr lang="en-US" baseline="0" dirty="0" smtClean="0"/>
              <a:t>I can get that data back out (as toaster)</a:t>
            </a:r>
            <a:endParaRPr lang="en-US" dirty="0" smtClean="0"/>
          </a:p>
          <a:p>
            <a:endParaRPr lang="en-US" dirty="0" smtClean="0"/>
          </a:p>
          <a:p>
            <a:r>
              <a:rPr lang="en-US" dirty="0" smtClean="0"/>
              <a:t>It’s a</a:t>
            </a:r>
            <a:r>
              <a:rPr lang="en-US" baseline="0" dirty="0" smtClean="0"/>
              <a:t> good marketing shorthand to say “these databases are different than what we’ve been doing for 20 years”</a:t>
            </a:r>
          </a:p>
          <a:p>
            <a:endParaRPr lang="en-US" baseline="0" dirty="0" smtClean="0"/>
          </a:p>
          <a:p>
            <a:r>
              <a:rPr lang="en-US" baseline="0" dirty="0" smtClean="0"/>
              <a:t>But defining something by what it’s not – only useful for a little while</a:t>
            </a:r>
          </a:p>
          <a:p>
            <a:endParaRPr lang="en-US" baseline="0" dirty="0" smtClean="0"/>
          </a:p>
          <a:p>
            <a:r>
              <a:rPr lang="en-US" baseline="0" dirty="0" smtClean="0"/>
              <a:t>So let’s dive in and figure out what NoSQL means?</a:t>
            </a:r>
          </a:p>
        </p:txBody>
      </p:sp>
      <p:sp>
        <p:nvSpPr>
          <p:cNvPr id="4" name="Slide Number Placeholder 3"/>
          <p:cNvSpPr>
            <a:spLocks noGrp="1"/>
          </p:cNvSpPr>
          <p:nvPr>
            <p:ph type="sldNum" sz="quarter" idx="10"/>
          </p:nvPr>
        </p:nvSpPr>
        <p:spPr/>
        <p:txBody>
          <a:bodyPr/>
          <a:lstStyle/>
          <a:p>
            <a:fld id="{F39351FC-18D6-4741-8EEB-9FDB1F020AAC}" type="slidenum">
              <a:rPr lang="en-US" smtClean="0"/>
              <a:t>6</a:t>
            </a:fld>
            <a:endParaRPr lang="en-US"/>
          </a:p>
        </p:txBody>
      </p:sp>
    </p:spTree>
    <p:extLst>
      <p:ext uri="{BB962C8B-B14F-4D97-AF65-F5344CB8AC3E}">
        <p14:creationId xmlns:p14="http://schemas.microsoft.com/office/powerpoint/2010/main" val="1970871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Connects to </a:t>
            </a:r>
            <a:r>
              <a:rPr lang="en-US" dirty="0" err="1" smtClean="0"/>
              <a:t>riak</a:t>
            </a:r>
            <a:endParaRPr lang="en-US" dirty="0" smtClean="0"/>
          </a:p>
          <a:p>
            <a:endParaRPr lang="en-US" dirty="0" smtClean="0"/>
          </a:p>
          <a:p>
            <a:r>
              <a:rPr lang="en-US" dirty="0" smtClean="0"/>
              <a:t>Create a bucket</a:t>
            </a:r>
            <a:r>
              <a:rPr lang="en-US" baseline="0" dirty="0" smtClean="0"/>
              <a:t> called ‘actors’</a:t>
            </a:r>
          </a:p>
          <a:p>
            <a:endParaRPr lang="en-US" baseline="0" dirty="0" smtClean="0"/>
          </a:p>
          <a:p>
            <a:r>
              <a:rPr lang="en-US" baseline="0" dirty="0" smtClean="0"/>
              <a:t>Let’s store actors as the value and the role as the key</a:t>
            </a:r>
          </a:p>
          <a:p>
            <a:endParaRPr lang="en-US" dirty="0" smtClean="0"/>
          </a:p>
          <a:p>
            <a:r>
              <a:rPr lang="en-US" dirty="0" smtClean="0"/>
              <a:t>“James Bond” =&gt; “Sean Connery”</a:t>
            </a:r>
          </a:p>
        </p:txBody>
      </p:sp>
      <p:sp>
        <p:nvSpPr>
          <p:cNvPr id="4" name="Slide Number Placeholder 3"/>
          <p:cNvSpPr>
            <a:spLocks noGrp="1"/>
          </p:cNvSpPr>
          <p:nvPr>
            <p:ph type="sldNum" sz="quarter" idx="10"/>
          </p:nvPr>
        </p:nvSpPr>
        <p:spPr/>
        <p:txBody>
          <a:bodyPr/>
          <a:lstStyle/>
          <a:p>
            <a:fld id="{F39351FC-18D6-4741-8EEB-9FDB1F020AAC}" type="slidenum">
              <a:rPr lang="en-US" smtClean="0"/>
              <a:t>44</a:t>
            </a:fld>
            <a:endParaRPr lang="en-US"/>
          </a:p>
        </p:txBody>
      </p:sp>
    </p:spTree>
    <p:extLst>
      <p:ext uri="{BB962C8B-B14F-4D97-AF65-F5344CB8AC3E}">
        <p14:creationId xmlns:p14="http://schemas.microsoft.com/office/powerpoint/2010/main" val="1055751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a:t>
            </a:r>
            <a:r>
              <a:rPr lang="en-US" dirty="0" err="1" smtClean="0"/>
              <a:t>gotcha</a:t>
            </a:r>
            <a:r>
              <a:rPr lang="en-US" dirty="0" smtClean="0"/>
              <a:t> with dynamo-style</a:t>
            </a:r>
            <a:r>
              <a:rPr lang="en-US" baseline="0" dirty="0" smtClean="0"/>
              <a:t> systems</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46</a:t>
            </a:fld>
            <a:endParaRPr lang="en-US"/>
          </a:p>
        </p:txBody>
      </p:sp>
    </p:spTree>
    <p:extLst>
      <p:ext uri="{BB962C8B-B14F-4D97-AF65-F5344CB8AC3E}">
        <p14:creationId xmlns:p14="http://schemas.microsoft.com/office/powerpoint/2010/main" val="711015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You’ve got a number of servers and a number</a:t>
            </a:r>
            <a:r>
              <a:rPr lang="en-US" baseline="0" dirty="0" smtClean="0"/>
              <a:t> of apps writing to them and reading from them at the same time</a:t>
            </a:r>
          </a:p>
          <a:p>
            <a:r>
              <a:rPr lang="en-US" baseline="0" dirty="0" err="1" smtClean="0"/>
              <a:t>Riak</a:t>
            </a:r>
            <a:r>
              <a:rPr lang="en-US" baseline="0" dirty="0" smtClean="0"/>
              <a:t> tries its best not to ever refuse a write</a:t>
            </a:r>
          </a:p>
          <a:p>
            <a:endParaRPr lang="en-US" baseline="0" dirty="0" smtClean="0"/>
          </a:p>
          <a:p>
            <a:r>
              <a:rPr lang="en-US" baseline="0" dirty="0" smtClean="0"/>
              <a:t>So let’s say you lose a bunch of servers, someone tripped over the power cord</a:t>
            </a:r>
          </a:p>
          <a:p>
            <a:r>
              <a:rPr lang="en-US" baseline="0" dirty="0" smtClean="0"/>
              <a:t>And </a:t>
            </a:r>
            <a:r>
              <a:rPr lang="en-US" baseline="0" dirty="0" err="1" smtClean="0"/>
              <a:t>riak</a:t>
            </a:r>
            <a:r>
              <a:rPr lang="en-US" baseline="0" dirty="0" smtClean="0"/>
              <a:t>, </a:t>
            </a:r>
            <a:r>
              <a:rPr lang="en-US" baseline="0" dirty="0" err="1" smtClean="0"/>
              <a:t>dynamodb</a:t>
            </a:r>
            <a:r>
              <a:rPr lang="en-US" baseline="0" dirty="0" smtClean="0"/>
              <a:t>, </a:t>
            </a:r>
            <a:r>
              <a:rPr lang="en-US" baseline="0" dirty="0" err="1" smtClean="0"/>
              <a:t>etc</a:t>
            </a:r>
            <a:r>
              <a:rPr lang="en-US" baseline="0" dirty="0" smtClean="0"/>
              <a:t>, will carry on receiving the writes and taking over the workload for now</a:t>
            </a:r>
          </a:p>
          <a:p>
            <a:r>
              <a:rPr lang="en-US" baseline="0" dirty="0" smtClean="0"/>
              <a:t>Or maybe there’s a network split; some apps are writing to one half, the other are writing to the other half</a:t>
            </a:r>
          </a:p>
          <a:p>
            <a:r>
              <a:rPr lang="en-US" baseline="0" dirty="0" smtClean="0"/>
              <a:t>So you might have conflicting values</a:t>
            </a:r>
          </a:p>
          <a:p>
            <a:endParaRPr lang="en-US" baseline="0" dirty="0" smtClean="0"/>
          </a:p>
          <a:p>
            <a:r>
              <a:rPr lang="en-US" baseline="0" dirty="0" smtClean="0"/>
              <a:t>With a strongly consistent database, writes could be refused. This is trade-off with something like </a:t>
            </a:r>
            <a:r>
              <a:rPr lang="en-US" baseline="0" dirty="0" err="1" smtClean="0"/>
              <a:t>Riak</a:t>
            </a:r>
            <a:endParaRPr lang="en-US" dirty="0" smtClean="0"/>
          </a:p>
          <a:p>
            <a:endParaRPr lang="en-US" dirty="0" smtClean="0"/>
          </a:p>
          <a:p>
            <a:r>
              <a:rPr lang="en-US" dirty="0" smtClean="0"/>
              <a:t>[animation]</a:t>
            </a:r>
          </a:p>
          <a:p>
            <a:endParaRPr lang="en-US" dirty="0" smtClean="0"/>
          </a:p>
          <a:p>
            <a:r>
              <a:rPr lang="en-US" dirty="0" smtClean="0"/>
              <a:t>So</a:t>
            </a:r>
            <a:r>
              <a:rPr lang="en-US" baseline="0" dirty="0" smtClean="0"/>
              <a:t> app 1 writes Sean Connery, app 2 writes Timothy Dalton, and maybe app 3 writes in Roger Moore</a:t>
            </a:r>
          </a:p>
        </p:txBody>
      </p:sp>
      <p:sp>
        <p:nvSpPr>
          <p:cNvPr id="4" name="Slide Number Placeholder 3"/>
          <p:cNvSpPr>
            <a:spLocks noGrp="1"/>
          </p:cNvSpPr>
          <p:nvPr>
            <p:ph type="sldNum" sz="quarter" idx="10"/>
          </p:nvPr>
        </p:nvSpPr>
        <p:spPr/>
        <p:txBody>
          <a:bodyPr/>
          <a:lstStyle/>
          <a:p>
            <a:fld id="{F39351FC-18D6-4741-8EEB-9FDB1F020AAC}" type="slidenum">
              <a:rPr lang="en-US" smtClean="0"/>
              <a:t>47</a:t>
            </a:fld>
            <a:endParaRPr lang="en-US"/>
          </a:p>
        </p:txBody>
      </p:sp>
    </p:spTree>
    <p:extLst>
      <p:ext uri="{BB962C8B-B14F-4D97-AF65-F5344CB8AC3E}">
        <p14:creationId xmlns:p14="http://schemas.microsoft.com/office/powerpoint/2010/main" val="5502833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truth is:</a:t>
            </a:r>
            <a:r>
              <a:rPr lang="en-US" baseline="0" dirty="0" smtClean="0"/>
              <a:t> there can be only one!</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48</a:t>
            </a:fld>
            <a:endParaRPr lang="en-US"/>
          </a:p>
        </p:txBody>
      </p:sp>
    </p:spTree>
    <p:extLst>
      <p:ext uri="{BB962C8B-B14F-4D97-AF65-F5344CB8AC3E}">
        <p14:creationId xmlns:p14="http://schemas.microsoft.com/office/powerpoint/2010/main" val="2088477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Riak</a:t>
            </a:r>
            <a:r>
              <a:rPr lang="en-US" dirty="0" smtClean="0"/>
              <a:t> says: you fix it.</a:t>
            </a:r>
          </a:p>
          <a:p>
            <a:r>
              <a:rPr lang="en-US" dirty="0" smtClean="0"/>
              <a:t>This</a:t>
            </a:r>
            <a:r>
              <a:rPr lang="en-US" baseline="0" dirty="0" smtClean="0"/>
              <a:t> is because dynamo-style data stores don’t know anything about the value</a:t>
            </a:r>
          </a:p>
          <a:p>
            <a:endParaRPr lang="en-US" dirty="0" smtClean="0"/>
          </a:p>
          <a:p>
            <a:r>
              <a:rPr lang="en-US" dirty="0" smtClean="0"/>
              <a:t>There is some work being done for Conflict-free replication</a:t>
            </a:r>
          </a:p>
          <a:p>
            <a:r>
              <a:rPr lang="en-US" dirty="0" smtClean="0"/>
              <a:t>maps</a:t>
            </a:r>
            <a:r>
              <a:rPr lang="en-US" baseline="0" dirty="0" smtClean="0"/>
              <a:t> and counters and so on which resolves conflicts with algebra</a:t>
            </a:r>
          </a:p>
          <a:p>
            <a:endParaRPr lang="en-US" baseline="0" dirty="0" smtClean="0"/>
          </a:p>
          <a:p>
            <a:r>
              <a:rPr lang="en-US" baseline="0" dirty="0" err="1" smtClean="0"/>
              <a:t>Riak</a:t>
            </a:r>
            <a:r>
              <a:rPr lang="en-US" baseline="0" dirty="0" smtClean="0"/>
              <a:t> has introduced a lot of cool stuff to help with this problem: Version Vectors, explicit siblings, and other stuff</a:t>
            </a:r>
          </a:p>
          <a:p>
            <a:r>
              <a:rPr lang="en-US" baseline="0" dirty="0" smtClean="0"/>
              <a:t>But in many cases it’s going to be something that you have to think about, figure out, and fix</a:t>
            </a:r>
          </a:p>
          <a:p>
            <a:endParaRPr lang="en-US" baseline="0" dirty="0" smtClean="0"/>
          </a:p>
          <a:p>
            <a:r>
              <a:rPr lang="en-US" baseline="0" dirty="0" smtClean="0"/>
              <a:t>This goes back to the CAP theorem, and all clustered databases have to deal with deciding to be CP or AP.</a:t>
            </a:r>
          </a:p>
          <a:p>
            <a:r>
              <a:rPr lang="en-US" baseline="0" dirty="0" err="1" smtClean="0"/>
              <a:t>Couchbase</a:t>
            </a:r>
            <a:r>
              <a:rPr lang="en-US" baseline="0" dirty="0" smtClean="0"/>
              <a:t>, for instance, behaves as CP by default: some data will be temporality unavailable for writes until the cluster recovers. Reads are still possible with replication. </a:t>
            </a:r>
            <a:r>
              <a:rPr lang="en-US" baseline="0" dirty="0" err="1" smtClean="0"/>
              <a:t>Riak’s</a:t>
            </a:r>
            <a:r>
              <a:rPr lang="en-US" baseline="0" dirty="0" smtClean="0"/>
              <a:t> goal is to always accept writes when possible, but the tradeoff to that is conflict resolution.</a:t>
            </a:r>
          </a:p>
        </p:txBody>
      </p:sp>
      <p:sp>
        <p:nvSpPr>
          <p:cNvPr id="4" name="Slide Number Placeholder 3"/>
          <p:cNvSpPr>
            <a:spLocks noGrp="1"/>
          </p:cNvSpPr>
          <p:nvPr>
            <p:ph type="sldNum" sz="quarter" idx="10"/>
          </p:nvPr>
        </p:nvSpPr>
        <p:spPr/>
        <p:txBody>
          <a:bodyPr/>
          <a:lstStyle/>
          <a:p>
            <a:fld id="{F39351FC-18D6-4741-8EEB-9FDB1F020AAC}" type="slidenum">
              <a:rPr lang="en-US" smtClean="0"/>
              <a:t>49</a:t>
            </a:fld>
            <a:endParaRPr lang="en-US"/>
          </a:p>
        </p:txBody>
      </p:sp>
    </p:spTree>
    <p:extLst>
      <p:ext uri="{BB962C8B-B14F-4D97-AF65-F5344CB8AC3E}">
        <p14:creationId xmlns:p14="http://schemas.microsoft.com/office/powerpoint/2010/main" val="899329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come</a:t>
            </a:r>
            <a:r>
              <a:rPr lang="en-US" baseline="0" dirty="0" smtClean="0"/>
              <a:t> from </a:t>
            </a:r>
            <a:r>
              <a:rPr lang="en-US" baseline="0" dirty="0" err="1" smtClean="0"/>
              <a:t>google’s</a:t>
            </a:r>
            <a:r>
              <a:rPr lang="en-US" baseline="0" dirty="0" smtClean="0"/>
              <a:t> </a:t>
            </a:r>
            <a:r>
              <a:rPr lang="en-US" baseline="0" dirty="0" err="1" smtClean="0"/>
              <a:t>BigTable</a:t>
            </a:r>
            <a:r>
              <a:rPr lang="en-US" baseline="0" dirty="0" smtClean="0"/>
              <a:t> paper</a:t>
            </a:r>
          </a:p>
          <a:p>
            <a:r>
              <a:rPr lang="en-US" baseline="0" dirty="0" smtClean="0"/>
              <a:t>These are the hard ones</a:t>
            </a:r>
          </a:p>
          <a:p>
            <a:r>
              <a:rPr lang="en-US" baseline="0" dirty="0" smtClean="0"/>
              <a:t>Store data in columns instead of rows</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51</a:t>
            </a:fld>
            <a:endParaRPr lang="en-US"/>
          </a:p>
        </p:txBody>
      </p:sp>
    </p:spTree>
    <p:extLst>
      <p:ext uri="{BB962C8B-B14F-4D97-AF65-F5344CB8AC3E}">
        <p14:creationId xmlns:p14="http://schemas.microsoft.com/office/powerpoint/2010/main" val="399147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Columnar databases</a:t>
            </a:r>
          </a:p>
          <a:p>
            <a:endParaRPr lang="en-US" dirty="0" smtClean="0"/>
          </a:p>
          <a:p>
            <a:r>
              <a:rPr lang="en-US" dirty="0" smtClean="0"/>
              <a:t>For web </a:t>
            </a:r>
            <a:r>
              <a:rPr lang="en-US" dirty="0" err="1" smtClean="0"/>
              <a:t>devs</a:t>
            </a:r>
            <a:r>
              <a:rPr lang="en-US" dirty="0" smtClean="0"/>
              <a:t> working with open source tools, we focus on these two</a:t>
            </a:r>
          </a:p>
          <a:p>
            <a:endParaRPr lang="en-US" dirty="0" smtClean="0"/>
          </a:p>
          <a:p>
            <a:r>
              <a:rPr lang="en-US" dirty="0" smtClean="0"/>
              <a:t>Let’s have a very</a:t>
            </a:r>
            <a:r>
              <a:rPr lang="en-US" baseline="0" dirty="0" smtClean="0"/>
              <a:t> quick look at </a:t>
            </a:r>
            <a:r>
              <a:rPr lang="en-US" baseline="0" dirty="0" err="1" smtClean="0"/>
              <a:t>cassandra</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52</a:t>
            </a:fld>
            <a:endParaRPr lang="en-US"/>
          </a:p>
        </p:txBody>
      </p:sp>
    </p:spTree>
    <p:extLst>
      <p:ext uri="{BB962C8B-B14F-4D97-AF65-F5344CB8AC3E}">
        <p14:creationId xmlns:p14="http://schemas.microsoft.com/office/powerpoint/2010/main" val="5866121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taken the data model idea</a:t>
            </a:r>
            <a:r>
              <a:rPr lang="en-US" baseline="0" dirty="0" smtClean="0"/>
              <a:t> from </a:t>
            </a:r>
            <a:r>
              <a:rPr lang="en-US" baseline="0" dirty="0" err="1" smtClean="0"/>
              <a:t>BigTable</a:t>
            </a:r>
            <a:endParaRPr lang="en-US" baseline="0" dirty="0" smtClean="0"/>
          </a:p>
          <a:p>
            <a:r>
              <a:rPr lang="en-US" baseline="0" dirty="0" smtClean="0"/>
              <a:t>But it’s taken data distribution from the dynamo paper</a:t>
            </a:r>
          </a:p>
          <a:p>
            <a:r>
              <a:rPr lang="en-US" baseline="0" dirty="0" smtClean="0"/>
              <a:t>So you’ve got eventual consistency of something like </a:t>
            </a:r>
            <a:r>
              <a:rPr lang="en-US" baseline="0" dirty="0" err="1" smtClean="0"/>
              <a:t>Riak</a:t>
            </a:r>
            <a:r>
              <a:rPr lang="en-US" baseline="0" dirty="0" smtClean="0"/>
              <a:t> with data model that </a:t>
            </a:r>
            <a:r>
              <a:rPr lang="en-US" baseline="0" dirty="0" err="1" smtClean="0"/>
              <a:t>kinda</a:t>
            </a:r>
            <a:r>
              <a:rPr lang="en-US" baseline="0" dirty="0" smtClean="0"/>
              <a:t> looks relational but absolutely isn’t</a:t>
            </a:r>
          </a:p>
          <a:p>
            <a:endParaRPr lang="en-US" baseline="0" dirty="0" smtClean="0"/>
          </a:p>
          <a:p>
            <a:r>
              <a:rPr lang="en-US" baseline="0" dirty="0" err="1" smtClean="0"/>
              <a:t>Keyspaces</a:t>
            </a:r>
            <a:r>
              <a:rPr lang="en-US" baseline="0" dirty="0" smtClean="0"/>
              <a:t> are like databases</a:t>
            </a:r>
          </a:p>
          <a:p>
            <a:r>
              <a:rPr lang="en-US" baseline="0" dirty="0" smtClean="0"/>
              <a:t>Column Families are a bit like tables</a:t>
            </a:r>
          </a:p>
          <a:p>
            <a:r>
              <a:rPr lang="en-US" baseline="0" dirty="0" smtClean="0"/>
              <a:t>Rows are rows, but different than you know them</a:t>
            </a:r>
          </a:p>
          <a:p>
            <a:r>
              <a:rPr lang="en-US" baseline="0" dirty="0" smtClean="0"/>
              <a:t>Columns are key-value pairs associated with a row</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53</a:t>
            </a:fld>
            <a:endParaRPr lang="en-US"/>
          </a:p>
        </p:txBody>
      </p:sp>
    </p:spTree>
    <p:extLst>
      <p:ext uri="{BB962C8B-B14F-4D97-AF65-F5344CB8AC3E}">
        <p14:creationId xmlns:p14="http://schemas.microsoft.com/office/powerpoint/2010/main" val="13555686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does that</a:t>
            </a:r>
            <a:r>
              <a:rPr lang="en-US" baseline="0" dirty="0" smtClean="0"/>
              <a:t> actually mean</a:t>
            </a:r>
          </a:p>
          <a:p>
            <a:r>
              <a:rPr lang="en-US" baseline="0" dirty="0" smtClean="0"/>
              <a:t>This image borrowed from </a:t>
            </a:r>
            <a:r>
              <a:rPr lang="en-US" baseline="0" dirty="0" err="1" smtClean="0"/>
              <a:t>DataStax</a:t>
            </a:r>
            <a:r>
              <a:rPr lang="en-US" baseline="0" dirty="0" smtClean="0"/>
              <a:t> website</a:t>
            </a:r>
          </a:p>
          <a:p>
            <a:endParaRPr lang="en-US" baseline="0" dirty="0" smtClean="0"/>
          </a:p>
          <a:p>
            <a:r>
              <a:rPr lang="en-US" baseline="0" dirty="0" smtClean="0"/>
              <a:t>The </a:t>
            </a:r>
            <a:r>
              <a:rPr lang="en-US" baseline="0" dirty="0" err="1" smtClean="0"/>
              <a:t>keyspace</a:t>
            </a:r>
            <a:r>
              <a:rPr lang="en-US" baseline="0" dirty="0" smtClean="0"/>
              <a:t> is ‘blog’ (but please don’t use Cassandra to run a blog)</a:t>
            </a:r>
          </a:p>
          <a:p>
            <a:endParaRPr lang="en-US" baseline="0" dirty="0" smtClean="0"/>
          </a:p>
        </p:txBody>
      </p:sp>
      <p:sp>
        <p:nvSpPr>
          <p:cNvPr id="4" name="Slide Number Placeholder 3"/>
          <p:cNvSpPr>
            <a:spLocks noGrp="1"/>
          </p:cNvSpPr>
          <p:nvPr>
            <p:ph type="sldNum" sz="quarter" idx="10"/>
          </p:nvPr>
        </p:nvSpPr>
        <p:spPr/>
        <p:txBody>
          <a:bodyPr/>
          <a:lstStyle/>
          <a:p>
            <a:fld id="{F39351FC-18D6-4741-8EEB-9FDB1F020AAC}" type="slidenum">
              <a:rPr lang="en-US" smtClean="0"/>
              <a:t>54</a:t>
            </a:fld>
            <a:endParaRPr lang="en-US"/>
          </a:p>
        </p:txBody>
      </p:sp>
    </p:spTree>
    <p:extLst>
      <p:ext uri="{BB962C8B-B14F-4D97-AF65-F5344CB8AC3E}">
        <p14:creationId xmlns:p14="http://schemas.microsoft.com/office/powerpoint/2010/main" val="16476442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Zoom into column families</a:t>
            </a:r>
          </a:p>
          <a:p>
            <a:r>
              <a:rPr lang="en-US" baseline="0" dirty="0" smtClean="0"/>
              <a:t>‘Users’ is a column family (</a:t>
            </a:r>
            <a:r>
              <a:rPr lang="en-US" baseline="0" dirty="0" err="1" smtClean="0"/>
              <a:t>kinda</a:t>
            </a:r>
            <a:r>
              <a:rPr lang="en-US" baseline="0" dirty="0" smtClean="0"/>
              <a:t> looks like a table)</a:t>
            </a:r>
          </a:p>
          <a:p>
            <a:r>
              <a:rPr lang="en-US" baseline="0" dirty="0" smtClean="0"/>
              <a:t>Each row has a key</a:t>
            </a:r>
          </a:p>
          <a:p>
            <a:r>
              <a:rPr lang="en-US" baseline="0" dirty="0" smtClean="0"/>
              <a:t>So if we get </a:t>
            </a:r>
            <a:r>
              <a:rPr lang="en-US" baseline="0" dirty="0" err="1" smtClean="0"/>
              <a:t>jbellis</a:t>
            </a:r>
            <a:r>
              <a:rPr lang="en-US" baseline="0" dirty="0" smtClean="0"/>
              <a:t>, we get name and state, which are columns (k/v pairs associated with the row)</a:t>
            </a:r>
          </a:p>
          <a:p>
            <a:r>
              <a:rPr lang="en-US" baseline="0" dirty="0" smtClean="0"/>
              <a:t>They can be anything, each row doesn’t have to have same columns</a:t>
            </a:r>
          </a:p>
          <a:p>
            <a:endParaRPr lang="en-US" baseline="0" dirty="0" smtClean="0"/>
          </a:p>
          <a:p>
            <a:r>
              <a:rPr lang="en-US" baseline="0" dirty="0" smtClean="0"/>
              <a:t>You can do foreign keys, but manually</a:t>
            </a:r>
          </a:p>
          <a:p>
            <a:endParaRPr lang="en-US" baseline="0" dirty="0" smtClean="0"/>
          </a:p>
          <a:p>
            <a:r>
              <a:rPr lang="en-US" baseline="0" dirty="0" smtClean="0"/>
              <a:t>It looks relational, but it really has a key/value approach</a:t>
            </a:r>
          </a:p>
          <a:p>
            <a:r>
              <a:rPr lang="en-US" baseline="0" dirty="0" smtClean="0"/>
              <a:t>Why do this?</a:t>
            </a:r>
          </a:p>
          <a:p>
            <a:endParaRPr lang="en-US" baseline="0" dirty="0" smtClean="0"/>
          </a:p>
          <a:p>
            <a:r>
              <a:rPr lang="en-US" baseline="0" dirty="0" smtClean="0"/>
              <a:t>Google likes it for analytics. Instead of updating something in place, you can just add another column (there is an upper limit to columns, but it’s large)</a:t>
            </a:r>
          </a:p>
          <a:p>
            <a:endParaRPr lang="en-US" baseline="0" dirty="0" smtClean="0"/>
          </a:p>
          <a:p>
            <a:r>
              <a:rPr lang="en-US" baseline="0" dirty="0" smtClean="0"/>
              <a:t>Let’s say we had a gas meter instead of a blog. Gas reader takes a reading every 15 minutes</a:t>
            </a:r>
          </a:p>
          <a:p>
            <a:r>
              <a:rPr lang="en-US" baseline="0" dirty="0" smtClean="0"/>
              <a:t>So a column family could be a gas meter</a:t>
            </a:r>
          </a:p>
          <a:p>
            <a:r>
              <a:rPr lang="en-US" baseline="0" dirty="0" smtClean="0"/>
              <a:t>A row could be a day</a:t>
            </a:r>
          </a:p>
          <a:p>
            <a:r>
              <a:rPr lang="en-US" baseline="0" dirty="0" smtClean="0"/>
              <a:t>Each column would be every 15-minute reading</a:t>
            </a:r>
          </a:p>
          <a:p>
            <a:r>
              <a:rPr lang="en-US" baseline="0" dirty="0" smtClean="0"/>
              <a:t>It’s very quick to do an aggregate of row, get an average reading per day, something like that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55</a:t>
            </a:fld>
            <a:endParaRPr lang="en-US"/>
          </a:p>
        </p:txBody>
      </p:sp>
    </p:spTree>
    <p:extLst>
      <p:ext uri="{BB962C8B-B14F-4D97-AF65-F5344CB8AC3E}">
        <p14:creationId xmlns:p14="http://schemas.microsoft.com/office/powerpoint/2010/main" val="572168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it that defines a NoSQL database?</a:t>
            </a:r>
          </a:p>
          <a:p>
            <a:r>
              <a:rPr lang="en-US" dirty="0" smtClean="0"/>
              <a:t>Is it because they’re easy to develop against?</a:t>
            </a:r>
          </a:p>
          <a:p>
            <a:endParaRPr lang="en-US" dirty="0" smtClean="0"/>
          </a:p>
          <a:p>
            <a:r>
              <a:rPr lang="en-US" dirty="0" smtClean="0"/>
              <a:t>Well… not really… if you try Cassandra, it’s not straightforward totally easy</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7</a:t>
            </a:fld>
            <a:endParaRPr lang="en-US"/>
          </a:p>
        </p:txBody>
      </p:sp>
    </p:spTree>
    <p:extLst>
      <p:ext uri="{BB962C8B-B14F-4D97-AF65-F5344CB8AC3E}">
        <p14:creationId xmlns:p14="http://schemas.microsoft.com/office/powerpoint/2010/main" val="11300723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I took from the datastax.com site</a:t>
            </a:r>
            <a:r>
              <a:rPr lang="en-US" baseline="0" dirty="0" smtClean="0"/>
              <a:t> on getting started</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56</a:t>
            </a:fld>
            <a:endParaRPr lang="en-US"/>
          </a:p>
        </p:txBody>
      </p:sp>
    </p:spTree>
    <p:extLst>
      <p:ext uri="{BB962C8B-B14F-4D97-AF65-F5344CB8AC3E}">
        <p14:creationId xmlns:p14="http://schemas.microsoft.com/office/powerpoint/2010/main" val="1641957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I’m connecting to the cluster</a:t>
            </a:r>
          </a:p>
          <a:p>
            <a:r>
              <a:rPr lang="en-US" dirty="0" smtClean="0"/>
              <a:t>Picking a </a:t>
            </a:r>
            <a:r>
              <a:rPr lang="en-US" dirty="0" err="1" smtClean="0"/>
              <a:t>keyspace</a:t>
            </a:r>
            <a:endParaRPr lang="en-US" dirty="0" smtClean="0"/>
          </a:p>
          <a:p>
            <a:r>
              <a:rPr lang="en-US" dirty="0" smtClean="0"/>
              <a:t>Executing an insert</a:t>
            </a:r>
          </a:p>
          <a:p>
            <a:r>
              <a:rPr lang="en-US" dirty="0" smtClean="0"/>
              <a:t>And then selecting out that user and printing it to console</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57</a:t>
            </a:fld>
            <a:endParaRPr lang="en-US"/>
          </a:p>
        </p:txBody>
      </p:sp>
    </p:spTree>
    <p:extLst>
      <p:ext uri="{BB962C8B-B14F-4D97-AF65-F5344CB8AC3E}">
        <p14:creationId xmlns:p14="http://schemas.microsoft.com/office/powerpoint/2010/main" val="6487449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Impedance</a:t>
            </a:r>
            <a:r>
              <a:rPr lang="en-US" baseline="0" dirty="0" smtClean="0"/>
              <a:t> mismatch – don’t use it for a blog, use it where you need to throw a lot of data quickly, do range queries across large bits of data</a:t>
            </a:r>
          </a:p>
          <a:p>
            <a:r>
              <a:rPr lang="en-US" baseline="0" dirty="0" smtClean="0"/>
              <a:t>Scales well – but apparently is an Ops headache</a:t>
            </a:r>
          </a:p>
        </p:txBody>
      </p:sp>
      <p:sp>
        <p:nvSpPr>
          <p:cNvPr id="4" name="Slide Number Placeholder 3"/>
          <p:cNvSpPr>
            <a:spLocks noGrp="1"/>
          </p:cNvSpPr>
          <p:nvPr>
            <p:ph type="sldNum" sz="quarter" idx="10"/>
          </p:nvPr>
        </p:nvSpPr>
        <p:spPr/>
        <p:txBody>
          <a:bodyPr/>
          <a:lstStyle/>
          <a:p>
            <a:fld id="{F39351FC-18D6-4741-8EEB-9FDB1F020AAC}" type="slidenum">
              <a:rPr lang="en-US" smtClean="0"/>
              <a:t>59</a:t>
            </a:fld>
            <a:endParaRPr lang="en-US"/>
          </a:p>
        </p:txBody>
      </p:sp>
    </p:spTree>
    <p:extLst>
      <p:ext uri="{BB962C8B-B14F-4D97-AF65-F5344CB8AC3E}">
        <p14:creationId xmlns:p14="http://schemas.microsoft.com/office/powerpoint/2010/main" val="10706132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 is </a:t>
            </a:r>
            <a:r>
              <a:rPr lang="en-US" dirty="0" err="1" smtClean="0"/>
              <a:t>kinda</a:t>
            </a:r>
            <a:r>
              <a:rPr lang="en-US" baseline="0" dirty="0" smtClean="0"/>
              <a:t> the odd one out, but worth mentioning</a:t>
            </a:r>
          </a:p>
          <a:p>
            <a:r>
              <a:rPr lang="en-US" baseline="0" dirty="0" smtClean="0"/>
              <a:t>The others are trying to store run-of-the-mill data</a:t>
            </a:r>
          </a:p>
          <a:p>
            <a:r>
              <a:rPr lang="en-US" baseline="0" dirty="0" smtClean="0"/>
              <a:t>With a graph, you’re storing data, but you’re also storing rich connections between the data</a:t>
            </a:r>
          </a:p>
          <a:p>
            <a:endParaRPr lang="en-US" baseline="0" dirty="0" smtClean="0"/>
          </a:p>
        </p:txBody>
      </p:sp>
      <p:sp>
        <p:nvSpPr>
          <p:cNvPr id="4" name="Slide Number Placeholder 3"/>
          <p:cNvSpPr>
            <a:spLocks noGrp="1"/>
          </p:cNvSpPr>
          <p:nvPr>
            <p:ph type="sldNum" sz="quarter" idx="10"/>
          </p:nvPr>
        </p:nvSpPr>
        <p:spPr/>
        <p:txBody>
          <a:bodyPr/>
          <a:lstStyle/>
          <a:p>
            <a:fld id="{F39351FC-18D6-4741-8EEB-9FDB1F020AAC}" type="slidenum">
              <a:rPr lang="en-US" smtClean="0"/>
              <a:t>61</a:t>
            </a:fld>
            <a:endParaRPr lang="en-US"/>
          </a:p>
        </p:txBody>
      </p:sp>
    </p:spTree>
    <p:extLst>
      <p:ext uri="{BB962C8B-B14F-4D97-AF65-F5344CB8AC3E}">
        <p14:creationId xmlns:p14="http://schemas.microsoft.com/office/powerpoint/2010/main" val="6996024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Graph databases are based on the ideas of Euler who a polymath in the 1700s, contributed to math, physics, astronomy, logic, </a:t>
            </a:r>
            <a:r>
              <a:rPr lang="en-US" baseline="0" dirty="0" err="1" smtClean="0"/>
              <a:t>etc</a:t>
            </a:r>
            <a:endParaRPr lang="en-US" baseline="0" dirty="0" smtClean="0"/>
          </a:p>
          <a:p>
            <a:endParaRPr lang="en-US" baseline="0" dirty="0" smtClean="0"/>
          </a:p>
          <a:p>
            <a:r>
              <a:rPr lang="en-US" baseline="0" dirty="0" smtClean="0"/>
              <a:t>The “7 bridges of…” problem</a:t>
            </a:r>
          </a:p>
          <a:p>
            <a:endParaRPr lang="en-US" baseline="0" dirty="0" smtClean="0"/>
          </a:p>
          <a:p>
            <a:r>
              <a:rPr lang="en-US" baseline="0" dirty="0" smtClean="0"/>
              <a:t>So Euler came up with a whole area of math to deal with that problem</a:t>
            </a:r>
          </a:p>
        </p:txBody>
      </p:sp>
      <p:sp>
        <p:nvSpPr>
          <p:cNvPr id="4" name="Slide Number Placeholder 3"/>
          <p:cNvSpPr>
            <a:spLocks noGrp="1"/>
          </p:cNvSpPr>
          <p:nvPr>
            <p:ph type="sldNum" sz="quarter" idx="10"/>
          </p:nvPr>
        </p:nvSpPr>
        <p:spPr/>
        <p:txBody>
          <a:bodyPr/>
          <a:lstStyle/>
          <a:p>
            <a:fld id="{F39351FC-18D6-4741-8EEB-9FDB1F020AAC}" type="slidenum">
              <a:rPr lang="en-US" smtClean="0"/>
              <a:t>62</a:t>
            </a:fld>
            <a:endParaRPr lang="en-US"/>
          </a:p>
        </p:txBody>
      </p:sp>
    </p:spTree>
    <p:extLst>
      <p:ext uri="{BB962C8B-B14F-4D97-AF65-F5344CB8AC3E}">
        <p14:creationId xmlns:p14="http://schemas.microsoft.com/office/powerpoint/2010/main" val="12658653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problem is this: figure out a walk through the city that would cross each bridge once (and only once). You don’t have to start or stop at the same spot.</a:t>
            </a:r>
          </a:p>
          <a:p>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He proved that there was no solution, but in doing so </a:t>
            </a:r>
            <a:r>
              <a:rPr lang="en-US" dirty="0" smtClean="0"/>
              <a:t>Euler used</a:t>
            </a:r>
            <a:r>
              <a:rPr lang="en-US" baseline="0" dirty="0" smtClean="0"/>
              <a:t> this problem to establish the entire field of graph theory</a:t>
            </a:r>
          </a:p>
        </p:txBody>
      </p:sp>
      <p:sp>
        <p:nvSpPr>
          <p:cNvPr id="4" name="Slide Number Placeholder 3"/>
          <p:cNvSpPr>
            <a:spLocks noGrp="1"/>
          </p:cNvSpPr>
          <p:nvPr>
            <p:ph type="sldNum" sz="quarter" idx="10"/>
          </p:nvPr>
        </p:nvSpPr>
        <p:spPr/>
        <p:txBody>
          <a:bodyPr/>
          <a:lstStyle/>
          <a:p>
            <a:fld id="{F39351FC-18D6-4741-8EEB-9FDB1F020AAC}" type="slidenum">
              <a:rPr lang="en-US" smtClean="0"/>
              <a:t>63</a:t>
            </a:fld>
            <a:endParaRPr lang="en-US"/>
          </a:p>
        </p:txBody>
      </p:sp>
    </p:spTree>
    <p:extLst>
      <p:ext uri="{BB962C8B-B14F-4D97-AF65-F5344CB8AC3E}">
        <p14:creationId xmlns:p14="http://schemas.microsoft.com/office/powerpoint/2010/main" val="1485372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 databases are all about the WAY that things are connected together</a:t>
            </a:r>
          </a:p>
          <a:p>
            <a:endParaRPr lang="en-US" dirty="0" smtClean="0"/>
          </a:p>
          <a:p>
            <a:r>
              <a:rPr lang="en-US" dirty="0" smtClean="0"/>
              <a:t>So this image has some random-looking things</a:t>
            </a:r>
          </a:p>
          <a:p>
            <a:r>
              <a:rPr lang="en-US" dirty="0" smtClean="0"/>
              <a:t>Each</a:t>
            </a:r>
            <a:r>
              <a:rPr lang="en-US" baseline="0" dirty="0" smtClean="0"/>
              <a:t> of the items are all different things, database only cares about the relationships between them</a:t>
            </a:r>
          </a:p>
          <a:p>
            <a:r>
              <a:rPr lang="en-US" baseline="0" dirty="0" smtClean="0"/>
              <a:t>These relationships are directional</a:t>
            </a:r>
          </a:p>
          <a:p>
            <a:endParaRPr lang="en-US" baseline="0" dirty="0" smtClean="0"/>
          </a:p>
          <a:p>
            <a:r>
              <a:rPr lang="en-US" baseline="0" dirty="0" smtClean="0"/>
              <a:t>So you could ask “give me all the enemies of Luke Skywalker who have appeared in The Force Awakens”</a:t>
            </a:r>
          </a:p>
          <a:p>
            <a:r>
              <a:rPr lang="en-US" baseline="0" dirty="0" smtClean="0"/>
              <a:t>Supermarket: “give me all the people who bought baby food and who also bought beer”, decide to give them discounts or coupons, </a:t>
            </a:r>
            <a:r>
              <a:rPr lang="en-US" baseline="0" dirty="0" err="1" smtClean="0"/>
              <a:t>etc</a:t>
            </a:r>
            <a:endParaRPr lang="en-US" baseline="0" dirty="0" smtClean="0"/>
          </a:p>
          <a:p>
            <a:endParaRPr lang="en-US" baseline="0" dirty="0" smtClean="0"/>
          </a:p>
          <a:p>
            <a:r>
              <a:rPr lang="en-US" dirty="0" smtClean="0"/>
              <a:t>Doesn’t really have the scaling properties we see in other </a:t>
            </a:r>
            <a:r>
              <a:rPr lang="en-US" dirty="0" err="1" smtClean="0"/>
              <a:t>nosql</a:t>
            </a:r>
            <a:r>
              <a:rPr lang="en-US" dirty="0" smtClean="0"/>
              <a:t> databases</a:t>
            </a:r>
          </a:p>
          <a:p>
            <a:endParaRPr lang="en-US" dirty="0" smtClean="0"/>
          </a:p>
          <a:p>
            <a:r>
              <a:rPr lang="en-US" dirty="0" smtClean="0"/>
              <a:t>If you’re more interested in Graphing</a:t>
            </a:r>
            <a:r>
              <a:rPr lang="en-US" baseline="0" dirty="0" smtClean="0"/>
              <a:t> databases, definitely talk to Jeffrey Miller, who’s also in the Columbus area</a:t>
            </a:r>
            <a:endParaRPr lang="en-US" dirty="0" smtClean="0"/>
          </a:p>
          <a:p>
            <a:endParaRPr lang="en-US" dirty="0" smtClean="0"/>
          </a:p>
          <a:p>
            <a:r>
              <a:rPr lang="en-US" dirty="0" smtClean="0"/>
              <a:t>Images:</a:t>
            </a:r>
          </a:p>
          <a:p>
            <a:r>
              <a:rPr lang="en-US" dirty="0" smtClean="0"/>
              <a:t>https://www.flickr.com/photos/mlemos/581278438</a:t>
            </a:r>
          </a:p>
          <a:p>
            <a:r>
              <a:rPr lang="en-US" dirty="0" smtClean="0"/>
              <a:t>https://www.flickr.com/photos/pmiaki/5351186496</a:t>
            </a:r>
          </a:p>
          <a:p>
            <a:r>
              <a:rPr lang="en-US" dirty="0" smtClean="0"/>
              <a:t>https://commons.wikimedia.org/wiki/File:Starwars-tatooine.jpg</a:t>
            </a:r>
          </a:p>
          <a:p>
            <a:r>
              <a:rPr lang="en-US" dirty="0" smtClean="0"/>
              <a:t>https://www.flickr.com/photos/stevetroughton/16889877817</a:t>
            </a:r>
          </a:p>
          <a:p>
            <a:r>
              <a:rPr lang="en-US" dirty="0" smtClean="0"/>
              <a:t>https://commons.wikimedia.org/wiki/File:Star_Wars_The_Force_Awakens.jpg</a:t>
            </a:r>
          </a:p>
          <a:p>
            <a:r>
              <a:rPr lang="en-US" dirty="0" smtClean="0"/>
              <a:t>https://commons.wikimedia.org/wiki/File:MCM_London_May_15_-_Stormtrooper_(18246218651).jpg</a:t>
            </a:r>
          </a:p>
          <a:p>
            <a:r>
              <a:rPr lang="en-US" dirty="0" smtClean="0"/>
              <a:t>https://commons.wikimedia.org/wiki/File:Empirestrikesback2.png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64</a:t>
            </a:fld>
            <a:endParaRPr lang="en-US"/>
          </a:p>
        </p:txBody>
      </p:sp>
    </p:spTree>
    <p:extLst>
      <p:ext uri="{BB962C8B-B14F-4D97-AF65-F5344CB8AC3E}">
        <p14:creationId xmlns:p14="http://schemas.microsoft.com/office/powerpoint/2010/main" val="16475927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NoSQL databases are converging, and databases overall are converging</a:t>
            </a:r>
          </a:p>
          <a:p>
            <a:endParaRPr lang="en-US" dirty="0" smtClean="0"/>
          </a:p>
          <a:p>
            <a:r>
              <a:rPr lang="en-US" dirty="0" smtClean="0"/>
              <a:t>In </a:t>
            </a:r>
            <a:r>
              <a:rPr lang="en-US" dirty="0" err="1" smtClean="0"/>
              <a:t>Couchbase</a:t>
            </a:r>
            <a:r>
              <a:rPr lang="en-US" dirty="0" smtClean="0"/>
              <a:t>, we’ve introduced</a:t>
            </a:r>
            <a:r>
              <a:rPr lang="en-US" baseline="0" dirty="0" smtClean="0"/>
              <a:t> N1QL, which is a full SQL implementation PLUS SOME to query documents</a:t>
            </a:r>
          </a:p>
          <a:p>
            <a:r>
              <a:rPr lang="en-US" baseline="0" dirty="0" err="1" smtClean="0"/>
              <a:t>Riak</a:t>
            </a:r>
            <a:r>
              <a:rPr lang="en-US" baseline="0" dirty="0" smtClean="0"/>
              <a:t> has introduced indexing and other features to help with querying</a:t>
            </a:r>
          </a:p>
          <a:p>
            <a:r>
              <a:rPr lang="en-US" baseline="0" dirty="0" smtClean="0"/>
              <a:t>SQL Server and PostgreSQL have introduced some great JSON features</a:t>
            </a:r>
          </a:p>
          <a:p>
            <a:r>
              <a:rPr lang="en-US" baseline="0" dirty="0" err="1" smtClean="0"/>
              <a:t>DocumentDB</a:t>
            </a:r>
            <a:r>
              <a:rPr lang="en-US" baseline="0" dirty="0" smtClean="0"/>
              <a:t> for Azure has a SQL implementation</a:t>
            </a:r>
          </a:p>
          <a:p>
            <a:endParaRPr lang="en-US" baseline="0" dirty="0" smtClean="0"/>
          </a:p>
          <a:p>
            <a:r>
              <a:rPr lang="en-US" baseline="0" dirty="0" smtClean="0"/>
              <a:t>So it’s an exciting time where databases are adapting and changing and converging</a:t>
            </a:r>
          </a:p>
        </p:txBody>
      </p:sp>
      <p:sp>
        <p:nvSpPr>
          <p:cNvPr id="4" name="Slide Number Placeholder 3"/>
          <p:cNvSpPr>
            <a:spLocks noGrp="1"/>
          </p:cNvSpPr>
          <p:nvPr>
            <p:ph type="sldNum" sz="quarter" idx="10"/>
          </p:nvPr>
        </p:nvSpPr>
        <p:spPr/>
        <p:txBody>
          <a:bodyPr/>
          <a:lstStyle/>
          <a:p>
            <a:fld id="{F39351FC-18D6-4741-8EEB-9FDB1F020AAC}" type="slidenum">
              <a:rPr lang="en-US" smtClean="0"/>
              <a:t>66</a:t>
            </a:fld>
            <a:endParaRPr lang="en-US"/>
          </a:p>
        </p:txBody>
      </p:sp>
    </p:spTree>
    <p:extLst>
      <p:ext uri="{BB962C8B-B14F-4D97-AF65-F5344CB8AC3E}">
        <p14:creationId xmlns:p14="http://schemas.microsoft.com/office/powerpoint/2010/main" val="17968273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NoSQL is a term that I have a love/hate relationship with</a:t>
            </a:r>
          </a:p>
          <a:p>
            <a:r>
              <a:rPr lang="en-US" dirty="0" smtClean="0"/>
              <a:t>Groups together a bunch of</a:t>
            </a:r>
            <a:r>
              <a:rPr lang="en-US" baseline="0" dirty="0" smtClean="0"/>
              <a:t> different databases into one big tent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67</a:t>
            </a:fld>
            <a:endParaRPr lang="en-US"/>
          </a:p>
        </p:txBody>
      </p:sp>
    </p:spTree>
    <p:extLst>
      <p:ext uri="{BB962C8B-B14F-4D97-AF65-F5344CB8AC3E}">
        <p14:creationId xmlns:p14="http://schemas.microsoft.com/office/powerpoint/2010/main" val="9468155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for your next web project, take</a:t>
            </a:r>
            <a:r>
              <a:rPr lang="en-US" baseline="0" dirty="0" smtClean="0"/>
              <a:t> a minute to think about the database you’re going to use</a:t>
            </a:r>
          </a:p>
          <a:p>
            <a:r>
              <a:rPr lang="en-US" baseline="0" dirty="0" smtClean="0"/>
              <a:t>Don’t use something just because it’s fashionable</a:t>
            </a:r>
          </a:p>
          <a:p>
            <a:r>
              <a:rPr lang="en-US" baseline="0" dirty="0" smtClean="0"/>
              <a:t>Don’t use something just because you’ve always used it</a:t>
            </a:r>
          </a:p>
          <a:p>
            <a:r>
              <a:rPr lang="en-US" baseline="0" dirty="0" smtClean="0"/>
              <a:t>Consider using multiple data stores</a:t>
            </a:r>
          </a:p>
          <a:p>
            <a:r>
              <a:rPr lang="en-US" baseline="0" dirty="0" smtClean="0"/>
              <a:t>Think about what you’re going to need long term</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68</a:t>
            </a:fld>
            <a:endParaRPr lang="en-US"/>
          </a:p>
        </p:txBody>
      </p:sp>
    </p:spTree>
    <p:extLst>
      <p:ext uri="{BB962C8B-B14F-4D97-AF65-F5344CB8AC3E}">
        <p14:creationId xmlns:p14="http://schemas.microsoft.com/office/powerpoint/2010/main" val="483165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it because they’re scalable?</a:t>
            </a:r>
          </a:p>
          <a:p>
            <a:endParaRPr lang="en-US" dirty="0" smtClean="0"/>
          </a:p>
          <a:p>
            <a:r>
              <a:rPr lang="en-US" dirty="0" smtClean="0"/>
              <a:t>Well… not really… not all of them are scalable (and</a:t>
            </a:r>
            <a:r>
              <a:rPr lang="en-US" baseline="0" dirty="0" smtClean="0"/>
              <a:t> sometimes they aren’t even if their creators say they are)</a:t>
            </a:r>
            <a:endParaRPr lang="en-US" dirty="0" smtClean="0"/>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8</a:t>
            </a:fld>
            <a:endParaRPr lang="en-US"/>
          </a:p>
        </p:txBody>
      </p:sp>
    </p:spTree>
    <p:extLst>
      <p:ext uri="{BB962C8B-B14F-4D97-AF65-F5344CB8AC3E}">
        <p14:creationId xmlns:p14="http://schemas.microsoft.com/office/powerpoint/2010/main" val="379911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it have to do with ACID vs BASE?</a:t>
            </a:r>
          </a:p>
          <a:p>
            <a:endParaRPr lang="en-US" dirty="0" smtClean="0"/>
          </a:p>
          <a:p>
            <a:r>
              <a:rPr lang="en-US" dirty="0" smtClean="0"/>
              <a:t>Atomic</a:t>
            </a:r>
          </a:p>
          <a:p>
            <a:r>
              <a:rPr lang="en-US" dirty="0" smtClean="0"/>
              <a:t>Consistent</a:t>
            </a:r>
          </a:p>
          <a:p>
            <a:r>
              <a:rPr lang="en-US" dirty="0" smtClean="0"/>
              <a:t>Isolated</a:t>
            </a:r>
          </a:p>
          <a:p>
            <a:r>
              <a:rPr lang="en-US" dirty="0" smtClean="0"/>
              <a:t>Durable</a:t>
            </a:r>
          </a:p>
          <a:p>
            <a:endParaRPr lang="en-US" dirty="0" smtClean="0"/>
          </a:p>
          <a:p>
            <a:r>
              <a:rPr lang="en-US" dirty="0" smtClean="0"/>
              <a:t>Vs</a:t>
            </a:r>
          </a:p>
          <a:p>
            <a:endParaRPr lang="en-US" dirty="0" smtClean="0"/>
          </a:p>
          <a:p>
            <a:r>
              <a:rPr lang="en-US" dirty="0" smtClean="0"/>
              <a:t>Basic</a:t>
            </a:r>
            <a:r>
              <a:rPr lang="en-US" baseline="0" dirty="0" smtClean="0"/>
              <a:t> Availability</a:t>
            </a:r>
          </a:p>
          <a:p>
            <a:r>
              <a:rPr lang="en-US" baseline="0" dirty="0" smtClean="0"/>
              <a:t>Soft-state</a:t>
            </a:r>
          </a:p>
          <a:p>
            <a:r>
              <a:rPr lang="en-US" baseline="0" dirty="0" smtClean="0"/>
              <a:t>Eventual Consistency</a:t>
            </a:r>
          </a:p>
          <a:p>
            <a:endParaRPr lang="en-US" baseline="0" dirty="0" smtClean="0"/>
          </a:p>
          <a:p>
            <a:r>
              <a:rPr lang="en-US" baseline="0" dirty="0" smtClean="0"/>
              <a:t>Well, no… </a:t>
            </a:r>
            <a:r>
              <a:rPr lang="en-US" baseline="0" dirty="0" err="1" smtClean="0"/>
              <a:t>FoundationDB</a:t>
            </a:r>
            <a:r>
              <a:rPr lang="en-US" baseline="0" dirty="0" smtClean="0"/>
              <a:t> was a NoSQL database that is ACID compliant (Apple purchased them)</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9</a:t>
            </a:fld>
            <a:endParaRPr lang="en-US"/>
          </a:p>
        </p:txBody>
      </p:sp>
    </p:spTree>
    <p:extLst>
      <p:ext uri="{BB962C8B-B14F-4D97-AF65-F5344CB8AC3E}">
        <p14:creationId xmlns:p14="http://schemas.microsoft.com/office/powerpoint/2010/main" val="607074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it that there is no Schema?</a:t>
            </a:r>
          </a:p>
          <a:p>
            <a:endParaRPr lang="en-US" dirty="0" smtClean="0"/>
          </a:p>
          <a:p>
            <a:r>
              <a:rPr lang="en-US" dirty="0" smtClean="0"/>
              <a:t>Maybe… </a:t>
            </a:r>
            <a:r>
              <a:rPr lang="en-US" dirty="0" err="1" smtClean="0"/>
              <a:t>kinda</a:t>
            </a:r>
            <a:r>
              <a:rPr lang="en-US" dirty="0" smtClean="0"/>
              <a:t>… </a:t>
            </a:r>
            <a:r>
              <a:rPr lang="en-US" dirty="0" err="1" smtClean="0"/>
              <a:t>sorta</a:t>
            </a:r>
            <a:r>
              <a:rPr lang="en-US" dirty="0" smtClean="0"/>
              <a:t>… even if your database isn’t imposing a rigid schema on you, you as a developer need to impose a schema on it</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10</a:t>
            </a:fld>
            <a:endParaRPr lang="en-US"/>
          </a:p>
        </p:txBody>
      </p:sp>
    </p:spTree>
    <p:extLst>
      <p:ext uri="{BB962C8B-B14F-4D97-AF65-F5344CB8AC3E}">
        <p14:creationId xmlns:p14="http://schemas.microsoft.com/office/powerpoint/2010/main" val="595368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it that they are </a:t>
            </a:r>
            <a:r>
              <a:rPr lang="en-US" dirty="0" err="1" smtClean="0"/>
              <a:t>denormalized</a:t>
            </a:r>
            <a:r>
              <a:rPr lang="en-US" dirty="0" smtClean="0"/>
              <a:t>?</a:t>
            </a:r>
          </a:p>
          <a:p>
            <a:endParaRPr lang="en-US" dirty="0" smtClean="0"/>
          </a:p>
          <a:p>
            <a:r>
              <a:rPr lang="en-US" dirty="0" smtClean="0"/>
              <a:t>This is probably the closest thing we can find that’s common</a:t>
            </a:r>
            <a:r>
              <a:rPr lang="en-US" baseline="0" dirty="0" smtClean="0"/>
              <a:t> amongst NoSQL databases</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11</a:t>
            </a:fld>
            <a:endParaRPr lang="en-US"/>
          </a:p>
        </p:txBody>
      </p:sp>
    </p:spTree>
    <p:extLst>
      <p:ext uri="{BB962C8B-B14F-4D97-AF65-F5344CB8AC3E}">
        <p14:creationId xmlns:p14="http://schemas.microsoft.com/office/powerpoint/2010/main" val="1747371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Dar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29263"/>
            <a:ext cx="7772400" cy="1102519"/>
          </a:xfrm>
          <a:effectLst/>
        </p:spPr>
        <p:txBody>
          <a:bodyPr/>
          <a:lstStyle>
            <a:lvl1pPr algn="ctr">
              <a:defRPr sz="4000">
                <a:solidFill>
                  <a:schemeClr val="accent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2888641"/>
            <a:ext cx="6400800" cy="1088136"/>
          </a:xfrm>
        </p:spPr>
        <p:txBody>
          <a:bodyPr/>
          <a:lstStyle>
            <a:lvl1pPr marL="0" indent="0" algn="ctr">
              <a:buNone/>
              <a:defRPr sz="2000">
                <a:solidFill>
                  <a:srgbClr val="33333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10" name="Group 9"/>
          <p:cNvGrpSpPr/>
          <p:nvPr userDrawn="1"/>
        </p:nvGrpSpPr>
        <p:grpSpPr>
          <a:xfrm>
            <a:off x="300182" y="387517"/>
            <a:ext cx="8543636" cy="364117"/>
            <a:chOff x="300182" y="387517"/>
            <a:chExt cx="8543636" cy="364117"/>
          </a:xfrm>
        </p:grpSpPr>
        <p:cxnSp>
          <p:nvCxnSpPr>
            <p:cNvPr id="7" name="Straight Connector 6"/>
            <p:cNvCxnSpPr/>
            <p:nvPr userDrawn="1"/>
          </p:nvCxnSpPr>
          <p:spPr>
            <a:xfrm flipH="1">
              <a:off x="300182" y="569575"/>
              <a:ext cx="406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4779818" y="569575"/>
              <a:ext cx="406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bug-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9941" y="387517"/>
              <a:ext cx="364117" cy="364117"/>
            </a:xfrm>
            <a:prstGeom prst="rect">
              <a:avLst/>
            </a:prstGeom>
          </p:spPr>
        </p:pic>
      </p:grpSp>
      <p:pic>
        <p:nvPicPr>
          <p:cNvPr id="11" name="Picture 10" descr="logo-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59936" y="4510718"/>
            <a:ext cx="1024128" cy="248585"/>
          </a:xfrm>
          <a:prstGeom prst="rect">
            <a:avLst/>
          </a:prstGeom>
        </p:spPr>
      </p:pic>
    </p:spTree>
    <p:extLst>
      <p:ext uri="{BB962C8B-B14F-4D97-AF65-F5344CB8AC3E}">
        <p14:creationId xmlns:p14="http://schemas.microsoft.com/office/powerpoint/2010/main" val="2736129353"/>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Bullets (Dark)">
    <p:spTree>
      <p:nvGrpSpPr>
        <p:cNvPr id="1" name=""/>
        <p:cNvGrpSpPr/>
        <p:nvPr/>
      </p:nvGrpSpPr>
      <p:grpSpPr>
        <a:xfrm>
          <a:off x="0" y="0"/>
          <a:ext cx="0" cy="0"/>
          <a:chOff x="0" y="0"/>
          <a:chExt cx="0" cy="0"/>
        </a:xfrm>
      </p:grpSpPr>
      <p:sp>
        <p:nvSpPr>
          <p:cNvPr id="2" name="Title 1"/>
          <p:cNvSpPr>
            <a:spLocks noGrp="1"/>
          </p:cNvSpPr>
          <p:nvPr>
            <p:ph type="title"/>
          </p:nvPr>
        </p:nvSpPr>
        <p:spPr>
          <a:xfrm>
            <a:off x="198157" y="47334"/>
            <a:ext cx="7998595" cy="537337"/>
          </a:xfrm>
          <a:effectLst/>
        </p:spPr>
        <p:txBody>
          <a:bodyPr anchor="ctr"/>
          <a:lstStyle>
            <a:lvl1pPr>
              <a:lnSpc>
                <a:spcPct val="80000"/>
              </a:lnSpc>
              <a:defRPr sz="2400">
                <a:solidFill>
                  <a:schemeClr val="accent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685800"/>
            <a:ext cx="8007739" cy="3394472"/>
          </a:xfrm>
        </p:spPr>
        <p:txBody>
          <a:bodyPr/>
          <a:lstStyle>
            <a:lvl1pPr marL="228600" indent="-228600">
              <a:lnSpc>
                <a:spcPct val="100000"/>
              </a:lnSpc>
              <a:spcBef>
                <a:spcPts val="0"/>
              </a:spcBef>
              <a:spcAft>
                <a:spcPts val="300"/>
              </a:spcAft>
              <a:buClr>
                <a:schemeClr val="accent1"/>
              </a:buClr>
              <a:buSzPct val="110000"/>
              <a:defRPr sz="2000"/>
            </a:lvl1pPr>
            <a:lvl2pPr marL="457200" indent="-228600">
              <a:lnSpc>
                <a:spcPct val="100000"/>
              </a:lnSpc>
              <a:spcBef>
                <a:spcPts val="0"/>
              </a:spcBef>
              <a:spcAft>
                <a:spcPts val="300"/>
              </a:spcAft>
              <a:buClr>
                <a:schemeClr val="accent1"/>
              </a:buClr>
              <a:buFont typeface="Lucida Grande"/>
              <a:buChar char="–"/>
              <a:defRPr sz="1800" b="0"/>
            </a:lvl2pPr>
            <a:lvl3pPr marL="455613" indent="-225425">
              <a:lnSpc>
                <a:spcPct val="100000"/>
              </a:lnSpc>
              <a:spcBef>
                <a:spcPts val="0"/>
              </a:spcBef>
              <a:spcAft>
                <a:spcPts val="300"/>
              </a:spcAft>
              <a:buClr>
                <a:schemeClr val="accent1"/>
              </a:buClr>
              <a:buFont typeface="Lucida Grande"/>
              <a:buChar char="–"/>
              <a:defRPr sz="1600" b="0"/>
            </a:lvl3pPr>
            <a:lvl4pPr marL="635000" indent="-228600">
              <a:lnSpc>
                <a:spcPct val="100000"/>
              </a:lnSpc>
              <a:spcBef>
                <a:spcPts val="0"/>
              </a:spcBef>
              <a:spcAft>
                <a:spcPts val="300"/>
              </a:spcAft>
              <a:buClr>
                <a:schemeClr val="accent1"/>
              </a:buClr>
              <a:buFont typeface="Arial"/>
              <a:buChar char="•"/>
              <a:defRPr sz="1600" b="0"/>
            </a:lvl4pPr>
            <a:lvl5pPr marL="863600" indent="-228600">
              <a:lnSpc>
                <a:spcPct val="100000"/>
              </a:lnSpc>
              <a:spcBef>
                <a:spcPts val="0"/>
              </a:spcBef>
              <a:spcAft>
                <a:spcPts val="300"/>
              </a:spcAft>
              <a:buClr>
                <a:schemeClr val="accent1"/>
              </a:buClr>
              <a:buFont typeface="Wingdings" charset="2"/>
              <a:buChar cha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Footer Placeholder 4"/>
          <p:cNvSpPr>
            <a:spLocks noGrp="1"/>
          </p:cNvSpPr>
          <p:nvPr>
            <p:ph type="ftr" sz="quarter" idx="11"/>
          </p:nvPr>
        </p:nvSpPr>
        <p:spPr>
          <a:xfrm>
            <a:off x="3124200" y="4672595"/>
            <a:ext cx="2895600" cy="273844"/>
          </a:xfrm>
        </p:spPr>
        <p:txBody>
          <a:bodyPr/>
          <a:lstStyle/>
          <a:p>
            <a:endParaRPr lang="en-US" dirty="0"/>
          </a:p>
        </p:txBody>
      </p:sp>
      <p:sp>
        <p:nvSpPr>
          <p:cNvPr id="7" name="TextBox 6"/>
          <p:cNvSpPr txBox="1"/>
          <p:nvPr userDrawn="1"/>
        </p:nvSpPr>
        <p:spPr>
          <a:xfrm>
            <a:off x="204032" y="4680484"/>
            <a:ext cx="1210588" cy="223138"/>
          </a:xfrm>
          <a:prstGeom prst="rect">
            <a:avLst/>
          </a:prstGeom>
          <a:noFill/>
        </p:spPr>
        <p:txBody>
          <a:bodyPr wrap="none" rtlCol="0">
            <a:spAutoFit/>
          </a:bodyPr>
          <a:lstStyle/>
          <a:p>
            <a:r>
              <a:rPr lang="en-US" sz="850" b="0" i="0" dirty="0" smtClean="0">
                <a:solidFill>
                  <a:srgbClr val="CCCCCC"/>
                </a:solidFill>
                <a:latin typeface="Whitney Medium"/>
                <a:cs typeface="Whitney Medium"/>
              </a:rPr>
              <a:t>©2017 Couchbase</a:t>
            </a:r>
            <a:r>
              <a:rPr lang="en-US" sz="850" b="0" i="0" baseline="0" dirty="0" smtClean="0">
                <a:solidFill>
                  <a:srgbClr val="CCCCCC"/>
                </a:solidFill>
                <a:latin typeface="Whitney Medium"/>
                <a:cs typeface="Whitney Medium"/>
              </a:rPr>
              <a:t> Inc.</a:t>
            </a:r>
            <a:endParaRPr lang="en-US" sz="850" b="0" i="0" dirty="0">
              <a:solidFill>
                <a:srgbClr val="CCCCCC"/>
              </a:solidFill>
              <a:latin typeface="Whitney Medium"/>
              <a:cs typeface="Whitney Medium"/>
            </a:endParaRPr>
          </a:p>
        </p:txBody>
      </p:sp>
      <p:sp>
        <p:nvSpPr>
          <p:cNvPr id="10" name="Slide Number Placeholder 5"/>
          <p:cNvSpPr txBox="1">
            <a:spLocks/>
          </p:cNvSpPr>
          <p:nvPr userDrawn="1"/>
        </p:nvSpPr>
        <p:spPr>
          <a:xfrm>
            <a:off x="8224640" y="4680484"/>
            <a:ext cx="740664" cy="273844"/>
          </a:xfrm>
          <a:prstGeom prst="rect">
            <a:avLst/>
          </a:prstGeom>
        </p:spPr>
        <p:txBody>
          <a:bodyPr vert="horz" lIns="91440" tIns="45720" rIns="91440" bIns="45720" rtlCol="0" anchor="ctr"/>
          <a:lstStyle>
            <a:defPPr>
              <a:defRPr lang="en-US"/>
            </a:defPPr>
            <a:lvl1pPr marL="0" algn="r" defTabSz="457200" rtl="0" eaLnBrk="1" latinLnBrk="0" hangingPunct="1">
              <a:defRPr sz="850" kern="1200">
                <a:solidFill>
                  <a:srgbClr val="CCCCC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25E7766-B4D4-B545-BC12-CA0EFEB1F16F}" type="slidenum">
              <a:rPr lang="en-US" sz="850" smtClean="0"/>
              <a:t>‹#›</a:t>
            </a:fld>
            <a:endParaRPr lang="en-US" sz="850" dirty="0"/>
          </a:p>
        </p:txBody>
      </p:sp>
      <p:pic>
        <p:nvPicPr>
          <p:cNvPr id="11" name="Picture 10" descr="bug-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2498" y="166522"/>
            <a:ext cx="237743" cy="237743"/>
          </a:xfrm>
          <a:prstGeom prst="rect">
            <a:avLst/>
          </a:prstGeom>
        </p:spPr>
      </p:pic>
      <p:cxnSp>
        <p:nvCxnSpPr>
          <p:cNvPr id="12" name="Straight Connector 11"/>
          <p:cNvCxnSpPr/>
          <p:nvPr userDrawn="1"/>
        </p:nvCxnSpPr>
        <p:spPr>
          <a:xfrm>
            <a:off x="285750" y="577185"/>
            <a:ext cx="85740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3631245"/>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98157" y="47334"/>
            <a:ext cx="7998595" cy="537337"/>
          </a:xfrm>
          <a:effectLst/>
        </p:spPr>
        <p:txBody>
          <a:bodyPr anchor="ctr"/>
          <a:lstStyle>
            <a:lvl1pPr>
              <a:lnSpc>
                <a:spcPct val="80000"/>
              </a:lnSpc>
              <a:defRPr sz="2400">
                <a:solidFill>
                  <a:schemeClr val="accent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685800"/>
            <a:ext cx="8007739" cy="3394472"/>
          </a:xfrm>
        </p:spPr>
        <p:txBody>
          <a:bodyPr/>
          <a:lstStyle>
            <a:lvl1pPr marL="0" indent="0">
              <a:lnSpc>
                <a:spcPct val="100000"/>
              </a:lnSpc>
              <a:spcBef>
                <a:spcPts val="0"/>
              </a:spcBef>
              <a:spcAft>
                <a:spcPts val="300"/>
              </a:spcAft>
              <a:buClr>
                <a:schemeClr val="accent1"/>
              </a:buClr>
              <a:buSzPct val="110000"/>
              <a:buNone/>
              <a:defRPr sz="2000" b="0"/>
            </a:lvl1pPr>
            <a:lvl2pPr marL="230188" indent="0">
              <a:lnSpc>
                <a:spcPct val="100000"/>
              </a:lnSpc>
              <a:spcBef>
                <a:spcPts val="0"/>
              </a:spcBef>
              <a:spcAft>
                <a:spcPts val="300"/>
              </a:spcAft>
              <a:buClr>
                <a:schemeClr val="accent1"/>
              </a:buClr>
              <a:buNone/>
              <a:defRPr sz="1600" b="0"/>
            </a:lvl2pPr>
            <a:lvl3pPr marL="230188" indent="0">
              <a:lnSpc>
                <a:spcPct val="100000"/>
              </a:lnSpc>
              <a:spcBef>
                <a:spcPts val="0"/>
              </a:spcBef>
              <a:spcAft>
                <a:spcPts val="300"/>
              </a:spcAft>
              <a:buClr>
                <a:schemeClr val="accent1"/>
              </a:buClr>
              <a:buNone/>
              <a:defRPr sz="1600" b="0"/>
            </a:lvl3pPr>
            <a:lvl4pPr marL="230188" indent="0">
              <a:lnSpc>
                <a:spcPct val="100000"/>
              </a:lnSpc>
              <a:spcBef>
                <a:spcPts val="0"/>
              </a:spcBef>
              <a:spcAft>
                <a:spcPts val="300"/>
              </a:spcAft>
              <a:buClr>
                <a:schemeClr val="accent1"/>
              </a:buClr>
              <a:buNone/>
              <a:defRPr sz="1600" b="0"/>
            </a:lvl4pPr>
            <a:lvl5pPr marL="230188" indent="0">
              <a:lnSpc>
                <a:spcPct val="100000"/>
              </a:lnSpc>
              <a:spcBef>
                <a:spcPts val="0"/>
              </a:spcBef>
              <a:spcAft>
                <a:spcPts val="300"/>
              </a:spcAft>
              <a:buClr>
                <a:schemeClr val="accent1"/>
              </a:buClr>
              <a:buNone/>
              <a:defRPr sz="16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124200" y="4672595"/>
            <a:ext cx="2895600" cy="273844"/>
          </a:xfrm>
        </p:spPr>
        <p:txBody>
          <a:bodyPr/>
          <a:lstStyle/>
          <a:p>
            <a:endParaRPr lang="en-US" dirty="0"/>
          </a:p>
        </p:txBody>
      </p:sp>
      <p:sp>
        <p:nvSpPr>
          <p:cNvPr id="7" name="TextBox 6"/>
          <p:cNvSpPr txBox="1"/>
          <p:nvPr userDrawn="1"/>
        </p:nvSpPr>
        <p:spPr>
          <a:xfrm>
            <a:off x="204032" y="4680484"/>
            <a:ext cx="1210588" cy="223138"/>
          </a:xfrm>
          <a:prstGeom prst="rect">
            <a:avLst/>
          </a:prstGeom>
          <a:noFill/>
        </p:spPr>
        <p:txBody>
          <a:bodyPr wrap="none" rtlCol="0">
            <a:spAutoFit/>
          </a:bodyPr>
          <a:lstStyle/>
          <a:p>
            <a:r>
              <a:rPr lang="en-US" sz="850" b="0" i="0" dirty="0" smtClean="0">
                <a:solidFill>
                  <a:srgbClr val="CCCCCC"/>
                </a:solidFill>
                <a:latin typeface="Whitney Medium"/>
                <a:cs typeface="Whitney Medium"/>
              </a:rPr>
              <a:t>©2017 Couchbase</a:t>
            </a:r>
            <a:r>
              <a:rPr lang="en-US" sz="850" b="0" i="0" baseline="0" dirty="0" smtClean="0">
                <a:solidFill>
                  <a:srgbClr val="CCCCCC"/>
                </a:solidFill>
                <a:latin typeface="Whitney Medium"/>
                <a:cs typeface="Whitney Medium"/>
              </a:rPr>
              <a:t> Inc.</a:t>
            </a:r>
            <a:endParaRPr lang="en-US" sz="850" b="0" i="0" dirty="0">
              <a:solidFill>
                <a:srgbClr val="CCCCCC"/>
              </a:solidFill>
              <a:latin typeface="Whitney Medium"/>
              <a:cs typeface="Whitney Medium"/>
            </a:endParaRPr>
          </a:p>
        </p:txBody>
      </p:sp>
      <p:sp>
        <p:nvSpPr>
          <p:cNvPr id="10" name="Slide Number Placeholder 5"/>
          <p:cNvSpPr txBox="1">
            <a:spLocks/>
          </p:cNvSpPr>
          <p:nvPr userDrawn="1"/>
        </p:nvSpPr>
        <p:spPr>
          <a:xfrm>
            <a:off x="8224640" y="4680484"/>
            <a:ext cx="740664" cy="273844"/>
          </a:xfrm>
          <a:prstGeom prst="rect">
            <a:avLst/>
          </a:prstGeom>
        </p:spPr>
        <p:txBody>
          <a:bodyPr vert="horz" lIns="91440" tIns="45720" rIns="91440" bIns="45720" rtlCol="0" anchor="ctr"/>
          <a:lstStyle>
            <a:defPPr>
              <a:defRPr lang="en-US"/>
            </a:defPPr>
            <a:lvl1pPr marL="0" algn="r" defTabSz="457200" rtl="0" eaLnBrk="1" latinLnBrk="0" hangingPunct="1">
              <a:defRPr sz="850" kern="1200">
                <a:solidFill>
                  <a:srgbClr val="CCCCC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25E7766-B4D4-B545-BC12-CA0EFEB1F16F}" type="slidenum">
              <a:rPr lang="en-US" sz="850" smtClean="0"/>
              <a:t>‹#›</a:t>
            </a:fld>
            <a:endParaRPr lang="en-US" sz="850" dirty="0"/>
          </a:p>
        </p:txBody>
      </p:sp>
      <p:pic>
        <p:nvPicPr>
          <p:cNvPr id="11" name="Picture 10" descr="bug-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2498" y="166522"/>
            <a:ext cx="237743" cy="237743"/>
          </a:xfrm>
          <a:prstGeom prst="rect">
            <a:avLst/>
          </a:prstGeom>
        </p:spPr>
      </p:pic>
      <p:cxnSp>
        <p:nvCxnSpPr>
          <p:cNvPr id="12" name="Straight Connector 11"/>
          <p:cNvCxnSpPr/>
          <p:nvPr userDrawn="1"/>
        </p:nvCxnSpPr>
        <p:spPr>
          <a:xfrm>
            <a:off x="285750" y="577185"/>
            <a:ext cx="85740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400134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8157" y="47334"/>
            <a:ext cx="7998595" cy="537337"/>
          </a:xfrm>
          <a:effectLst/>
        </p:spPr>
        <p:txBody>
          <a:bodyPr anchor="ctr"/>
          <a:lstStyle>
            <a:lvl1pPr>
              <a:lnSpc>
                <a:spcPct val="80000"/>
              </a:lnSpc>
              <a:defRPr sz="2400">
                <a:solidFill>
                  <a:schemeClr val="accent2"/>
                </a:solidFill>
              </a:defRPr>
            </a:lvl1pPr>
          </a:lstStyle>
          <a:p>
            <a:r>
              <a:rPr lang="en-US" smtClean="0"/>
              <a:t>Click to edit Master title style</a:t>
            </a:r>
            <a:endParaRPr lang="en-US" dirty="0"/>
          </a:p>
        </p:txBody>
      </p:sp>
      <p:sp>
        <p:nvSpPr>
          <p:cNvPr id="5" name="Footer Placeholder 4"/>
          <p:cNvSpPr>
            <a:spLocks noGrp="1"/>
          </p:cNvSpPr>
          <p:nvPr>
            <p:ph type="ftr" sz="quarter" idx="11"/>
          </p:nvPr>
        </p:nvSpPr>
        <p:spPr>
          <a:xfrm>
            <a:off x="3124200" y="4672595"/>
            <a:ext cx="2895600" cy="273844"/>
          </a:xfrm>
        </p:spPr>
        <p:txBody>
          <a:bodyPr/>
          <a:lstStyle/>
          <a:p>
            <a:endParaRPr lang="en-US" dirty="0"/>
          </a:p>
        </p:txBody>
      </p:sp>
      <p:sp>
        <p:nvSpPr>
          <p:cNvPr id="7" name="TextBox 6"/>
          <p:cNvSpPr txBox="1"/>
          <p:nvPr userDrawn="1"/>
        </p:nvSpPr>
        <p:spPr>
          <a:xfrm>
            <a:off x="204032" y="4680484"/>
            <a:ext cx="1210588" cy="223138"/>
          </a:xfrm>
          <a:prstGeom prst="rect">
            <a:avLst/>
          </a:prstGeom>
          <a:noFill/>
        </p:spPr>
        <p:txBody>
          <a:bodyPr wrap="none" rtlCol="0">
            <a:spAutoFit/>
          </a:bodyPr>
          <a:lstStyle/>
          <a:p>
            <a:r>
              <a:rPr lang="en-US" sz="850" b="0" i="0" dirty="0" smtClean="0">
                <a:solidFill>
                  <a:srgbClr val="CCCCCC"/>
                </a:solidFill>
                <a:latin typeface="Whitney Medium"/>
                <a:cs typeface="Whitney Medium"/>
              </a:rPr>
              <a:t>©2017 Couchbase</a:t>
            </a:r>
            <a:r>
              <a:rPr lang="en-US" sz="850" b="0" i="0" baseline="0" dirty="0" smtClean="0">
                <a:solidFill>
                  <a:srgbClr val="CCCCCC"/>
                </a:solidFill>
                <a:latin typeface="Whitney Medium"/>
                <a:cs typeface="Whitney Medium"/>
              </a:rPr>
              <a:t> Inc.</a:t>
            </a:r>
            <a:endParaRPr lang="en-US" sz="850" b="0" i="0" dirty="0">
              <a:solidFill>
                <a:srgbClr val="CCCCCC"/>
              </a:solidFill>
              <a:latin typeface="Whitney Medium"/>
              <a:cs typeface="Whitney Medium"/>
            </a:endParaRPr>
          </a:p>
        </p:txBody>
      </p:sp>
      <p:sp>
        <p:nvSpPr>
          <p:cNvPr id="10" name="Slide Number Placeholder 5"/>
          <p:cNvSpPr txBox="1">
            <a:spLocks/>
          </p:cNvSpPr>
          <p:nvPr userDrawn="1"/>
        </p:nvSpPr>
        <p:spPr>
          <a:xfrm>
            <a:off x="8224640" y="4680484"/>
            <a:ext cx="740664" cy="273844"/>
          </a:xfrm>
          <a:prstGeom prst="rect">
            <a:avLst/>
          </a:prstGeom>
        </p:spPr>
        <p:txBody>
          <a:bodyPr vert="horz" lIns="91440" tIns="45720" rIns="91440" bIns="45720" rtlCol="0" anchor="ctr"/>
          <a:lstStyle>
            <a:defPPr>
              <a:defRPr lang="en-US"/>
            </a:defPPr>
            <a:lvl1pPr marL="0" algn="r" defTabSz="457200" rtl="0" eaLnBrk="1" latinLnBrk="0" hangingPunct="1">
              <a:defRPr sz="850" kern="1200">
                <a:solidFill>
                  <a:srgbClr val="CCCCC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25E7766-B4D4-B545-BC12-CA0EFEB1F16F}" type="slidenum">
              <a:rPr lang="en-US" sz="850" smtClean="0"/>
              <a:t>‹#›</a:t>
            </a:fld>
            <a:endParaRPr lang="en-US" sz="850" dirty="0"/>
          </a:p>
        </p:txBody>
      </p:sp>
      <p:pic>
        <p:nvPicPr>
          <p:cNvPr id="11" name="Picture 10" descr="bug-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2498" y="166522"/>
            <a:ext cx="237743" cy="237743"/>
          </a:xfrm>
          <a:prstGeom prst="rect">
            <a:avLst/>
          </a:prstGeom>
        </p:spPr>
      </p:pic>
      <p:cxnSp>
        <p:nvCxnSpPr>
          <p:cNvPr id="12" name="Straight Connector 11"/>
          <p:cNvCxnSpPr/>
          <p:nvPr userDrawn="1"/>
        </p:nvCxnSpPr>
        <p:spPr>
          <a:xfrm>
            <a:off x="285750" y="577185"/>
            <a:ext cx="85740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8753207"/>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24200" y="4672595"/>
            <a:ext cx="2895600" cy="273844"/>
          </a:xfrm>
        </p:spPr>
        <p:txBody>
          <a:bodyPr/>
          <a:lstStyle/>
          <a:p>
            <a:endParaRPr lang="en-US" dirty="0"/>
          </a:p>
        </p:txBody>
      </p:sp>
      <p:sp>
        <p:nvSpPr>
          <p:cNvPr id="7" name="TextBox 6"/>
          <p:cNvSpPr txBox="1"/>
          <p:nvPr userDrawn="1"/>
        </p:nvSpPr>
        <p:spPr>
          <a:xfrm>
            <a:off x="204032" y="4680484"/>
            <a:ext cx="1210588" cy="223138"/>
          </a:xfrm>
          <a:prstGeom prst="rect">
            <a:avLst/>
          </a:prstGeom>
          <a:noFill/>
        </p:spPr>
        <p:txBody>
          <a:bodyPr wrap="none" rtlCol="0">
            <a:spAutoFit/>
          </a:bodyPr>
          <a:lstStyle/>
          <a:p>
            <a:r>
              <a:rPr lang="en-US" sz="850" b="0" i="0" dirty="0" smtClean="0">
                <a:solidFill>
                  <a:srgbClr val="CCCCCC"/>
                </a:solidFill>
                <a:latin typeface="Whitney Medium"/>
                <a:cs typeface="Whitney Medium"/>
              </a:rPr>
              <a:t>©2017 Couchbase</a:t>
            </a:r>
            <a:r>
              <a:rPr lang="en-US" sz="850" b="0" i="0" baseline="0" dirty="0" smtClean="0">
                <a:solidFill>
                  <a:srgbClr val="CCCCCC"/>
                </a:solidFill>
                <a:latin typeface="Whitney Medium"/>
                <a:cs typeface="Whitney Medium"/>
              </a:rPr>
              <a:t> Inc.</a:t>
            </a:r>
            <a:endParaRPr lang="en-US" sz="850" b="0" i="0" dirty="0">
              <a:solidFill>
                <a:srgbClr val="CCCCCC"/>
              </a:solidFill>
              <a:latin typeface="Whitney Medium"/>
              <a:cs typeface="Whitney Medium"/>
            </a:endParaRPr>
          </a:p>
        </p:txBody>
      </p:sp>
      <p:sp>
        <p:nvSpPr>
          <p:cNvPr id="10" name="Slide Number Placeholder 5"/>
          <p:cNvSpPr txBox="1">
            <a:spLocks/>
          </p:cNvSpPr>
          <p:nvPr userDrawn="1"/>
        </p:nvSpPr>
        <p:spPr>
          <a:xfrm>
            <a:off x="8224640" y="4680484"/>
            <a:ext cx="740664" cy="273844"/>
          </a:xfrm>
          <a:prstGeom prst="rect">
            <a:avLst/>
          </a:prstGeom>
        </p:spPr>
        <p:txBody>
          <a:bodyPr vert="horz" lIns="91440" tIns="45720" rIns="91440" bIns="45720" rtlCol="0" anchor="ctr"/>
          <a:lstStyle>
            <a:defPPr>
              <a:defRPr lang="en-US"/>
            </a:defPPr>
            <a:lvl1pPr marL="0" algn="r" defTabSz="457200" rtl="0" eaLnBrk="1" latinLnBrk="0" hangingPunct="1">
              <a:defRPr sz="850" kern="1200">
                <a:solidFill>
                  <a:srgbClr val="CCCCC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25E7766-B4D4-B545-BC12-CA0EFEB1F16F}" type="slidenum">
              <a:rPr lang="en-US" sz="850" smtClean="0"/>
              <a:t>‹#›</a:t>
            </a:fld>
            <a:endParaRPr lang="en-US" sz="850" dirty="0"/>
          </a:p>
        </p:txBody>
      </p:sp>
      <p:pic>
        <p:nvPicPr>
          <p:cNvPr id="11" name="Picture 10" descr="bug-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2498" y="166522"/>
            <a:ext cx="237743" cy="237743"/>
          </a:xfrm>
          <a:prstGeom prst="rect">
            <a:avLst/>
          </a:prstGeom>
        </p:spPr>
      </p:pic>
    </p:spTree>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Blu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66954"/>
            <a:ext cx="7772400" cy="1102519"/>
          </a:xfrm>
          <a:effectLst/>
        </p:spPr>
        <p:txBody>
          <a:bodyPr anchor="ctr"/>
          <a:lstStyle>
            <a:lvl1pPr algn="ctr">
              <a:defRPr sz="2900">
                <a:solidFill>
                  <a:srgbClr val="E10021"/>
                </a:solidFill>
              </a:defRPr>
            </a:lvl1pPr>
          </a:lstStyle>
          <a:p>
            <a:r>
              <a:rPr lang="en-US" smtClean="0"/>
              <a:t>Click to edit Master title style</a:t>
            </a:r>
            <a:endParaRPr lang="en-US" dirty="0"/>
          </a:p>
        </p:txBody>
      </p:sp>
      <p:grpSp>
        <p:nvGrpSpPr>
          <p:cNvPr id="5" name="Group 4"/>
          <p:cNvGrpSpPr/>
          <p:nvPr userDrawn="1"/>
        </p:nvGrpSpPr>
        <p:grpSpPr>
          <a:xfrm>
            <a:off x="300182" y="387517"/>
            <a:ext cx="8543636" cy="364117"/>
            <a:chOff x="300182" y="387517"/>
            <a:chExt cx="8543636" cy="364117"/>
          </a:xfrm>
        </p:grpSpPr>
        <p:cxnSp>
          <p:nvCxnSpPr>
            <p:cNvPr id="6" name="Straight Connector 5"/>
            <p:cNvCxnSpPr/>
            <p:nvPr userDrawn="1"/>
          </p:nvCxnSpPr>
          <p:spPr>
            <a:xfrm flipH="1">
              <a:off x="300182" y="569575"/>
              <a:ext cx="406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4779818" y="569575"/>
              <a:ext cx="406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bug-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9941" y="387517"/>
              <a:ext cx="364117" cy="364117"/>
            </a:xfrm>
            <a:prstGeom prst="rect">
              <a:avLst/>
            </a:prstGeom>
          </p:spPr>
        </p:pic>
      </p:grpSp>
      <p:sp>
        <p:nvSpPr>
          <p:cNvPr id="11" name="Footer Placeholder 4"/>
          <p:cNvSpPr>
            <a:spLocks noGrp="1"/>
          </p:cNvSpPr>
          <p:nvPr>
            <p:ph type="ftr" sz="quarter" idx="11"/>
          </p:nvPr>
        </p:nvSpPr>
        <p:spPr>
          <a:xfrm>
            <a:off x="3124200" y="4672595"/>
            <a:ext cx="2895600" cy="273844"/>
          </a:xfrm>
        </p:spPr>
        <p:txBody>
          <a:bodyPr/>
          <a:lstStyle/>
          <a:p>
            <a:endParaRPr lang="en-US" dirty="0"/>
          </a:p>
        </p:txBody>
      </p:sp>
      <p:sp>
        <p:nvSpPr>
          <p:cNvPr id="12" name="TextBox 11"/>
          <p:cNvSpPr txBox="1"/>
          <p:nvPr userDrawn="1"/>
        </p:nvSpPr>
        <p:spPr>
          <a:xfrm>
            <a:off x="204032" y="4680484"/>
            <a:ext cx="1210588" cy="223138"/>
          </a:xfrm>
          <a:prstGeom prst="rect">
            <a:avLst/>
          </a:prstGeom>
          <a:noFill/>
        </p:spPr>
        <p:txBody>
          <a:bodyPr wrap="none" rtlCol="0">
            <a:spAutoFit/>
          </a:bodyPr>
          <a:lstStyle/>
          <a:p>
            <a:r>
              <a:rPr lang="en-US" sz="850" b="0" i="0" dirty="0" smtClean="0">
                <a:solidFill>
                  <a:srgbClr val="CCCCCC"/>
                </a:solidFill>
                <a:latin typeface="Whitney Medium"/>
                <a:cs typeface="Whitney Medium"/>
              </a:rPr>
              <a:t>©2017 Couchbase</a:t>
            </a:r>
            <a:r>
              <a:rPr lang="en-US" sz="850" b="0" i="0" baseline="0" dirty="0" smtClean="0">
                <a:solidFill>
                  <a:srgbClr val="CCCCCC"/>
                </a:solidFill>
                <a:latin typeface="Whitney Medium"/>
                <a:cs typeface="Whitney Medium"/>
              </a:rPr>
              <a:t> Inc.</a:t>
            </a:r>
            <a:endParaRPr lang="en-US" sz="850" b="0" i="0" dirty="0">
              <a:solidFill>
                <a:srgbClr val="CCCCCC"/>
              </a:solidFill>
              <a:latin typeface="Whitney Medium"/>
              <a:cs typeface="Whitney Medium"/>
            </a:endParaRPr>
          </a:p>
        </p:txBody>
      </p:sp>
      <p:sp>
        <p:nvSpPr>
          <p:cNvPr id="13" name="Slide Number Placeholder 5"/>
          <p:cNvSpPr txBox="1">
            <a:spLocks/>
          </p:cNvSpPr>
          <p:nvPr userDrawn="1"/>
        </p:nvSpPr>
        <p:spPr>
          <a:xfrm>
            <a:off x="8224640" y="4680484"/>
            <a:ext cx="740664" cy="273844"/>
          </a:xfrm>
          <a:prstGeom prst="rect">
            <a:avLst/>
          </a:prstGeom>
        </p:spPr>
        <p:txBody>
          <a:bodyPr vert="horz" lIns="91440" tIns="45720" rIns="91440" bIns="45720" rtlCol="0" anchor="ctr"/>
          <a:lstStyle>
            <a:defPPr>
              <a:defRPr lang="en-US"/>
            </a:defPPr>
            <a:lvl1pPr marL="0" algn="r" defTabSz="457200" rtl="0" eaLnBrk="1" latinLnBrk="0" hangingPunct="1">
              <a:defRPr sz="850" kern="1200">
                <a:solidFill>
                  <a:srgbClr val="CCCCC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25E7766-B4D4-B545-BC12-CA0EFEB1F16F}" type="slidenum">
              <a:rPr lang="en-US" sz="850" smtClean="0"/>
              <a:t>‹#›</a:t>
            </a:fld>
            <a:endParaRPr lang="en-US" sz="850" dirty="0"/>
          </a:p>
        </p:txBody>
      </p:sp>
    </p:spTree>
    <p:extLst>
      <p:ext uri="{BB962C8B-B14F-4D97-AF65-F5344CB8AC3E}">
        <p14:creationId xmlns:p14="http://schemas.microsoft.com/office/powerpoint/2010/main" val="4269224050"/>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ection Break (Red)">
    <p:bg>
      <p:bgPr>
        <a:solidFill>
          <a:srgbClr val="E1001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83664"/>
            <a:ext cx="7772400" cy="1102519"/>
          </a:xfrm>
          <a:effectLst>
            <a:outerShdw blurRad="127000" dir="2700000" algn="tl" rotWithShape="0">
              <a:srgbClr val="000000">
                <a:alpha val="20000"/>
              </a:srgbClr>
            </a:outerShdw>
          </a:effectLst>
        </p:spPr>
        <p:txBody>
          <a:bodyPr/>
          <a:lstStyle>
            <a:lvl1pPr algn="ctr">
              <a:defRPr sz="29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063240"/>
            <a:ext cx="6400800" cy="1152144"/>
          </a:xfrm>
        </p:spPr>
        <p:txBody>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descr="bug test-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4370" y="351896"/>
            <a:ext cx="495260" cy="495260"/>
          </a:xfrm>
          <a:prstGeom prst="rect">
            <a:avLst/>
          </a:prstGeom>
          <a:effectLst/>
        </p:spPr>
      </p:pic>
    </p:spTree>
    <p:extLst>
      <p:ext uri="{BB962C8B-B14F-4D97-AF65-F5344CB8AC3E}">
        <p14:creationId xmlns:p14="http://schemas.microsoft.com/office/powerpoint/2010/main" val="1231053057"/>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a:xfrm>
            <a:off x="3124200" y="4672595"/>
            <a:ext cx="2895600" cy="273844"/>
          </a:xfrm>
        </p:spPr>
        <p:txBody>
          <a:bodyPr/>
          <a:lstStyle/>
          <a:p>
            <a:endParaRPr lang="en-US" dirty="0"/>
          </a:p>
        </p:txBody>
      </p:sp>
      <p:sp>
        <p:nvSpPr>
          <p:cNvPr id="8" name="TextBox 7"/>
          <p:cNvSpPr txBox="1"/>
          <p:nvPr userDrawn="1"/>
        </p:nvSpPr>
        <p:spPr>
          <a:xfrm>
            <a:off x="204032" y="4680484"/>
            <a:ext cx="1210588" cy="223138"/>
          </a:xfrm>
          <a:prstGeom prst="rect">
            <a:avLst/>
          </a:prstGeom>
          <a:noFill/>
        </p:spPr>
        <p:txBody>
          <a:bodyPr wrap="none" rtlCol="0">
            <a:spAutoFit/>
          </a:bodyPr>
          <a:lstStyle/>
          <a:p>
            <a:r>
              <a:rPr lang="en-US" sz="850" b="0" i="0" dirty="0" smtClean="0">
                <a:solidFill>
                  <a:srgbClr val="CCCCCC"/>
                </a:solidFill>
                <a:latin typeface="Whitney Medium"/>
                <a:cs typeface="Whitney Medium"/>
              </a:rPr>
              <a:t>©2017 Couchbase</a:t>
            </a:r>
            <a:r>
              <a:rPr lang="en-US" sz="850" b="0" i="0" baseline="0" dirty="0" smtClean="0">
                <a:solidFill>
                  <a:srgbClr val="CCCCCC"/>
                </a:solidFill>
                <a:latin typeface="Whitney Medium"/>
                <a:cs typeface="Whitney Medium"/>
              </a:rPr>
              <a:t> Inc.</a:t>
            </a:r>
            <a:endParaRPr lang="en-US" sz="850" b="0" i="0" dirty="0">
              <a:solidFill>
                <a:srgbClr val="CCCCCC"/>
              </a:solidFill>
              <a:latin typeface="Whitney Medium"/>
              <a:cs typeface="Whitney Medium"/>
            </a:endParaRPr>
          </a:p>
        </p:txBody>
      </p:sp>
      <p:sp>
        <p:nvSpPr>
          <p:cNvPr id="9" name="Slide Number Placeholder 5"/>
          <p:cNvSpPr txBox="1">
            <a:spLocks/>
          </p:cNvSpPr>
          <p:nvPr userDrawn="1"/>
        </p:nvSpPr>
        <p:spPr>
          <a:xfrm>
            <a:off x="8224640" y="4680484"/>
            <a:ext cx="740664" cy="273844"/>
          </a:xfrm>
          <a:prstGeom prst="rect">
            <a:avLst/>
          </a:prstGeom>
        </p:spPr>
        <p:txBody>
          <a:bodyPr vert="horz" lIns="91440" tIns="45720" rIns="91440" bIns="45720" rtlCol="0" anchor="ctr"/>
          <a:lstStyle>
            <a:defPPr>
              <a:defRPr lang="en-US"/>
            </a:defPPr>
            <a:lvl1pPr marL="0" algn="r" defTabSz="457200" rtl="0" eaLnBrk="1" latinLnBrk="0" hangingPunct="1">
              <a:defRPr sz="850" kern="1200">
                <a:solidFill>
                  <a:srgbClr val="CCCCC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25E7766-B4D4-B545-BC12-CA0EFEB1F16F}" type="slidenum">
              <a:rPr lang="en-US" sz="850" smtClean="0"/>
              <a:t>‹#›</a:t>
            </a:fld>
            <a:endParaRPr lang="en-US" sz="850" dirty="0"/>
          </a:p>
        </p:txBody>
      </p:sp>
    </p:spTree>
    <p:extLst>
      <p:ext uri="{BB962C8B-B14F-4D97-AF65-F5344CB8AC3E}">
        <p14:creationId xmlns:p14="http://schemas.microsoft.com/office/powerpoint/2010/main" val="4202175110"/>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6" name="Rectangle 15"/>
          <p:cNvSpPr/>
          <p:nvPr userDrawn="1"/>
        </p:nvSpPr>
        <p:spPr>
          <a:xfrm>
            <a:off x="0" y="5041107"/>
            <a:ext cx="9144000" cy="102394"/>
          </a:xfrm>
          <a:prstGeom prst="rect">
            <a:avLst/>
          </a:prstGeom>
          <a:solidFill>
            <a:srgbClr val="D3313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en-US" sz="1350" dirty="0">
              <a:solidFill>
                <a:srgbClr val="FF1D25"/>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23094" y="327011"/>
            <a:ext cx="459486" cy="459486"/>
          </a:xfrm>
          <a:prstGeom prst="rect">
            <a:avLst/>
          </a:prstGeom>
        </p:spPr>
      </p:pic>
      <p:sp>
        <p:nvSpPr>
          <p:cNvPr id="9" name="Slide Number Placeholder 5"/>
          <p:cNvSpPr>
            <a:spLocks noGrp="1"/>
          </p:cNvSpPr>
          <p:nvPr>
            <p:ph type="sldNum" sz="quarter" idx="4"/>
          </p:nvPr>
        </p:nvSpPr>
        <p:spPr>
          <a:xfrm>
            <a:off x="6905625" y="4767263"/>
            <a:ext cx="2057400" cy="273844"/>
          </a:xfrm>
          <a:prstGeom prst="rect">
            <a:avLst/>
          </a:prstGeom>
        </p:spPr>
        <p:txBody>
          <a:bodyPr vert="horz" lIns="91440" tIns="45720" rIns="91440" bIns="45720" rtlCol="0" anchor="ctr"/>
          <a:lstStyle>
            <a:lvl1pPr algn="r">
              <a:defRPr sz="638">
                <a:solidFill>
                  <a:schemeClr val="tx1"/>
                </a:solidFill>
              </a:defRPr>
            </a:lvl1pPr>
          </a:lstStyle>
          <a:p>
            <a:fld id="{45AFAF25-1148-2B40-A455-FDDA161F44AC}" type="slidenum">
              <a:rPr lang="en-US" smtClean="0"/>
              <a:pPr/>
              <a:t>‹#›</a:t>
            </a:fld>
            <a:endParaRPr lang="en-US" dirty="0"/>
          </a:p>
        </p:txBody>
      </p:sp>
      <p:sp>
        <p:nvSpPr>
          <p:cNvPr id="2" name="Footer Placeholder 1"/>
          <p:cNvSpPr>
            <a:spLocks noGrp="1"/>
          </p:cNvSpPr>
          <p:nvPr>
            <p:ph type="ftr" sz="quarter" idx="10"/>
          </p:nvPr>
        </p:nvSpPr>
        <p:spPr/>
        <p:txBody>
          <a:bodyPr/>
          <a:lstStyle/>
          <a:p>
            <a:r>
              <a:rPr lang="en-US" smtClean="0">
                <a:solidFill>
                  <a:schemeClr val="tx1"/>
                </a:solidFill>
              </a:rPr>
              <a:t>©2017 Couchbase Inc.</a:t>
            </a:r>
            <a:endParaRPr lang="en-US" dirty="0" smtClean="0">
              <a:solidFill>
                <a:schemeClr val="tx1"/>
              </a:solidFill>
            </a:endParaRPr>
          </a:p>
        </p:txBody>
      </p:sp>
    </p:spTree>
    <p:extLst>
      <p:ext uri="{BB962C8B-B14F-4D97-AF65-F5344CB8AC3E}">
        <p14:creationId xmlns:p14="http://schemas.microsoft.com/office/powerpoint/2010/main" val="1038765720"/>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48311"/>
            <a:ext cx="8229600" cy="3394472"/>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850">
                <a:solidFill>
                  <a:srgbClr val="CCCCCC"/>
                </a:solidFill>
              </a:defRPr>
            </a:lvl1pPr>
          </a:lstStyle>
          <a:p>
            <a:endParaRPr lang="en-US" dirty="0"/>
          </a:p>
        </p:txBody>
      </p:sp>
      <p:sp>
        <p:nvSpPr>
          <p:cNvPr id="6" name="Slide Number Placeholder 5"/>
          <p:cNvSpPr>
            <a:spLocks noGrp="1"/>
          </p:cNvSpPr>
          <p:nvPr>
            <p:ph type="sldNum" sz="quarter" idx="4"/>
          </p:nvPr>
        </p:nvSpPr>
        <p:spPr>
          <a:xfrm>
            <a:off x="8229600" y="4767263"/>
            <a:ext cx="740664" cy="273844"/>
          </a:xfrm>
          <a:prstGeom prst="rect">
            <a:avLst/>
          </a:prstGeom>
        </p:spPr>
        <p:txBody>
          <a:bodyPr vert="horz" lIns="91440" tIns="45720" rIns="91440" bIns="45720" rtlCol="0" anchor="ctr"/>
          <a:lstStyle>
            <a:lvl1pPr algn="r">
              <a:defRPr sz="850">
                <a:solidFill>
                  <a:srgbClr val="CCCCCC"/>
                </a:solidFill>
              </a:defRPr>
            </a:lvl1pPr>
          </a:lstStyle>
          <a:p>
            <a:fld id="{E728A94C-44F1-DF43-8BD8-694E750DEF33}" type="slidenum">
              <a:rPr lang="en-US" smtClean="0"/>
              <a:pPr/>
              <a:t>‹#›</a:t>
            </a:fld>
            <a:endParaRPr lang="en-US"/>
          </a:p>
        </p:txBody>
      </p:sp>
    </p:spTree>
    <p:extLst>
      <p:ext uri="{BB962C8B-B14F-4D97-AF65-F5344CB8AC3E}">
        <p14:creationId xmlns:p14="http://schemas.microsoft.com/office/powerpoint/2010/main" val="456623133"/>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8" r:id="rId3"/>
    <p:sldLayoutId id="2147483679" r:id="rId4"/>
    <p:sldLayoutId id="2147483681" r:id="rId5"/>
    <p:sldLayoutId id="2147483663" r:id="rId6"/>
    <p:sldLayoutId id="2147483666" r:id="rId7"/>
    <p:sldLayoutId id="2147483674" r:id="rId8"/>
    <p:sldLayoutId id="2147483680" r:id="rId9"/>
  </p:sldLayoutIdLst>
  <p:timing>
    <p:tnLst>
      <p:par>
        <p:cTn xmlns:p14="http://schemas.microsoft.com/office/powerpoint/2010/main" id="1" dur="indefinite" restart="never" nodeType="tmRoot"/>
      </p:par>
    </p:tnLst>
  </p:timing>
  <p:hf hdr="0" ftr="0" dt="0"/>
  <p:txStyles>
    <p:titleStyle>
      <a:lvl1pPr algn="l" defTabSz="457200" rtl="0" eaLnBrk="1" latinLnBrk="0" hangingPunct="1">
        <a:spcBef>
          <a:spcPct val="0"/>
        </a:spcBef>
        <a:buNone/>
        <a:defRPr sz="2800" b="0" i="0" kern="1200">
          <a:solidFill>
            <a:schemeClr val="tx1"/>
          </a:solidFill>
          <a:latin typeface="Whitney Semibold"/>
          <a:ea typeface="+mj-ea"/>
          <a:cs typeface="Whitney Semibold"/>
        </a:defRPr>
      </a:lvl1pPr>
    </p:titleStyle>
    <p:bodyStyle>
      <a:lvl1pPr marL="228600" indent="-228600" algn="l" defTabSz="457200" rtl="0" eaLnBrk="1" latinLnBrk="0" hangingPunct="1">
        <a:spcBef>
          <a:spcPts val="0"/>
        </a:spcBef>
        <a:buClr>
          <a:schemeClr val="accent1"/>
        </a:buClr>
        <a:buFont typeface="Wingdings" charset="2"/>
        <a:buChar char="§"/>
        <a:defRPr sz="2400" b="0" i="0" kern="1200">
          <a:solidFill>
            <a:schemeClr val="tx1"/>
          </a:solidFill>
          <a:latin typeface="Whitney Medium"/>
          <a:ea typeface="+mn-ea"/>
          <a:cs typeface="Whitney Medium"/>
        </a:defRPr>
      </a:lvl1pPr>
      <a:lvl2pPr marL="455613" indent="-227013" algn="l" defTabSz="457200" rtl="0" eaLnBrk="1" latinLnBrk="0" hangingPunct="1">
        <a:spcBef>
          <a:spcPts val="0"/>
        </a:spcBef>
        <a:buClr>
          <a:srgbClr val="262626"/>
        </a:buClr>
        <a:buFont typeface="Wingdings" charset="2"/>
        <a:buChar char="§"/>
        <a:defRPr sz="2000" b="0" i="0" kern="1200">
          <a:solidFill>
            <a:schemeClr val="tx1"/>
          </a:solidFill>
          <a:latin typeface="Whitney Book"/>
          <a:ea typeface="+mn-ea"/>
          <a:cs typeface="Whitney Book"/>
        </a:defRPr>
      </a:lvl2pPr>
      <a:lvl3pPr marL="455613" indent="-228600" algn="l" defTabSz="457200" rtl="0" eaLnBrk="1" latinLnBrk="0" hangingPunct="1">
        <a:spcBef>
          <a:spcPts val="0"/>
        </a:spcBef>
        <a:buClr>
          <a:srgbClr val="262626"/>
        </a:buClr>
        <a:buFont typeface="Wingdings" charset="2"/>
        <a:buChar char="§"/>
        <a:defRPr sz="2000" b="0" i="0" kern="1200">
          <a:solidFill>
            <a:schemeClr val="tx1"/>
          </a:solidFill>
          <a:latin typeface="Whitney Book"/>
          <a:ea typeface="+mn-ea"/>
          <a:cs typeface="Whitney Book"/>
        </a:defRPr>
      </a:lvl3pPr>
      <a:lvl4pPr marL="455613" indent="-228600" algn="l" defTabSz="457200" rtl="0" eaLnBrk="1" latinLnBrk="0" hangingPunct="1">
        <a:spcBef>
          <a:spcPts val="0"/>
        </a:spcBef>
        <a:buClr>
          <a:srgbClr val="262626"/>
        </a:buClr>
        <a:buFont typeface="Wingdings" charset="2"/>
        <a:buChar char="§"/>
        <a:defRPr sz="2000" b="0" i="0" kern="1200">
          <a:solidFill>
            <a:schemeClr val="tx1"/>
          </a:solidFill>
          <a:latin typeface="Whitney Book"/>
          <a:ea typeface="+mn-ea"/>
          <a:cs typeface="Whitney Book"/>
        </a:defRPr>
      </a:lvl4pPr>
      <a:lvl5pPr marL="455613" indent="-228600" algn="l" defTabSz="457200" rtl="0" eaLnBrk="1" latinLnBrk="0" hangingPunct="1">
        <a:spcBef>
          <a:spcPts val="200"/>
        </a:spcBef>
        <a:buClr>
          <a:srgbClr val="262626"/>
        </a:buClr>
        <a:buFont typeface="Wingdings" charset="2"/>
        <a:buChar char="§"/>
        <a:defRPr sz="2000" b="0" i="0" kern="1200">
          <a:solidFill>
            <a:schemeClr val="tx1"/>
          </a:solidFill>
          <a:latin typeface="Whitney Book"/>
          <a:ea typeface="+mn-ea"/>
          <a:cs typeface="Whitney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s://en.wikipedia.org/wiki/File:Star-schema-example.png" TargetMode="External"/><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tiff"/></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hyperlink" Target="https://commons.wikimedia.org/wiki/File:Rear_of_rack_at_NERSC_data_center_-_closeup.jpg" TargetMode="External"/><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s://www.flickr.com/photos/wonderlane/13067014944" TargetMode="External"/><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tiff"/></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hyperlink" Target="https://commons.wikimedia.org/wiki/File:Sandwiches_Vienna.jpg" TargetMode="External"/><Relationship Id="rId5" Type="http://schemas.openxmlformats.org/officeDocument/2006/relationships/image" Target="../media/image15.jpe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s://www.flickr.com/photos/jeepersmedia/14562425273/" TargetMode="External"/><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hyperlink" Target="https://commons.wikimedia.org/wiki/File:MediaWiki_database_schema_1-17_(r82044).svg" TargetMode="External"/><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hyperlink" Target="http://www.timesofbook.com/2013/09/blobfish-image-gallery.html%23.V6iXwbgrJhE" TargetMode="External"/><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jpeg"/><Relationship Id="rId6" Type="http://schemas.openxmlformats.org/officeDocument/2006/relationships/image" Target="../media/image23.gif"/><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 Id="rId11" Type="http://schemas.openxmlformats.org/officeDocument/2006/relationships/image" Target="../media/image28.gif"/><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23.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23.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tiff"/></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3.gif"/><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gif"/><Relationship Id="rId9" Type="http://schemas.openxmlformats.org/officeDocument/2006/relationships/image" Target="../media/image37.png"/><Relationship Id="rId10" Type="http://schemas.openxmlformats.org/officeDocument/2006/relationships/image" Target="../media/image38.jpeg"/><Relationship Id="rId11"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3" Type="http://schemas.openxmlformats.org/officeDocument/2006/relationships/hyperlink" Target="https://www.flickr.com/photos/dcmot/23168680069" TargetMode="External"/><Relationship Id="rId4"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hyperlink" Target="https://www.flickr.com/photos/scottchene/7046992749" TargetMode="External"/><Relationship Id="rId4" Type="http://schemas.openxmlformats.org/officeDocument/2006/relationships/hyperlink" Target="https://commons.wikimedia.org/wiki/File:Timothy_Dalton_1987.jpg" TargetMode="External"/><Relationship Id="rId5" Type="http://schemas.openxmlformats.org/officeDocument/2006/relationships/hyperlink" Target="https://commons.wikimedia.org/wiki/File:Sir_Roger_Moore_crop.jpg" TargetMode="External"/><Relationship Id="rId6" Type="http://schemas.openxmlformats.org/officeDocument/2006/relationships/image" Target="../media/image43.png"/><Relationship Id="rId7" Type="http://schemas.openxmlformats.org/officeDocument/2006/relationships/image" Target="../media/image44.jpeg"/><Relationship Id="rId8"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hyperlink" Target="https://en.wikipedia.org/wiki/File:Highlander_film_Connor_MacLeod.jpg" TargetMode="External"/><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3" Type="http://schemas.openxmlformats.org/officeDocument/2006/relationships/hyperlink" Target="https://www.flickr.com/photos/94086507@N00/84368105" TargetMode="External"/><Relationship Id="rId4"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jpeg"/><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commons.wikimedia.org/wiki/File:The_protein_interaction_network_of_Treponema_pallidum.png" TargetMode="External"/><Relationship Id="rId4"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 Id="rId1" Type="http://schemas.openxmlformats.org/officeDocument/2006/relationships/slideLayout" Target="../slideLayouts/slideLayout5.xml"/><Relationship Id="rId2" Type="http://schemas.openxmlformats.org/officeDocument/2006/relationships/notesSlide" Target="../notesSlides/notesSlide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6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hyperlink" Target="https://commons.wikimedia.org/wiki/File:Dagwood_sandwich.jpg" TargetMode="External"/><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s://commons.wikimedia.org/wiki/File:PH_Scale.svg" TargetMode="External"/><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554081"/>
          </a:xfrm>
          <a:prstGeom prst="rect">
            <a:avLst/>
          </a:prstGeom>
        </p:spPr>
      </p:pic>
      <p:sp>
        <p:nvSpPr>
          <p:cNvPr id="5" name="TextBox 4"/>
          <p:cNvSpPr txBox="1"/>
          <p:nvPr/>
        </p:nvSpPr>
        <p:spPr>
          <a:xfrm>
            <a:off x="126748" y="2661719"/>
            <a:ext cx="4099575" cy="1631216"/>
          </a:xfrm>
          <a:prstGeom prst="rect">
            <a:avLst/>
          </a:prstGeom>
          <a:noFill/>
        </p:spPr>
        <p:txBody>
          <a:bodyPr wrap="none" rtlCol="0">
            <a:spAutoFit/>
          </a:bodyPr>
          <a:lstStyle/>
          <a:p>
            <a:r>
              <a:rPr lang="en-US" sz="2800" b="1" dirty="0" smtClean="0">
                <a:solidFill>
                  <a:schemeClr val="bg1"/>
                </a:solidFill>
              </a:rPr>
              <a:t>I have a NoSQL Toaster.</a:t>
            </a:r>
          </a:p>
          <a:p>
            <a:r>
              <a:rPr lang="en-US" dirty="0" smtClean="0">
                <a:solidFill>
                  <a:schemeClr val="bg1"/>
                </a:solidFill>
              </a:rPr>
              <a:t>Why would I want a NoSQL database?</a:t>
            </a:r>
          </a:p>
          <a:p>
            <a:endParaRPr lang="en-US" dirty="0">
              <a:solidFill>
                <a:schemeClr val="bg1"/>
              </a:solidFill>
            </a:endParaRPr>
          </a:p>
          <a:p>
            <a:pPr algn="ctr"/>
            <a:r>
              <a:rPr lang="en-US" dirty="0" smtClean="0">
                <a:solidFill>
                  <a:schemeClr val="bg1"/>
                </a:solidFill>
              </a:rPr>
              <a:t>Nic Raboy - @</a:t>
            </a:r>
            <a:r>
              <a:rPr lang="en-US" dirty="0" err="1" smtClean="0">
                <a:solidFill>
                  <a:schemeClr val="bg1"/>
                </a:solidFill>
              </a:rPr>
              <a:t>nraboy</a:t>
            </a:r>
            <a:endParaRPr lang="en-US" dirty="0" smtClean="0">
              <a:solidFill>
                <a:schemeClr val="bg1"/>
              </a:solidFill>
            </a:endParaRPr>
          </a:p>
          <a:p>
            <a:pPr algn="ctr"/>
            <a:r>
              <a:rPr lang="en-US" dirty="0" smtClean="0">
                <a:solidFill>
                  <a:schemeClr val="bg1"/>
                </a:solidFill>
              </a:rPr>
              <a:t>Senior Developer Advocate at Couchbase</a:t>
            </a:r>
            <a:endParaRPr lang="en-US" dirty="0" smtClean="0">
              <a:solidFill>
                <a:schemeClr val="bg1"/>
              </a:solidFill>
            </a:endParaRPr>
          </a:p>
        </p:txBody>
      </p:sp>
    </p:spTree>
    <p:extLst>
      <p:ext uri="{BB962C8B-B14F-4D97-AF65-F5344CB8AC3E}">
        <p14:creationId xmlns:p14="http://schemas.microsoft.com/office/powerpoint/2010/main" val="5300102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trike="sngStrike" dirty="0" smtClean="0"/>
              <a:t>Schema</a:t>
            </a:r>
            <a:r>
              <a:rPr lang="en-US" dirty="0" smtClean="0"/>
              <a:t> </a:t>
            </a:r>
            <a:r>
              <a:rPr lang="en-US" dirty="0" err="1" smtClean="0"/>
              <a:t>Schemaless</a:t>
            </a:r>
            <a:endParaRPr lang="en-US" dirty="0"/>
          </a:p>
        </p:txBody>
      </p:sp>
      <p:pic>
        <p:nvPicPr>
          <p:cNvPr id="8194" name="Picture 2" descr="File:Star-schema-examp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479" y="890673"/>
            <a:ext cx="5800621" cy="35130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10100" y="4881890"/>
            <a:ext cx="6438900" cy="523220"/>
          </a:xfrm>
          <a:prstGeom prst="rect">
            <a:avLst/>
          </a:prstGeom>
        </p:spPr>
        <p:txBody>
          <a:bodyPr wrap="square">
            <a:spAutoFit/>
          </a:bodyPr>
          <a:lstStyle/>
          <a:p>
            <a:r>
              <a:rPr lang="en-US" sz="1400" dirty="0">
                <a:hlinkClick r:id="rId4"/>
              </a:rPr>
              <a:t>https://</a:t>
            </a:r>
            <a:r>
              <a:rPr lang="en-US" sz="1400" dirty="0" smtClean="0">
                <a:hlinkClick r:id="rId4"/>
              </a:rPr>
              <a:t>en.wikipedia.org/wiki/File:Star-schema-example.png</a:t>
            </a:r>
            <a:endParaRPr lang="en-US" sz="1400" dirty="0" smtClean="0"/>
          </a:p>
          <a:p>
            <a:endParaRPr lang="en-US" sz="1400" dirty="0"/>
          </a:p>
        </p:txBody>
      </p:sp>
    </p:spTree>
    <p:extLst>
      <p:ext uri="{BB962C8B-B14F-4D97-AF65-F5344CB8AC3E}">
        <p14:creationId xmlns:p14="http://schemas.microsoft.com/office/powerpoint/2010/main" val="4090373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trike="sngStrike" dirty="0" smtClean="0"/>
              <a:t>Normalized</a:t>
            </a:r>
            <a:r>
              <a:rPr lang="en-US" dirty="0" smtClean="0"/>
              <a:t> </a:t>
            </a:r>
            <a:r>
              <a:rPr lang="en-US" dirty="0" err="1" smtClean="0"/>
              <a:t>Denormalized</a:t>
            </a:r>
            <a:endParaRPr lang="en-US" dirty="0"/>
          </a:p>
        </p:txBody>
      </p:sp>
      <p:pic>
        <p:nvPicPr>
          <p:cNvPr id="3" name="Picture 2"/>
          <p:cNvPicPr>
            <a:picLocks noChangeAspect="1"/>
          </p:cNvPicPr>
          <p:nvPr/>
        </p:nvPicPr>
        <p:blipFill>
          <a:blip r:embed="rId3"/>
          <a:stretch>
            <a:fillRect/>
          </a:stretch>
        </p:blipFill>
        <p:spPr>
          <a:xfrm>
            <a:off x="1632779" y="1113746"/>
            <a:ext cx="5442857" cy="2962099"/>
          </a:xfrm>
          <a:prstGeom prst="rect">
            <a:avLst/>
          </a:prstGeom>
        </p:spPr>
      </p:pic>
      <p:sp>
        <p:nvSpPr>
          <p:cNvPr id="4" name="Rectangle 3"/>
          <p:cNvSpPr/>
          <p:nvPr/>
        </p:nvSpPr>
        <p:spPr>
          <a:xfrm>
            <a:off x="1632779" y="4604920"/>
            <a:ext cx="7441553" cy="307777"/>
          </a:xfrm>
          <a:prstGeom prst="rect">
            <a:avLst/>
          </a:prstGeom>
        </p:spPr>
        <p:txBody>
          <a:bodyPr wrap="square">
            <a:spAutoFit/>
          </a:bodyPr>
          <a:lstStyle/>
          <a:p>
            <a:r>
              <a:rPr lang="en-GB" sz="1400" dirty="0"/>
              <a:t>http://</a:t>
            </a:r>
            <a:r>
              <a:rPr lang="en-GB" sz="1400" dirty="0" err="1"/>
              <a:t>www.vertabelo.com</a:t>
            </a:r>
            <a:r>
              <a:rPr lang="en-GB" sz="1400" dirty="0"/>
              <a:t>/_file/blog/</a:t>
            </a:r>
            <a:r>
              <a:rPr lang="en-GB" sz="1400" dirty="0" err="1"/>
              <a:t>denormalization</a:t>
            </a:r>
            <a:r>
              <a:rPr lang="en-GB" sz="1400" dirty="0"/>
              <a:t>-when-why-and-how/</a:t>
            </a:r>
            <a:r>
              <a:rPr lang="en-GB" sz="1400" dirty="0" err="1"/>
              <a:t>denormalization.jpg</a:t>
            </a:r>
            <a:endParaRPr lang="en-GB" sz="1400" dirty="0"/>
          </a:p>
        </p:txBody>
      </p:sp>
    </p:spTree>
    <p:extLst>
      <p:ext uri="{BB962C8B-B14F-4D97-AF65-F5344CB8AC3E}">
        <p14:creationId xmlns:p14="http://schemas.microsoft.com/office/powerpoint/2010/main" val="12389926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Commodity </a:t>
            </a:r>
            <a:r>
              <a:rPr lang="en-US" dirty="0" smtClean="0"/>
              <a:t>Hardware</a:t>
            </a:r>
            <a:endParaRPr lang="en-US" dirty="0"/>
          </a:p>
        </p:txBody>
      </p:sp>
      <p:pic>
        <p:nvPicPr>
          <p:cNvPr id="9218" name="Picture 2" descr="File:Rear of rack at NERSC data center - close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932" y="711671"/>
            <a:ext cx="2759043" cy="41524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556000" y="4864100"/>
            <a:ext cx="6032500" cy="430887"/>
          </a:xfrm>
          <a:prstGeom prst="rect">
            <a:avLst/>
          </a:prstGeom>
        </p:spPr>
        <p:txBody>
          <a:bodyPr wrap="square">
            <a:spAutoFit/>
          </a:bodyPr>
          <a:lstStyle/>
          <a:p>
            <a:r>
              <a:rPr lang="en-US" sz="1100" dirty="0">
                <a:hlinkClick r:id="rId4"/>
              </a:rPr>
              <a:t>https://commons.wikimedia.org/wiki/File:Rear_of_rack_at_NERSC_data_center_-_</a:t>
            </a:r>
            <a:r>
              <a:rPr lang="en-US" sz="1100" dirty="0" smtClean="0">
                <a:hlinkClick r:id="rId4"/>
              </a:rPr>
              <a:t>closeup.jpg</a:t>
            </a:r>
            <a:endParaRPr lang="en-US" sz="1100" dirty="0" smtClean="0"/>
          </a:p>
          <a:p>
            <a:endParaRPr lang="en-US" sz="1100" dirty="0"/>
          </a:p>
        </p:txBody>
      </p:sp>
    </p:spTree>
    <p:extLst>
      <p:ext uri="{BB962C8B-B14F-4D97-AF65-F5344CB8AC3E}">
        <p14:creationId xmlns:p14="http://schemas.microsoft.com/office/powerpoint/2010/main" val="123838163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First: Why NoSQL?</a:t>
            </a:r>
            <a:endParaRPr lang="en-US" dirty="0"/>
          </a:p>
        </p:txBody>
      </p:sp>
      <p:pic>
        <p:nvPicPr>
          <p:cNvPr id="7" name="Picture 6"/>
          <p:cNvPicPr>
            <a:picLocks noChangeAspect="1"/>
          </p:cNvPicPr>
          <p:nvPr/>
        </p:nvPicPr>
        <p:blipFill>
          <a:blip r:embed="rId3"/>
          <a:stretch>
            <a:fillRect/>
          </a:stretch>
        </p:blipFill>
        <p:spPr>
          <a:xfrm>
            <a:off x="1791081" y="711771"/>
            <a:ext cx="5417905" cy="4063429"/>
          </a:xfrm>
          <a:prstGeom prst="rect">
            <a:avLst/>
          </a:prstGeom>
        </p:spPr>
      </p:pic>
      <p:sp>
        <p:nvSpPr>
          <p:cNvPr id="8" name="Rectangle 7"/>
          <p:cNvSpPr/>
          <p:nvPr/>
        </p:nvSpPr>
        <p:spPr>
          <a:xfrm>
            <a:off x="4197454" y="4609912"/>
            <a:ext cx="5910752" cy="584775"/>
          </a:xfrm>
          <a:prstGeom prst="rect">
            <a:avLst/>
          </a:prstGeom>
        </p:spPr>
        <p:txBody>
          <a:bodyPr wrap="square">
            <a:spAutoFit/>
          </a:bodyPr>
          <a:lstStyle/>
          <a:p>
            <a:r>
              <a:rPr lang="en-US" sz="1600" dirty="0">
                <a:hlinkClick r:id="rId4"/>
              </a:rPr>
              <a:t>https://</a:t>
            </a:r>
            <a:r>
              <a:rPr lang="en-US" sz="1600" dirty="0" smtClean="0">
                <a:hlinkClick r:id="rId4"/>
              </a:rPr>
              <a:t>www.flickr.com/photos/wonderlane/13067014944</a:t>
            </a:r>
            <a:endParaRPr lang="en-US" sz="1600" dirty="0" smtClean="0"/>
          </a:p>
          <a:p>
            <a:endParaRPr lang="en-US" sz="1600" dirty="0"/>
          </a:p>
        </p:txBody>
      </p:sp>
    </p:spTree>
    <p:extLst>
      <p:ext uri="{BB962C8B-B14F-4D97-AF65-F5344CB8AC3E}">
        <p14:creationId xmlns:p14="http://schemas.microsoft.com/office/powerpoint/2010/main" val="10465308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Perhaps SQL is right for this </a:t>
            </a:r>
            <a:r>
              <a:rPr lang="en-US" dirty="0" smtClean="0"/>
              <a:t>project</a:t>
            </a:r>
            <a:endParaRPr lang="en-US" dirty="0"/>
          </a:p>
        </p:txBody>
      </p:sp>
      <p:pic>
        <p:nvPicPr>
          <p:cNvPr id="6" name="Picture 5"/>
          <p:cNvPicPr>
            <a:picLocks noChangeAspect="1"/>
          </p:cNvPicPr>
          <p:nvPr/>
        </p:nvPicPr>
        <p:blipFill>
          <a:blip r:embed="rId3"/>
          <a:stretch>
            <a:fillRect/>
          </a:stretch>
        </p:blipFill>
        <p:spPr>
          <a:xfrm>
            <a:off x="1632779" y="1113746"/>
            <a:ext cx="5442857" cy="2962099"/>
          </a:xfrm>
          <a:prstGeom prst="rect">
            <a:avLst/>
          </a:prstGeom>
        </p:spPr>
      </p:pic>
    </p:spTree>
    <p:extLst>
      <p:ext uri="{BB962C8B-B14F-4D97-AF65-F5344CB8AC3E}">
        <p14:creationId xmlns:p14="http://schemas.microsoft.com/office/powerpoint/2010/main" val="208537018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Scaling can be </a:t>
            </a:r>
            <a:r>
              <a:rPr lang="en-US" dirty="0" smtClean="0"/>
              <a:t>hard</a:t>
            </a:r>
            <a:endParaRPr lang="en-US" dirty="0"/>
          </a:p>
        </p:txBody>
      </p:sp>
      <p:pic>
        <p:nvPicPr>
          <p:cNvPr id="7" name="Picture 2" descr="https://upload.wikimedia.org/wikipedia/commons/2/29/Dagwood_sandwi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566" y="723899"/>
            <a:ext cx="3004017" cy="40074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089400" y="4881890"/>
            <a:ext cx="5910752" cy="523220"/>
          </a:xfrm>
          <a:prstGeom prst="rect">
            <a:avLst/>
          </a:prstGeom>
        </p:spPr>
        <p:txBody>
          <a:bodyPr wrap="square">
            <a:spAutoFit/>
          </a:bodyPr>
          <a:lstStyle/>
          <a:p>
            <a:r>
              <a:rPr lang="en-US" sz="1400" dirty="0">
                <a:hlinkClick r:id="rId4"/>
              </a:rPr>
              <a:t>https://</a:t>
            </a:r>
            <a:r>
              <a:rPr lang="en-US" sz="1400" dirty="0" smtClean="0">
                <a:hlinkClick r:id="rId4"/>
              </a:rPr>
              <a:t>commons.wikimedia.org/wiki/File:Sandwiches_Vienna.jpg</a:t>
            </a:r>
            <a:endParaRPr lang="en-US" sz="1400" dirty="0" smtClean="0"/>
          </a:p>
          <a:p>
            <a:endParaRPr lang="en-US" sz="1400" dirty="0"/>
          </a:p>
        </p:txBody>
      </p:sp>
      <p:pic>
        <p:nvPicPr>
          <p:cNvPr id="11266" name="Picture 2" descr="File:Sandwiches Vien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375" y="735215"/>
            <a:ext cx="6830993" cy="3996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04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Availability is </a:t>
            </a:r>
            <a:r>
              <a:rPr lang="en-US" dirty="0" smtClean="0"/>
              <a:t>hard</a:t>
            </a:r>
            <a:endParaRPr lang="en-US" dirty="0"/>
          </a:p>
        </p:txBody>
      </p:sp>
      <p:pic>
        <p:nvPicPr>
          <p:cNvPr id="8" name="Picture 7"/>
          <p:cNvPicPr>
            <a:picLocks noChangeAspect="1"/>
          </p:cNvPicPr>
          <p:nvPr/>
        </p:nvPicPr>
        <p:blipFill>
          <a:blip r:embed="rId3"/>
          <a:stretch>
            <a:fillRect/>
          </a:stretch>
        </p:blipFill>
        <p:spPr>
          <a:xfrm>
            <a:off x="1736059" y="729344"/>
            <a:ext cx="5500430" cy="4109208"/>
          </a:xfrm>
          <a:prstGeom prst="rect">
            <a:avLst/>
          </a:prstGeom>
        </p:spPr>
      </p:pic>
      <p:sp>
        <p:nvSpPr>
          <p:cNvPr id="7" name="Rectangle 6"/>
          <p:cNvSpPr/>
          <p:nvPr/>
        </p:nvSpPr>
        <p:spPr>
          <a:xfrm>
            <a:off x="3492500" y="4820334"/>
            <a:ext cx="6235700" cy="646331"/>
          </a:xfrm>
          <a:prstGeom prst="rect">
            <a:avLst/>
          </a:prstGeom>
        </p:spPr>
        <p:txBody>
          <a:bodyPr wrap="square">
            <a:spAutoFit/>
          </a:bodyPr>
          <a:lstStyle/>
          <a:p>
            <a:r>
              <a:rPr lang="en-US" dirty="0">
                <a:hlinkClick r:id="rId4"/>
              </a:rPr>
              <a:t>https://www.flickr.com/photos/jeepersmedia/14562425273/</a:t>
            </a:r>
            <a:endParaRPr lang="en-US" dirty="0"/>
          </a:p>
          <a:p>
            <a:endParaRPr lang="en-US" dirty="0"/>
          </a:p>
        </p:txBody>
      </p:sp>
      <p:sp>
        <p:nvSpPr>
          <p:cNvPr id="2" name="TextBox 1"/>
          <p:cNvSpPr txBox="1"/>
          <p:nvPr/>
        </p:nvSpPr>
        <p:spPr>
          <a:xfrm>
            <a:off x="510139" y="1424539"/>
            <a:ext cx="575799" cy="2308324"/>
          </a:xfrm>
          <a:prstGeom prst="rect">
            <a:avLst/>
          </a:prstGeom>
          <a:noFill/>
        </p:spPr>
        <p:txBody>
          <a:bodyPr wrap="none" rtlCol="0">
            <a:spAutoFit/>
          </a:bodyPr>
          <a:lstStyle/>
          <a:p>
            <a:r>
              <a:rPr lang="en-US" sz="4800" dirty="0" smtClean="0"/>
              <a:t>C</a:t>
            </a:r>
          </a:p>
          <a:p>
            <a:r>
              <a:rPr lang="en-US" sz="4800" dirty="0" smtClean="0"/>
              <a:t>A</a:t>
            </a:r>
          </a:p>
          <a:p>
            <a:r>
              <a:rPr lang="en-US" sz="4800" dirty="0"/>
              <a:t>P</a:t>
            </a:r>
          </a:p>
        </p:txBody>
      </p:sp>
    </p:spTree>
    <p:extLst>
      <p:ext uri="{BB962C8B-B14F-4D97-AF65-F5344CB8AC3E}">
        <p14:creationId xmlns:p14="http://schemas.microsoft.com/office/powerpoint/2010/main" val="1341913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Schemas can be </a:t>
            </a:r>
            <a:r>
              <a:rPr lang="en-US" dirty="0" smtClean="0"/>
              <a:t>hard</a:t>
            </a:r>
            <a:endParaRPr lang="en-US" dirty="0"/>
          </a:p>
        </p:txBody>
      </p:sp>
      <p:pic>
        <p:nvPicPr>
          <p:cNvPr id="7" name="Picture 2" descr="File:MediaWiki database schema 1-17 (r82044).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642" y="584671"/>
            <a:ext cx="5673623" cy="52936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374900" y="4881890"/>
            <a:ext cx="7747000" cy="523220"/>
          </a:xfrm>
          <a:prstGeom prst="rect">
            <a:avLst/>
          </a:prstGeom>
        </p:spPr>
        <p:txBody>
          <a:bodyPr wrap="square">
            <a:spAutoFit/>
          </a:bodyPr>
          <a:lstStyle/>
          <a:p>
            <a:r>
              <a:rPr lang="en-US" sz="1400" dirty="0">
                <a:hlinkClick r:id="rId4"/>
              </a:rPr>
              <a:t>https://commons.wikimedia.org/wiki/File:MediaWiki_database_schema_1-17_(r82044).</a:t>
            </a:r>
            <a:r>
              <a:rPr lang="en-US" sz="1400" dirty="0" smtClean="0">
                <a:hlinkClick r:id="rId4"/>
              </a:rPr>
              <a:t>svg</a:t>
            </a:r>
            <a:endParaRPr lang="en-US" sz="1400" dirty="0" smtClean="0"/>
          </a:p>
          <a:p>
            <a:endParaRPr lang="en-US" sz="1400" dirty="0"/>
          </a:p>
        </p:txBody>
      </p:sp>
    </p:spTree>
    <p:extLst>
      <p:ext uri="{BB962C8B-B14F-4D97-AF65-F5344CB8AC3E}">
        <p14:creationId xmlns:p14="http://schemas.microsoft.com/office/powerpoint/2010/main" val="5287640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pegs, square holes</a:t>
            </a:r>
            <a:endParaRPr lang="en-US" dirty="0"/>
          </a:p>
        </p:txBody>
      </p:sp>
      <p:pic>
        <p:nvPicPr>
          <p:cNvPr id="4100" name="Picture 4" descr="https://upload.wikimedia.org/wikipedia/commons/1/15/Psychrolutes_marcid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24" y="1849676"/>
            <a:ext cx="4540276" cy="179341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2.bp.blogspot.com/-EqR77w8TooY/UjKjCrX0ZMI/AAAAAAAAAcs/QQqYr_JLqp8/s1600/blobfish_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57" y="1164015"/>
            <a:ext cx="4327754" cy="30596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24792" y="4871183"/>
            <a:ext cx="6896668" cy="523220"/>
          </a:xfrm>
          <a:prstGeom prst="rect">
            <a:avLst/>
          </a:prstGeom>
        </p:spPr>
        <p:txBody>
          <a:bodyPr wrap="square">
            <a:spAutoFit/>
          </a:bodyPr>
          <a:lstStyle/>
          <a:p>
            <a:r>
              <a:rPr lang="en-US" sz="1400" dirty="0">
                <a:hlinkClick r:id="rId5"/>
              </a:rPr>
              <a:t>http://www.timesofbook.com/2013/09/blobfish-image-gallery.html#.</a:t>
            </a:r>
            <a:r>
              <a:rPr lang="en-US" sz="1400" dirty="0" smtClean="0">
                <a:hlinkClick r:id="rId5"/>
              </a:rPr>
              <a:t>V6iXwbgrJhE</a:t>
            </a:r>
            <a:endParaRPr lang="en-US" sz="1400" dirty="0" smtClean="0"/>
          </a:p>
          <a:p>
            <a:endParaRPr lang="en-US" sz="1400" dirty="0"/>
          </a:p>
        </p:txBody>
      </p:sp>
    </p:spTree>
    <p:extLst>
      <p:ext uri="{BB962C8B-B14F-4D97-AF65-F5344CB8AC3E}">
        <p14:creationId xmlns:p14="http://schemas.microsoft.com/office/powerpoint/2010/main" val="1052696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NoSQL databases</a:t>
            </a:r>
            <a:endParaRPr lang="en-US" dirty="0"/>
          </a:p>
        </p:txBody>
      </p:sp>
      <p:sp>
        <p:nvSpPr>
          <p:cNvPr id="3" name="Content Placeholder 2"/>
          <p:cNvSpPr>
            <a:spLocks noGrp="1"/>
          </p:cNvSpPr>
          <p:nvPr>
            <p:ph idx="1"/>
          </p:nvPr>
        </p:nvSpPr>
        <p:spPr/>
        <p:txBody>
          <a:bodyPr/>
          <a:lstStyle/>
          <a:p>
            <a:r>
              <a:rPr lang="en-US" sz="4400" dirty="0" smtClean="0"/>
              <a:t>Document</a:t>
            </a:r>
          </a:p>
          <a:p>
            <a:r>
              <a:rPr lang="en-US" sz="4400" dirty="0" smtClean="0"/>
              <a:t>Key/Value</a:t>
            </a:r>
          </a:p>
          <a:p>
            <a:r>
              <a:rPr lang="en-US" sz="4400" dirty="0" smtClean="0"/>
              <a:t>Columnar</a:t>
            </a:r>
          </a:p>
          <a:p>
            <a:r>
              <a:rPr lang="en-US" sz="4400" dirty="0" smtClean="0"/>
              <a:t>Graph</a:t>
            </a:r>
            <a:endParaRPr lang="en-US" sz="4400" dirty="0"/>
          </a:p>
        </p:txBody>
      </p:sp>
    </p:spTree>
    <p:extLst>
      <p:ext uri="{BB962C8B-B14F-4D97-AF65-F5344CB8AC3E}">
        <p14:creationId xmlns:p14="http://schemas.microsoft.com/office/powerpoint/2010/main" val="12617279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am I?</a:t>
            </a:r>
          </a:p>
        </p:txBody>
      </p:sp>
      <p:sp>
        <p:nvSpPr>
          <p:cNvPr id="3" name="Content Placeholder 2"/>
          <p:cNvSpPr>
            <a:spLocks noGrp="1"/>
          </p:cNvSpPr>
          <p:nvPr>
            <p:ph idx="1"/>
          </p:nvPr>
        </p:nvSpPr>
        <p:spPr/>
        <p:txBody>
          <a:bodyPr/>
          <a:lstStyle/>
          <a:p>
            <a:pPr marL="342900" indent="-342900">
              <a:buFont typeface="Arial" charset="0"/>
              <a:buChar char="•"/>
            </a:pPr>
            <a:r>
              <a:rPr lang="en-US" dirty="0" smtClean="0"/>
              <a:t>Nic Raboy</a:t>
            </a:r>
            <a:endParaRPr lang="en-US" dirty="0"/>
          </a:p>
          <a:p>
            <a:pPr marL="342900" indent="-342900">
              <a:buFont typeface="Arial" charset="0"/>
              <a:buChar char="•"/>
            </a:pPr>
            <a:r>
              <a:rPr lang="en-US" dirty="0" smtClean="0"/>
              <a:t>Senior Developer </a:t>
            </a:r>
            <a:r>
              <a:rPr lang="en-US" dirty="0"/>
              <a:t>Advocate </a:t>
            </a:r>
            <a:r>
              <a:rPr lang="en-US" dirty="0" smtClean="0"/>
              <a:t>at Couchbase</a:t>
            </a:r>
            <a:endParaRPr lang="en-US" dirty="0"/>
          </a:p>
          <a:p>
            <a:pPr marL="342900" indent="-342900">
              <a:buFont typeface="Arial" charset="0"/>
              <a:buChar char="•"/>
            </a:pPr>
            <a:r>
              <a:rPr lang="en-US" dirty="0" smtClean="0"/>
              <a:t>@</a:t>
            </a:r>
            <a:r>
              <a:rPr lang="en-US" dirty="0" err="1" smtClean="0"/>
              <a:t>nraboy</a:t>
            </a:r>
            <a:r>
              <a:rPr lang="en-US" dirty="0" smtClean="0"/>
              <a:t> on </a:t>
            </a:r>
            <a:r>
              <a:rPr lang="en-US" dirty="0"/>
              <a:t>Twitter</a:t>
            </a:r>
          </a:p>
          <a:p>
            <a:pPr marL="342900" indent="-342900">
              <a:buFont typeface="Arial" charset="0"/>
              <a:buChar char="•"/>
            </a:pPr>
            <a:r>
              <a:rPr lang="en-US" dirty="0" smtClean="0"/>
              <a:t>Personal blog at https://</a:t>
            </a:r>
            <a:r>
              <a:rPr lang="en-US" dirty="0" err="1" smtClean="0"/>
              <a:t>www.thepolyglotdeveloper.com</a:t>
            </a:r>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3561469" y="3150605"/>
            <a:ext cx="4713979" cy="1414194"/>
          </a:xfrm>
          <a:prstGeom prst="rect">
            <a:avLst/>
          </a:prstGeom>
        </p:spPr>
      </p:pic>
    </p:spTree>
    <p:extLst>
      <p:ext uri="{BB962C8B-B14F-4D97-AF65-F5344CB8AC3E}">
        <p14:creationId xmlns:p14="http://schemas.microsoft.com/office/powerpoint/2010/main" val="425073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
            </a:r>
            <a:endParaRPr lang="en-US" dirty="0"/>
          </a:p>
        </p:txBody>
      </p:sp>
      <p:sp>
        <p:nvSpPr>
          <p:cNvPr id="5" name="TextBox 4"/>
          <p:cNvSpPr txBox="1"/>
          <p:nvPr/>
        </p:nvSpPr>
        <p:spPr>
          <a:xfrm>
            <a:off x="1973943" y="1538480"/>
            <a:ext cx="5057795" cy="2554545"/>
          </a:xfrm>
          <a:prstGeom prst="rect">
            <a:avLst/>
          </a:prstGeom>
          <a:solidFill>
            <a:schemeClr val="bg1"/>
          </a:solidFill>
          <a:scene3d>
            <a:camera prst="isometricLeftDown"/>
            <a:lightRig rig="threePt" dir="t"/>
          </a:scene3d>
          <a:sp3d>
            <a:bevelT/>
          </a:sp3d>
        </p:spPr>
        <p:txBody>
          <a:bodyPr wrap="none" rtlCol="0">
            <a:spAutoFit/>
          </a:bodyPr>
          <a:lstStyle/>
          <a:p>
            <a:r>
              <a:rPr lang="en-US" sz="2000" dirty="0" smtClean="0">
                <a:latin typeface="Consolas" panose="020B0609020204030204" pitchFamily="49" charset="0"/>
              </a:rPr>
              <a:t>{</a:t>
            </a:r>
          </a:p>
          <a:p>
            <a:r>
              <a:rPr lang="en-US" sz="2000" dirty="0">
                <a:latin typeface="Consolas" panose="020B0609020204030204" pitchFamily="49" charset="0"/>
              </a:rPr>
              <a:t>	</a:t>
            </a:r>
            <a:r>
              <a:rPr lang="en-US" sz="2000" dirty="0" smtClean="0">
                <a:latin typeface="Consolas" panose="020B0609020204030204" pitchFamily="49" charset="0"/>
              </a:rPr>
              <a:t>name: “Matt Groves”,</a:t>
            </a:r>
          </a:p>
          <a:p>
            <a:r>
              <a:rPr lang="en-US" sz="2000" dirty="0">
                <a:latin typeface="Consolas" panose="020B0609020204030204" pitchFamily="49" charset="0"/>
              </a:rPr>
              <a:t>	</a:t>
            </a:r>
            <a:r>
              <a:rPr lang="en-US" sz="2000" dirty="0" err="1" smtClean="0">
                <a:latin typeface="Consolas" panose="020B0609020204030204" pitchFamily="49" charset="0"/>
              </a:rPr>
              <a:t>shoeSize</a:t>
            </a:r>
            <a:r>
              <a:rPr lang="en-US" sz="2000" dirty="0" smtClean="0">
                <a:latin typeface="Consolas" panose="020B0609020204030204" pitchFamily="49" charset="0"/>
              </a:rPr>
              <a:t>: 13,</a:t>
            </a:r>
          </a:p>
          <a:p>
            <a:r>
              <a:rPr lang="en-US" sz="2000" dirty="0">
                <a:latin typeface="Consolas" panose="020B0609020204030204" pitchFamily="49" charset="0"/>
              </a:rPr>
              <a:t>	</a:t>
            </a:r>
            <a:r>
              <a:rPr lang="en-US" sz="2000" dirty="0" smtClean="0">
                <a:latin typeface="Consolas" panose="020B0609020204030204" pitchFamily="49" charset="0"/>
              </a:rPr>
              <a:t>children: [</a:t>
            </a:r>
          </a:p>
          <a:p>
            <a:r>
              <a:rPr lang="en-US" sz="2000" dirty="0">
                <a:latin typeface="Consolas" panose="020B0609020204030204" pitchFamily="49" charset="0"/>
              </a:rPr>
              <a:t>	</a:t>
            </a:r>
            <a:r>
              <a:rPr lang="en-US" sz="2000" dirty="0" smtClean="0">
                <a:latin typeface="Consolas" panose="020B0609020204030204" pitchFamily="49" charset="0"/>
              </a:rPr>
              <a:t>	{ name: “Matthew”, age: 8 },</a:t>
            </a:r>
          </a:p>
          <a:p>
            <a:r>
              <a:rPr lang="en-US" sz="2000" dirty="0">
                <a:latin typeface="Consolas" panose="020B0609020204030204" pitchFamily="49" charset="0"/>
              </a:rPr>
              <a:t>	</a:t>
            </a:r>
            <a:r>
              <a:rPr lang="en-US" sz="2000" dirty="0" smtClean="0">
                <a:latin typeface="Consolas" panose="020B0609020204030204" pitchFamily="49" charset="0"/>
              </a:rPr>
              <a:t>	{ name: “Emma”, age: 6 }</a:t>
            </a:r>
          </a:p>
          <a:p>
            <a:r>
              <a:rPr lang="en-US" sz="2000" dirty="0">
                <a:latin typeface="Consolas" panose="020B0609020204030204" pitchFamily="49" charset="0"/>
              </a:rPr>
              <a:t>	</a:t>
            </a:r>
            <a:r>
              <a:rPr lang="en-US" sz="2000" dirty="0" smtClean="0">
                <a:latin typeface="Consolas" panose="020B0609020204030204" pitchFamily="49" charset="0"/>
              </a:rPr>
              <a:t>]</a:t>
            </a:r>
          </a:p>
          <a:p>
            <a:r>
              <a:rPr lang="en-US" sz="2000" dirty="0">
                <a:latin typeface="Consolas" panose="020B0609020204030204" pitchFamily="49" charset="0"/>
              </a:rPr>
              <a:t>}</a:t>
            </a:r>
          </a:p>
        </p:txBody>
      </p:sp>
    </p:spTree>
    <p:extLst>
      <p:ext uri="{BB962C8B-B14F-4D97-AF65-F5344CB8AC3E}">
        <p14:creationId xmlns:p14="http://schemas.microsoft.com/office/powerpoint/2010/main" val="17903866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encrypted-tbn3.gstatic.com/images?q=tbn:ANd9GcSS1UZY2UJlAtU-GxCty6cvsDuFFob_bC5w72x-HtTrY2SmJtY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718" y="1378403"/>
            <a:ext cx="3714750" cy="122872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couchdb.apache.org/image/couc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6791" y="371806"/>
            <a:ext cx="1386769" cy="156011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www.storagereview.com/images/StorageReview-MarkLogic-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8163" y="396232"/>
            <a:ext cx="2299380" cy="505864"/>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s://www.drupal.org/files/project-images/couchbasecicularlogoformarketing.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5349" y="2983982"/>
            <a:ext cx="5468651" cy="1992151"/>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ttp://litmuswww.s3.amazonaws.com/community/learning-center/lotus-notes-ic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884" y="4005943"/>
            <a:ext cx="973667" cy="970190"/>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https://platzi.com/blog/content/images/2015/03/rethinkd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4924" y="835932"/>
            <a:ext cx="2658381" cy="797514"/>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http://orientdb.com/wp-content/uploads/2014/09/orientdb_logo_2x1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4420" y="3249638"/>
            <a:ext cx="2243346" cy="1027861"/>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https://mohammedovich.files.wordpress.com/2012/11/ravendb_logo2.png?w=10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98923" y="2360619"/>
            <a:ext cx="2268764" cy="493020"/>
          </a:xfrm>
          <a:prstGeom prst="rect">
            <a:avLst/>
          </a:prstGeom>
          <a:noFill/>
          <a:extLst>
            <a:ext uri="{909E8E84-426E-40dd-AFC4-6F175D3DCCD1}">
              <a14:hiddenFill xmlns:a14="http://schemas.microsoft.com/office/drawing/2010/main">
                <a:solidFill>
                  <a:srgbClr val="FFFFFF"/>
                </a:solidFill>
              </a14:hiddenFill>
            </a:ext>
          </a:extLst>
        </p:spPr>
      </p:pic>
      <p:pic>
        <p:nvPicPr>
          <p:cNvPr id="13330" name="Picture 18" descr="http://exist-db.org/exist/apps/homepage/resources/img/existdb.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1444" y="737326"/>
            <a:ext cx="1139976" cy="414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662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330"/>
                                        </p:tgtEl>
                                      </p:cBhvr>
                                    </p:animEffect>
                                    <p:set>
                                      <p:cBhvr>
                                        <p:cTn id="7" dur="1" fill="hold">
                                          <p:stCondLst>
                                            <p:cond delay="499"/>
                                          </p:stCondLst>
                                        </p:cTn>
                                        <p:tgtEl>
                                          <p:spTgt spid="1333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3318"/>
                                        </p:tgtEl>
                                      </p:cBhvr>
                                    </p:animEffect>
                                    <p:set>
                                      <p:cBhvr>
                                        <p:cTn id="10" dur="1" fill="hold">
                                          <p:stCondLst>
                                            <p:cond delay="499"/>
                                          </p:stCondLst>
                                        </p:cTn>
                                        <p:tgtEl>
                                          <p:spTgt spid="1331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3324"/>
                                        </p:tgtEl>
                                      </p:cBhvr>
                                    </p:animEffect>
                                    <p:set>
                                      <p:cBhvr>
                                        <p:cTn id="13" dur="1" fill="hold">
                                          <p:stCondLst>
                                            <p:cond delay="499"/>
                                          </p:stCondLst>
                                        </p:cTn>
                                        <p:tgtEl>
                                          <p:spTgt spid="1332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3316"/>
                                        </p:tgtEl>
                                      </p:cBhvr>
                                    </p:animEffect>
                                    <p:set>
                                      <p:cBhvr>
                                        <p:cTn id="16" dur="1" fill="hold">
                                          <p:stCondLst>
                                            <p:cond delay="499"/>
                                          </p:stCondLst>
                                        </p:cTn>
                                        <p:tgtEl>
                                          <p:spTgt spid="1331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3326"/>
                                        </p:tgtEl>
                                      </p:cBhvr>
                                    </p:animEffect>
                                    <p:set>
                                      <p:cBhvr>
                                        <p:cTn id="19" dur="1" fill="hold">
                                          <p:stCondLst>
                                            <p:cond delay="499"/>
                                          </p:stCondLst>
                                        </p:cTn>
                                        <p:tgtEl>
                                          <p:spTgt spid="1332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3322"/>
                                        </p:tgtEl>
                                      </p:cBhvr>
                                    </p:animEffect>
                                    <p:set>
                                      <p:cBhvr>
                                        <p:cTn id="22" dur="1" fill="hold">
                                          <p:stCondLst>
                                            <p:cond delay="499"/>
                                          </p:stCondLst>
                                        </p:cTn>
                                        <p:tgtEl>
                                          <p:spTgt spid="1332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3328"/>
                                        </p:tgtEl>
                                      </p:cBhvr>
                                    </p:animEffect>
                                    <p:set>
                                      <p:cBhvr>
                                        <p:cTn id="25" dur="1" fill="hold">
                                          <p:stCondLst>
                                            <p:cond delay="499"/>
                                          </p:stCondLst>
                                        </p:cTn>
                                        <p:tgtEl>
                                          <p:spTgt spid="133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makes it a document database</a:t>
            </a:r>
            <a:r>
              <a:rPr lang="en-US" dirty="0" smtClean="0"/>
              <a:t>?</a:t>
            </a:r>
            <a:endParaRPr lang="en-US" dirty="0"/>
          </a:p>
        </p:txBody>
      </p:sp>
      <p:sp>
        <p:nvSpPr>
          <p:cNvPr id="5" name="TextBox 4"/>
          <p:cNvSpPr txBox="1"/>
          <p:nvPr/>
        </p:nvSpPr>
        <p:spPr>
          <a:xfrm>
            <a:off x="1973943" y="1538480"/>
            <a:ext cx="5057795" cy="2554545"/>
          </a:xfrm>
          <a:prstGeom prst="rect">
            <a:avLst/>
          </a:prstGeom>
          <a:solidFill>
            <a:schemeClr val="bg1"/>
          </a:solidFill>
          <a:scene3d>
            <a:camera prst="isometricLeftDown"/>
            <a:lightRig rig="threePt" dir="t"/>
          </a:scene3d>
          <a:sp3d>
            <a:bevelT/>
          </a:sp3d>
        </p:spPr>
        <p:txBody>
          <a:bodyPr wrap="none" rtlCol="0">
            <a:spAutoFit/>
          </a:bodyPr>
          <a:lstStyle/>
          <a:p>
            <a:r>
              <a:rPr lang="en-US" sz="2000" dirty="0" smtClean="0">
                <a:latin typeface="Consolas" panose="020B0609020204030204" pitchFamily="49" charset="0"/>
              </a:rPr>
              <a:t>{</a:t>
            </a:r>
          </a:p>
          <a:p>
            <a:r>
              <a:rPr lang="en-US" sz="2000" dirty="0">
                <a:latin typeface="Consolas" panose="020B0609020204030204" pitchFamily="49" charset="0"/>
              </a:rPr>
              <a:t>	</a:t>
            </a:r>
            <a:r>
              <a:rPr lang="en-US" sz="2000" dirty="0" smtClean="0">
                <a:latin typeface="Consolas" panose="020B0609020204030204" pitchFamily="49" charset="0"/>
              </a:rPr>
              <a:t>name: “Matt Groves”,</a:t>
            </a:r>
          </a:p>
          <a:p>
            <a:r>
              <a:rPr lang="en-US" sz="2000" dirty="0">
                <a:latin typeface="Consolas" panose="020B0609020204030204" pitchFamily="49" charset="0"/>
              </a:rPr>
              <a:t>	</a:t>
            </a:r>
            <a:r>
              <a:rPr lang="en-US" sz="2000" dirty="0" err="1" smtClean="0">
                <a:latin typeface="Consolas" panose="020B0609020204030204" pitchFamily="49" charset="0"/>
              </a:rPr>
              <a:t>shoeSize</a:t>
            </a:r>
            <a:r>
              <a:rPr lang="en-US" sz="2000" dirty="0" smtClean="0">
                <a:latin typeface="Consolas" panose="020B0609020204030204" pitchFamily="49" charset="0"/>
              </a:rPr>
              <a:t>: 13,</a:t>
            </a:r>
          </a:p>
          <a:p>
            <a:r>
              <a:rPr lang="en-US" sz="2000" dirty="0">
                <a:latin typeface="Consolas" panose="020B0609020204030204" pitchFamily="49" charset="0"/>
              </a:rPr>
              <a:t>	</a:t>
            </a:r>
            <a:r>
              <a:rPr lang="en-US" sz="2000" dirty="0" smtClean="0">
                <a:latin typeface="Consolas" panose="020B0609020204030204" pitchFamily="49" charset="0"/>
              </a:rPr>
              <a:t>children: [</a:t>
            </a:r>
          </a:p>
          <a:p>
            <a:r>
              <a:rPr lang="en-US" sz="2000" dirty="0">
                <a:latin typeface="Consolas" panose="020B0609020204030204" pitchFamily="49" charset="0"/>
              </a:rPr>
              <a:t>	</a:t>
            </a:r>
            <a:r>
              <a:rPr lang="en-US" sz="2000" dirty="0" smtClean="0">
                <a:latin typeface="Consolas" panose="020B0609020204030204" pitchFamily="49" charset="0"/>
              </a:rPr>
              <a:t>	{ name: “Matthew”, age: 8 },</a:t>
            </a:r>
          </a:p>
          <a:p>
            <a:r>
              <a:rPr lang="en-US" sz="2000" dirty="0">
                <a:latin typeface="Consolas" panose="020B0609020204030204" pitchFamily="49" charset="0"/>
              </a:rPr>
              <a:t>	</a:t>
            </a:r>
            <a:r>
              <a:rPr lang="en-US" sz="2000" dirty="0" smtClean="0">
                <a:latin typeface="Consolas" panose="020B0609020204030204" pitchFamily="49" charset="0"/>
              </a:rPr>
              <a:t>	{ name: “Emma”, age: 6 }</a:t>
            </a:r>
          </a:p>
          <a:p>
            <a:r>
              <a:rPr lang="en-US" sz="2000" dirty="0">
                <a:latin typeface="Consolas" panose="020B0609020204030204" pitchFamily="49" charset="0"/>
              </a:rPr>
              <a:t>	</a:t>
            </a:r>
            <a:r>
              <a:rPr lang="en-US" sz="2000" dirty="0" smtClean="0">
                <a:latin typeface="Consolas" panose="020B0609020204030204" pitchFamily="49" charset="0"/>
              </a:rPr>
              <a:t>]</a:t>
            </a:r>
          </a:p>
          <a:p>
            <a:r>
              <a:rPr lang="en-US" sz="2000" dirty="0">
                <a:latin typeface="Consolas" panose="020B0609020204030204" pitchFamily="49" charset="0"/>
              </a:rPr>
              <a:t>}</a:t>
            </a:r>
          </a:p>
        </p:txBody>
      </p:sp>
    </p:spTree>
    <p:extLst>
      <p:ext uri="{BB962C8B-B14F-4D97-AF65-F5344CB8AC3E}">
        <p14:creationId xmlns:p14="http://schemas.microsoft.com/office/powerpoint/2010/main" val="10969980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73304" y="1424214"/>
            <a:ext cx="2798810" cy="954087"/>
          </a:xfrm>
        </p:spPr>
        <p:txBody>
          <a:bodyPr/>
          <a:lstStyle/>
          <a:p>
            <a:pPr marL="0" indent="0">
              <a:buNone/>
            </a:pPr>
            <a:r>
              <a:rPr lang="en-US" sz="6600" dirty="0" smtClean="0"/>
              <a:t>JSON</a:t>
            </a:r>
            <a:endParaRPr lang="en-US" sz="6600" dirty="0"/>
          </a:p>
        </p:txBody>
      </p:sp>
      <p:sp>
        <p:nvSpPr>
          <p:cNvPr id="4" name="Content Placeholder 2"/>
          <p:cNvSpPr txBox="1">
            <a:spLocks/>
          </p:cNvSpPr>
          <p:nvPr/>
        </p:nvSpPr>
        <p:spPr>
          <a:xfrm>
            <a:off x="3672114" y="3135085"/>
            <a:ext cx="2467429" cy="954314"/>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spcAft>
                <a:spcPts val="300"/>
              </a:spcAft>
              <a:buClr>
                <a:schemeClr val="accent1"/>
              </a:buClr>
              <a:buSzPct val="110000"/>
              <a:buFont typeface="Wingdings" charset="2"/>
              <a:buNone/>
              <a:defRPr sz="2000" b="0" kern="1200">
                <a:solidFill>
                  <a:schemeClr val="tx1"/>
                </a:solidFill>
                <a:latin typeface="+mn-lt"/>
                <a:ea typeface="+mn-ea"/>
                <a:cs typeface="+mn-cs"/>
              </a:defRPr>
            </a:lvl1pPr>
            <a:lvl2pPr marL="230188" indent="0" algn="l" defTabSz="457200" rtl="0" eaLnBrk="1" latinLnBrk="0" hangingPunct="1">
              <a:lnSpc>
                <a:spcPct val="100000"/>
              </a:lnSpc>
              <a:spcBef>
                <a:spcPts val="0"/>
              </a:spcBef>
              <a:spcAft>
                <a:spcPts val="300"/>
              </a:spcAft>
              <a:buClr>
                <a:schemeClr val="accent1"/>
              </a:buClr>
              <a:buFont typeface="Wingdings" charset="2"/>
              <a:buNone/>
              <a:defRPr sz="1600" b="0" kern="1200">
                <a:solidFill>
                  <a:schemeClr val="tx1"/>
                </a:solidFill>
                <a:latin typeface="+mn-lt"/>
                <a:ea typeface="+mn-ea"/>
                <a:cs typeface="+mn-cs"/>
              </a:defRPr>
            </a:lvl2pPr>
            <a:lvl3pPr marL="230188" indent="0" algn="l" defTabSz="457200" rtl="0" eaLnBrk="1" latinLnBrk="0" hangingPunct="1">
              <a:lnSpc>
                <a:spcPct val="100000"/>
              </a:lnSpc>
              <a:spcBef>
                <a:spcPts val="0"/>
              </a:spcBef>
              <a:spcAft>
                <a:spcPts val="300"/>
              </a:spcAft>
              <a:buClr>
                <a:schemeClr val="accent1"/>
              </a:buClr>
              <a:buFont typeface="Wingdings" charset="2"/>
              <a:buNone/>
              <a:defRPr sz="1600" b="0" kern="1200">
                <a:solidFill>
                  <a:schemeClr val="tx1"/>
                </a:solidFill>
                <a:latin typeface="+mn-lt"/>
                <a:ea typeface="+mn-ea"/>
                <a:cs typeface="+mn-cs"/>
              </a:defRPr>
            </a:lvl3pPr>
            <a:lvl4pPr marL="230188" indent="0" algn="l" defTabSz="457200" rtl="0" eaLnBrk="1" latinLnBrk="0" hangingPunct="1">
              <a:lnSpc>
                <a:spcPct val="100000"/>
              </a:lnSpc>
              <a:spcBef>
                <a:spcPts val="0"/>
              </a:spcBef>
              <a:spcAft>
                <a:spcPts val="300"/>
              </a:spcAft>
              <a:buClr>
                <a:schemeClr val="accent1"/>
              </a:buClr>
              <a:buFont typeface="Wingdings" charset="2"/>
              <a:buNone/>
              <a:defRPr sz="1600" b="0" kern="1200">
                <a:solidFill>
                  <a:schemeClr val="tx1"/>
                </a:solidFill>
                <a:latin typeface="+mn-lt"/>
                <a:ea typeface="+mn-ea"/>
                <a:cs typeface="+mn-cs"/>
              </a:defRPr>
            </a:lvl4pPr>
            <a:lvl5pPr marL="230188" indent="0" algn="l" defTabSz="457200" rtl="0" eaLnBrk="1" latinLnBrk="0" hangingPunct="1">
              <a:lnSpc>
                <a:spcPct val="100000"/>
              </a:lnSpc>
              <a:spcBef>
                <a:spcPts val="0"/>
              </a:spcBef>
              <a:spcAft>
                <a:spcPts val="300"/>
              </a:spcAft>
              <a:buClr>
                <a:schemeClr val="accent1"/>
              </a:buClr>
              <a:buFont typeface="Wingdings" charset="2"/>
              <a:buNone/>
              <a:defRPr sz="1600" b="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6600" dirty="0" smtClean="0"/>
              <a:t>XML</a:t>
            </a:r>
            <a:endParaRPr lang="en-US" sz="6600" dirty="0"/>
          </a:p>
        </p:txBody>
      </p:sp>
      <p:sp>
        <p:nvSpPr>
          <p:cNvPr id="5" name="Content Placeholder 2"/>
          <p:cNvSpPr txBox="1">
            <a:spLocks/>
          </p:cNvSpPr>
          <p:nvPr/>
        </p:nvSpPr>
        <p:spPr>
          <a:xfrm>
            <a:off x="6037943" y="1424214"/>
            <a:ext cx="4755181" cy="954314"/>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spcAft>
                <a:spcPts val="300"/>
              </a:spcAft>
              <a:buClr>
                <a:schemeClr val="accent1"/>
              </a:buClr>
              <a:buSzPct val="110000"/>
              <a:buFont typeface="Wingdings" charset="2"/>
              <a:buNone/>
              <a:defRPr sz="2000" b="0" kern="1200">
                <a:solidFill>
                  <a:schemeClr val="tx1"/>
                </a:solidFill>
                <a:latin typeface="+mn-lt"/>
                <a:ea typeface="+mn-ea"/>
                <a:cs typeface="+mn-cs"/>
              </a:defRPr>
            </a:lvl1pPr>
            <a:lvl2pPr marL="230188" indent="0" algn="l" defTabSz="457200" rtl="0" eaLnBrk="1" latinLnBrk="0" hangingPunct="1">
              <a:lnSpc>
                <a:spcPct val="100000"/>
              </a:lnSpc>
              <a:spcBef>
                <a:spcPts val="0"/>
              </a:spcBef>
              <a:spcAft>
                <a:spcPts val="300"/>
              </a:spcAft>
              <a:buClr>
                <a:schemeClr val="accent1"/>
              </a:buClr>
              <a:buFont typeface="Wingdings" charset="2"/>
              <a:buNone/>
              <a:defRPr sz="1600" b="0" kern="1200">
                <a:solidFill>
                  <a:schemeClr val="tx1"/>
                </a:solidFill>
                <a:latin typeface="+mn-lt"/>
                <a:ea typeface="+mn-ea"/>
                <a:cs typeface="+mn-cs"/>
              </a:defRPr>
            </a:lvl2pPr>
            <a:lvl3pPr marL="230188" indent="0" algn="l" defTabSz="457200" rtl="0" eaLnBrk="1" latinLnBrk="0" hangingPunct="1">
              <a:lnSpc>
                <a:spcPct val="100000"/>
              </a:lnSpc>
              <a:spcBef>
                <a:spcPts val="0"/>
              </a:spcBef>
              <a:spcAft>
                <a:spcPts val="300"/>
              </a:spcAft>
              <a:buClr>
                <a:schemeClr val="accent1"/>
              </a:buClr>
              <a:buFont typeface="Wingdings" charset="2"/>
              <a:buNone/>
              <a:defRPr sz="1600" b="0" kern="1200">
                <a:solidFill>
                  <a:schemeClr val="tx1"/>
                </a:solidFill>
                <a:latin typeface="+mn-lt"/>
                <a:ea typeface="+mn-ea"/>
                <a:cs typeface="+mn-cs"/>
              </a:defRPr>
            </a:lvl3pPr>
            <a:lvl4pPr marL="230188" indent="0" algn="l" defTabSz="457200" rtl="0" eaLnBrk="1" latinLnBrk="0" hangingPunct="1">
              <a:lnSpc>
                <a:spcPct val="100000"/>
              </a:lnSpc>
              <a:spcBef>
                <a:spcPts val="0"/>
              </a:spcBef>
              <a:spcAft>
                <a:spcPts val="300"/>
              </a:spcAft>
              <a:buClr>
                <a:schemeClr val="accent1"/>
              </a:buClr>
              <a:buFont typeface="Wingdings" charset="2"/>
              <a:buNone/>
              <a:defRPr sz="1600" b="0" kern="1200">
                <a:solidFill>
                  <a:schemeClr val="tx1"/>
                </a:solidFill>
                <a:latin typeface="+mn-lt"/>
                <a:ea typeface="+mn-ea"/>
                <a:cs typeface="+mn-cs"/>
              </a:defRPr>
            </a:lvl4pPr>
            <a:lvl5pPr marL="230188" indent="0" algn="l" defTabSz="457200" rtl="0" eaLnBrk="1" latinLnBrk="0" hangingPunct="1">
              <a:lnSpc>
                <a:spcPct val="100000"/>
              </a:lnSpc>
              <a:spcBef>
                <a:spcPts val="0"/>
              </a:spcBef>
              <a:spcAft>
                <a:spcPts val="300"/>
              </a:spcAft>
              <a:buClr>
                <a:schemeClr val="accent1"/>
              </a:buClr>
              <a:buFont typeface="Wingdings" charset="2"/>
              <a:buNone/>
              <a:defRPr sz="1600" b="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6600" dirty="0" smtClean="0"/>
              <a:t>BSON</a:t>
            </a:r>
            <a:endParaRPr lang="en-US" sz="6600" dirty="0"/>
          </a:p>
        </p:txBody>
      </p:sp>
    </p:spTree>
    <p:extLst>
      <p:ext uri="{BB962C8B-B14F-4D97-AF65-F5344CB8AC3E}">
        <p14:creationId xmlns:p14="http://schemas.microsoft.com/office/powerpoint/2010/main" val="20884541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xit" presetSubtype="0" accel="50000" fill="hold" grpId="0" nodeType="clickEffect">
                                  <p:stCondLst>
                                    <p:cond delay="0"/>
                                  </p:stCondLst>
                                  <p:iterate type="lt">
                                    <p:tmPct val="50000"/>
                                  </p:iterate>
                                  <p:childTnLst>
                                    <p:anim calcmode="lin" valueType="num">
                                      <p:cBhvr>
                                        <p:cTn id="6" dur="500">
                                          <p:stCondLst>
                                            <p:cond delay="0"/>
                                          </p:stCondLst>
                                        </p:cTn>
                                        <p:tgtEl>
                                          <p:spTgt spid="4"/>
                                        </p:tgtEl>
                                        <p:attrNameLst>
                                          <p:attrName>style.rotation</p:attrName>
                                        </p:attrNameLst>
                                      </p:cBhvr>
                                      <p:tavLst>
                                        <p:tav tm="0">
                                          <p:val>
                                            <p:fltVal val="0"/>
                                          </p:val>
                                        </p:tav>
                                        <p:tav tm="100000">
                                          <p:val>
                                            <p:fltVal val="45"/>
                                          </p:val>
                                        </p:tav>
                                      </p:tavLst>
                                    </p:anim>
                                    <p:anim calcmode="lin" valueType="num">
                                      <p:cBhvr>
                                        <p:cTn id="7" dur="500">
                                          <p:stCondLst>
                                            <p:cond delay="0"/>
                                          </p:stCondLst>
                                        </p:cTn>
                                        <p:tgtEl>
                                          <p:spTgt spid="4"/>
                                        </p:tgtEl>
                                        <p:attrNameLst>
                                          <p:attrName>ppt_y</p:attrName>
                                        </p:attrNameLst>
                                      </p:cBhvr>
                                      <p:tavLst>
                                        <p:tav tm="0">
                                          <p:val>
                                            <p:strVal val="ppt_y"/>
                                          </p:val>
                                        </p:tav>
                                        <p:tav tm="100000">
                                          <p:val>
                                            <p:strVal val="ppt_y+1"/>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685800"/>
            <a:ext cx="9144000" cy="3394075"/>
          </a:xfrm>
        </p:spPr>
        <p:txBody>
          <a:bodyPr/>
          <a:lstStyle/>
          <a:p>
            <a:pPr marL="0" indent="0" algn="ctr">
              <a:buNone/>
            </a:pPr>
            <a:r>
              <a:rPr lang="en-US" sz="23900" dirty="0" smtClean="0"/>
              <a:t>JSON</a:t>
            </a:r>
            <a:endParaRPr lang="en-US" sz="23900" dirty="0"/>
          </a:p>
        </p:txBody>
      </p:sp>
    </p:spTree>
    <p:extLst>
      <p:ext uri="{BB962C8B-B14F-4D97-AF65-F5344CB8AC3E}">
        <p14:creationId xmlns:p14="http://schemas.microsoft.com/office/powerpoint/2010/main" val="204553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685800"/>
            <a:ext cx="8007350" cy="3394075"/>
          </a:xfrm>
        </p:spPr>
        <p:txBody>
          <a:bodyPr/>
          <a:lstStyle/>
          <a:p>
            <a:pPr marL="0" indent="0">
              <a:buNone/>
            </a:pPr>
            <a:r>
              <a:rPr lang="en-US" sz="5400" dirty="0"/>
              <a:t>The document </a:t>
            </a:r>
            <a:r>
              <a:rPr lang="en-US" sz="5400" dirty="0" smtClean="0"/>
              <a:t>database</a:t>
            </a:r>
          </a:p>
          <a:p>
            <a:pPr marL="0" indent="0">
              <a:buNone/>
            </a:pPr>
            <a:r>
              <a:rPr lang="en-US" sz="5400" dirty="0" smtClean="0"/>
              <a:t>understands the</a:t>
            </a:r>
          </a:p>
          <a:p>
            <a:pPr marL="0" indent="0">
              <a:buNone/>
            </a:pPr>
            <a:r>
              <a:rPr lang="en-US" sz="5400" dirty="0" smtClean="0"/>
              <a:t>format </a:t>
            </a:r>
            <a:r>
              <a:rPr lang="en-US" sz="5400" dirty="0"/>
              <a:t>of the document</a:t>
            </a:r>
          </a:p>
        </p:txBody>
      </p:sp>
    </p:spTree>
    <p:extLst>
      <p:ext uri="{BB962C8B-B14F-4D97-AF65-F5344CB8AC3E}">
        <p14:creationId xmlns:p14="http://schemas.microsoft.com/office/powerpoint/2010/main" val="103308684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685800"/>
            <a:ext cx="8007350" cy="3394075"/>
          </a:xfrm>
        </p:spPr>
        <p:txBody>
          <a:bodyPr/>
          <a:lstStyle/>
          <a:p>
            <a:pPr marL="0" indent="0">
              <a:buNone/>
            </a:pPr>
            <a:r>
              <a:rPr lang="en-US" sz="4800" dirty="0" smtClean="0"/>
              <a:t>It can do</a:t>
            </a:r>
          </a:p>
          <a:p>
            <a:pPr marL="0" indent="0">
              <a:buNone/>
            </a:pPr>
            <a:r>
              <a:rPr lang="en-US" sz="4800" dirty="0" smtClean="0"/>
              <a:t>server-side stuff</a:t>
            </a:r>
            <a:endParaRPr lang="en-US" sz="4800" dirty="0"/>
          </a:p>
        </p:txBody>
      </p:sp>
    </p:spTree>
    <p:extLst>
      <p:ext uri="{BB962C8B-B14F-4D97-AF65-F5344CB8AC3E}">
        <p14:creationId xmlns:p14="http://schemas.microsoft.com/office/powerpoint/2010/main" val="9010073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74400" y="1246279"/>
            <a:ext cx="5631497" cy="3394075"/>
          </a:xfrm>
        </p:spPr>
        <p:txBody>
          <a:bodyPr/>
          <a:lstStyle/>
          <a:p>
            <a:r>
              <a:rPr lang="en-US" sz="5400" dirty="0" smtClean="0"/>
              <a:t>Buckets</a:t>
            </a:r>
          </a:p>
          <a:p>
            <a:r>
              <a:rPr lang="en-US" sz="5400" dirty="0" smtClean="0"/>
              <a:t>Documents</a:t>
            </a:r>
          </a:p>
          <a:p>
            <a:r>
              <a:rPr lang="en-US" sz="5400" dirty="0" smtClean="0"/>
              <a:t>Views</a:t>
            </a:r>
          </a:p>
          <a:p>
            <a:r>
              <a:rPr lang="en-US" sz="5400" dirty="0" smtClean="0"/>
              <a:t>N1QL</a:t>
            </a:r>
            <a:endParaRPr lang="en-US" sz="5400" dirty="0"/>
          </a:p>
        </p:txBody>
      </p:sp>
      <p:pic>
        <p:nvPicPr>
          <p:cNvPr id="4" name="Picture 8" descr="https://www.drupal.org/files/project-images/couchbasecicularlogoformarketi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37" y="-69963"/>
            <a:ext cx="4545543" cy="165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57955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32868"/>
            <a:ext cx="9360255" cy="2677656"/>
          </a:xfrm>
          <a:prstGeom prst="rect">
            <a:avLst/>
          </a:prstGeom>
          <a:solidFill>
            <a:schemeClr val="accent6">
              <a:lumMod val="40000"/>
              <a:lumOff val="60000"/>
            </a:schemeClr>
          </a:solidFill>
        </p:spPr>
        <p:txBody>
          <a:bodyPr wrap="none" rtlCol="0">
            <a:spAutoFit/>
          </a:bodyPr>
          <a:lstStyle/>
          <a:p>
            <a:r>
              <a:rPr lang="en-US" sz="2400" dirty="0">
                <a:latin typeface="Consolas" panose="020B0609020204030204" pitchFamily="49" charset="0"/>
              </a:rPr>
              <a:t>"</a:t>
            </a:r>
            <a:r>
              <a:rPr lang="en-US" sz="2400" dirty="0" err="1">
                <a:latin typeface="Consolas" panose="020B0609020204030204" pitchFamily="49" charset="0"/>
              </a:rPr>
              <a:t>ClientProductCode</a:t>
            </a:r>
            <a:r>
              <a:rPr lang="en-US" sz="2400" dirty="0">
                <a:latin typeface="Consolas" panose="020B0609020204030204" pitchFamily="49" charset="0"/>
              </a:rPr>
              <a:t>","</a:t>
            </a:r>
            <a:r>
              <a:rPr lang="en-US" sz="2400" dirty="0" err="1">
                <a:latin typeface="Consolas" panose="020B0609020204030204" pitchFamily="49" charset="0"/>
              </a:rPr>
              <a:t>Title","Quantity</a:t>
            </a:r>
            <a:r>
              <a:rPr lang="en-US" sz="2400" dirty="0">
                <a:latin typeface="Consolas" panose="020B0609020204030204" pitchFamily="49" charset="0"/>
              </a:rPr>
              <a:t>"</a:t>
            </a:r>
          </a:p>
          <a:p>
            <a:r>
              <a:rPr lang="en-US" sz="2400" dirty="0">
                <a:latin typeface="Consolas" panose="020B0609020204030204" pitchFamily="49" charset="0"/>
              </a:rPr>
              <a:t>"</a:t>
            </a:r>
            <a:r>
              <a:rPr lang="en-US" sz="2400" dirty="0" err="1">
                <a:latin typeface="Consolas" panose="020B0609020204030204" pitchFamily="49" charset="0"/>
              </a:rPr>
              <a:t>TShirtCBS</a:t>
            </a:r>
            <a:r>
              <a:rPr lang="en-US" sz="2400" dirty="0">
                <a:latin typeface="Consolas" panose="020B0609020204030204" pitchFamily="49" charset="0"/>
              </a:rPr>
              <a:t>","</a:t>
            </a:r>
            <a:r>
              <a:rPr lang="en-US" sz="2400" dirty="0" err="1">
                <a:latin typeface="Consolas" panose="020B0609020204030204" pitchFamily="49" charset="0"/>
              </a:rPr>
              <a:t>Couchbase</a:t>
            </a:r>
            <a:r>
              <a:rPr lang="en-US" sz="2400" dirty="0">
                <a:latin typeface="Consolas" panose="020B0609020204030204" pitchFamily="49" charset="0"/>
              </a:rPr>
              <a:t> logo t-shirt (small)",29</a:t>
            </a:r>
          </a:p>
          <a:p>
            <a:r>
              <a:rPr lang="en-US" sz="2400" dirty="0">
                <a:latin typeface="Consolas" panose="020B0609020204030204" pitchFamily="49" charset="0"/>
              </a:rPr>
              <a:t>"</a:t>
            </a:r>
            <a:r>
              <a:rPr lang="en-US" sz="2400" dirty="0" err="1">
                <a:latin typeface="Consolas" panose="020B0609020204030204" pitchFamily="49" charset="0"/>
              </a:rPr>
              <a:t>TShirtCBM</a:t>
            </a:r>
            <a:r>
              <a:rPr lang="en-US" sz="2400" dirty="0">
                <a:latin typeface="Consolas" panose="020B0609020204030204" pitchFamily="49" charset="0"/>
              </a:rPr>
              <a:t>","</a:t>
            </a:r>
            <a:r>
              <a:rPr lang="en-US" sz="2400" dirty="0" err="1">
                <a:latin typeface="Consolas" panose="020B0609020204030204" pitchFamily="49" charset="0"/>
              </a:rPr>
              <a:t>Couchbase</a:t>
            </a:r>
            <a:r>
              <a:rPr lang="en-US" sz="2400" dirty="0">
                <a:latin typeface="Consolas" panose="020B0609020204030204" pitchFamily="49" charset="0"/>
              </a:rPr>
              <a:t> logo t-shirt (medium)",72</a:t>
            </a:r>
          </a:p>
          <a:p>
            <a:r>
              <a:rPr lang="en-US" sz="2400" dirty="0">
                <a:latin typeface="Consolas" panose="020B0609020204030204" pitchFamily="49" charset="0"/>
              </a:rPr>
              <a:t>"</a:t>
            </a:r>
            <a:r>
              <a:rPr lang="en-US" sz="2400" dirty="0" err="1">
                <a:latin typeface="Consolas" panose="020B0609020204030204" pitchFamily="49" charset="0"/>
              </a:rPr>
              <a:t>TShirtCBL</a:t>
            </a:r>
            <a:r>
              <a:rPr lang="en-US" sz="2400" dirty="0">
                <a:latin typeface="Consolas" panose="020B0609020204030204" pitchFamily="49" charset="0"/>
              </a:rPr>
              <a:t>","</a:t>
            </a:r>
            <a:r>
              <a:rPr lang="en-US" sz="2400" dirty="0" err="1">
                <a:latin typeface="Consolas" panose="020B0609020204030204" pitchFamily="49" charset="0"/>
              </a:rPr>
              <a:t>Couchbase</a:t>
            </a:r>
            <a:r>
              <a:rPr lang="en-US" sz="2400" dirty="0">
                <a:latin typeface="Consolas" panose="020B0609020204030204" pitchFamily="49" charset="0"/>
              </a:rPr>
              <a:t> logo t-shirt (large)",34</a:t>
            </a:r>
          </a:p>
          <a:p>
            <a:r>
              <a:rPr lang="en-US" sz="2400" dirty="0">
                <a:latin typeface="Consolas" panose="020B0609020204030204" pitchFamily="49" charset="0"/>
              </a:rPr>
              <a:t>"</a:t>
            </a:r>
            <a:r>
              <a:rPr lang="en-US" sz="2400" dirty="0" err="1">
                <a:latin typeface="Consolas" panose="020B0609020204030204" pitchFamily="49" charset="0"/>
              </a:rPr>
              <a:t>TShirtCBXL</a:t>
            </a:r>
            <a:r>
              <a:rPr lang="en-US" sz="2400" dirty="0">
                <a:latin typeface="Consolas" panose="020B0609020204030204" pitchFamily="49" charset="0"/>
              </a:rPr>
              <a:t>","</a:t>
            </a:r>
            <a:r>
              <a:rPr lang="en-US" sz="2400" dirty="0" err="1">
                <a:latin typeface="Consolas" panose="020B0609020204030204" pitchFamily="49" charset="0"/>
              </a:rPr>
              <a:t>Couchbase</a:t>
            </a:r>
            <a:r>
              <a:rPr lang="en-US" sz="2400" dirty="0">
                <a:latin typeface="Consolas" panose="020B0609020204030204" pitchFamily="49" charset="0"/>
              </a:rPr>
              <a:t> logo t-shirt (extra large)",12</a:t>
            </a:r>
          </a:p>
          <a:p>
            <a:r>
              <a:rPr lang="en-US" sz="2400" dirty="0">
                <a:latin typeface="Consolas" panose="020B0609020204030204" pitchFamily="49" charset="0"/>
              </a:rPr>
              <a:t>"</a:t>
            </a:r>
            <a:r>
              <a:rPr lang="en-US" sz="2400" dirty="0" err="1">
                <a:latin typeface="Consolas" panose="020B0609020204030204" pitchFamily="49" charset="0"/>
              </a:rPr>
              <a:t>StickerCBLogo</a:t>
            </a:r>
            <a:r>
              <a:rPr lang="en-US" sz="2400" dirty="0">
                <a:latin typeface="Consolas" panose="020B0609020204030204" pitchFamily="49" charset="0"/>
              </a:rPr>
              <a:t>","</a:t>
            </a:r>
            <a:r>
              <a:rPr lang="en-US" sz="2400" dirty="0" err="1">
                <a:latin typeface="Consolas" panose="020B0609020204030204" pitchFamily="49" charset="0"/>
              </a:rPr>
              <a:t>Couchbase</a:t>
            </a:r>
            <a:r>
              <a:rPr lang="en-US" sz="2400" dirty="0">
                <a:latin typeface="Consolas" panose="020B0609020204030204" pitchFamily="49" charset="0"/>
              </a:rPr>
              <a:t> logo sticker",256</a:t>
            </a:r>
          </a:p>
          <a:p>
            <a:r>
              <a:rPr lang="pt-BR" sz="2400" dirty="0">
                <a:latin typeface="Consolas" panose="020B0609020204030204" pitchFamily="49" charset="0"/>
              </a:rPr>
              <a:t>"PenCBLogo","Couchbase logo pen",365</a:t>
            </a:r>
            <a:endParaRPr lang="en-US" sz="2400" dirty="0">
              <a:latin typeface="Consolas" panose="020B0609020204030204" pitchFamily="49" charset="0"/>
            </a:endParaRPr>
          </a:p>
        </p:txBody>
      </p:sp>
    </p:spTree>
    <p:extLst>
      <p:ext uri="{BB962C8B-B14F-4D97-AF65-F5344CB8AC3E}">
        <p14:creationId xmlns:p14="http://schemas.microsoft.com/office/powerpoint/2010/main" val="165033003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07027" y="0"/>
            <a:ext cx="6262577" cy="5139869"/>
          </a:xfrm>
          <a:prstGeom prst="rect">
            <a:avLst/>
          </a:prstGeom>
        </p:spPr>
        <p:txBody>
          <a:bodyPr wrap="square">
            <a:spAutoFit/>
          </a:bodyPr>
          <a:lstStyle/>
          <a:p>
            <a:r>
              <a:rPr lang="en-US" sz="800" dirty="0">
                <a:solidFill>
                  <a:srgbClr val="0000FF"/>
                </a:solidFill>
                <a:highlight>
                  <a:srgbClr val="FFFFFF"/>
                </a:highlight>
                <a:latin typeface="Consolas" panose="020B0609020204030204" pitchFamily="49" charset="0"/>
              </a:rPr>
              <a:t>class</a:t>
            </a:r>
            <a:r>
              <a:rPr lang="en-US" sz="800" dirty="0">
                <a:solidFill>
                  <a:srgbClr val="000000"/>
                </a:solidFill>
                <a:highlight>
                  <a:srgbClr val="FFFFFF"/>
                </a:highlight>
                <a:latin typeface="Consolas" panose="020B0609020204030204" pitchFamily="49" charset="0"/>
              </a:rPr>
              <a:t> </a:t>
            </a:r>
            <a:r>
              <a:rPr lang="en-US" sz="800" dirty="0">
                <a:solidFill>
                  <a:srgbClr val="2B91AF"/>
                </a:solidFill>
                <a:highlight>
                  <a:srgbClr val="FFFFFF"/>
                </a:highlight>
                <a:latin typeface="Consolas" panose="020B0609020204030204" pitchFamily="49" charset="0"/>
              </a:rPr>
              <a:t>Program</a:t>
            </a:r>
            <a:endParaRPr lang="en-US" sz="800" dirty="0">
              <a:solidFill>
                <a:srgbClr val="000000"/>
              </a:solidFill>
              <a:highlight>
                <a:srgbClr val="FFFFFF"/>
              </a:highlight>
              <a:latin typeface="Consolas" panose="020B0609020204030204" pitchFamily="49" charset="0"/>
            </a:endParaRPr>
          </a:p>
          <a:p>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private</a:t>
            </a:r>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static</a:t>
            </a:r>
            <a:r>
              <a:rPr lang="en-US" sz="800" dirty="0">
                <a:solidFill>
                  <a:srgbClr val="000000"/>
                </a:solidFill>
                <a:highlight>
                  <a:srgbClr val="FFFFFF"/>
                </a:highlight>
                <a:latin typeface="Consolas" panose="020B0609020204030204" pitchFamily="49" charset="0"/>
              </a:rPr>
              <a:t> </a:t>
            </a:r>
            <a:r>
              <a:rPr lang="en-US" sz="800" dirty="0" err="1">
                <a:solidFill>
                  <a:srgbClr val="2B91AF"/>
                </a:solidFill>
                <a:highlight>
                  <a:srgbClr val="FFFFFF"/>
                </a:highlight>
                <a:latin typeface="Consolas" panose="020B0609020204030204" pitchFamily="49" charset="0"/>
              </a:rPr>
              <a:t>IBucket</a:t>
            </a:r>
            <a:r>
              <a:rPr lang="en-US" sz="800" dirty="0">
                <a:solidFill>
                  <a:srgbClr val="000000"/>
                </a:solidFill>
                <a:highlight>
                  <a:srgbClr val="FFFFFF"/>
                </a:highlight>
                <a:latin typeface="Consolas" panose="020B0609020204030204" pitchFamily="49" charset="0"/>
              </a:rPr>
              <a:t> _bucket;</a:t>
            </a:r>
          </a:p>
          <a:p>
            <a:endParaRPr lang="en-US" sz="800" dirty="0">
              <a:solidFill>
                <a:srgbClr val="000000"/>
              </a:solidFill>
              <a:highlight>
                <a:srgbClr val="FFFFFF"/>
              </a:highlight>
              <a:latin typeface="Consolas" panose="020B0609020204030204" pitchFamily="49" charset="0"/>
            </a:endParaRPr>
          </a:p>
          <a:p>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static</a:t>
            </a:r>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void</a:t>
            </a:r>
            <a:r>
              <a:rPr lang="en-US" sz="800" dirty="0">
                <a:solidFill>
                  <a:srgbClr val="000000"/>
                </a:solidFill>
                <a:highlight>
                  <a:srgbClr val="FFFFFF"/>
                </a:highlight>
                <a:latin typeface="Consolas" panose="020B0609020204030204" pitchFamily="49" charset="0"/>
              </a:rPr>
              <a:t> Main(</a:t>
            </a:r>
            <a:r>
              <a:rPr lang="en-US" sz="800" dirty="0">
                <a:solidFill>
                  <a:srgbClr val="0000FF"/>
                </a:solidFill>
                <a:highlight>
                  <a:srgbClr val="FFFFFF"/>
                </a:highlight>
                <a:latin typeface="Consolas" panose="020B0609020204030204" pitchFamily="49" charset="0"/>
              </a:rPr>
              <a:t>string</a:t>
            </a:r>
            <a:r>
              <a:rPr lang="en-US" sz="800" dirty="0">
                <a:solidFill>
                  <a:srgbClr val="000000"/>
                </a:solidFill>
                <a:highlight>
                  <a:srgbClr val="FFFFFF"/>
                </a:highlight>
                <a:latin typeface="Consolas" panose="020B0609020204030204" pitchFamily="49" charset="0"/>
              </a:rPr>
              <a:t>[] </a:t>
            </a:r>
            <a:r>
              <a:rPr lang="en-US" sz="800" dirty="0" err="1">
                <a:solidFill>
                  <a:srgbClr val="000000"/>
                </a:solidFill>
                <a:highlight>
                  <a:srgbClr val="FFFFFF"/>
                </a:highlight>
                <a:latin typeface="Consolas" panose="020B0609020204030204" pitchFamily="49" charset="0"/>
              </a:rPr>
              <a:t>args</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        </a:t>
            </a:r>
            <a:r>
              <a:rPr lang="en-US" sz="800" dirty="0" err="1">
                <a:solidFill>
                  <a:srgbClr val="000000"/>
                </a:solidFill>
                <a:highlight>
                  <a:srgbClr val="FFFFFF"/>
                </a:highlight>
                <a:latin typeface="Consolas" panose="020B0609020204030204" pitchFamily="49" charset="0"/>
              </a:rPr>
              <a:t>SetupCouchbase</a:t>
            </a:r>
            <a:r>
              <a:rPr lang="en-US" sz="800" dirty="0">
                <a:solidFill>
                  <a:srgbClr val="000000"/>
                </a:solidFill>
                <a:highlight>
                  <a:srgbClr val="FFFFFF"/>
                </a:highlight>
                <a:latin typeface="Consolas" panose="020B0609020204030204" pitchFamily="49" charset="0"/>
              </a:rPr>
              <a:t>();</a:t>
            </a:r>
          </a:p>
          <a:p>
            <a:endParaRPr lang="en-US" sz="800" dirty="0">
              <a:solidFill>
                <a:srgbClr val="000000"/>
              </a:solidFill>
              <a:highlight>
                <a:srgbClr val="FFFFFF"/>
              </a:highlight>
              <a:latin typeface="Consolas" panose="020B0609020204030204" pitchFamily="49" charset="0"/>
            </a:endParaRPr>
          </a:p>
          <a:p>
            <a:r>
              <a:rPr lang="en-US" sz="800" dirty="0">
                <a:solidFill>
                  <a:srgbClr val="000000"/>
                </a:solidFill>
                <a:highlight>
                  <a:srgbClr val="FFFFFF"/>
                </a:highlight>
                <a:latin typeface="Consolas" panose="020B0609020204030204" pitchFamily="49" charset="0"/>
              </a:rPr>
              <a:t>        </a:t>
            </a:r>
            <a:r>
              <a:rPr lang="en-US" sz="800" dirty="0" err="1">
                <a:solidFill>
                  <a:srgbClr val="000000"/>
                </a:solidFill>
                <a:highlight>
                  <a:srgbClr val="FFFFFF"/>
                </a:highlight>
                <a:latin typeface="Consolas" panose="020B0609020204030204" pitchFamily="49" charset="0"/>
              </a:rPr>
              <a:t>LoadStockList</a:t>
            </a:r>
            <a:r>
              <a:rPr lang="en-US" sz="800" dirty="0">
                <a:solidFill>
                  <a:srgbClr val="000000"/>
                </a:solidFill>
                <a:highlight>
                  <a:srgbClr val="FFFFFF"/>
                </a:highlight>
                <a:latin typeface="Consolas" panose="020B0609020204030204" pitchFamily="49" charset="0"/>
              </a:rPr>
              <a:t>();</a:t>
            </a:r>
          </a:p>
          <a:p>
            <a:endParaRPr lang="en-US" sz="800" dirty="0">
              <a:solidFill>
                <a:srgbClr val="000000"/>
              </a:solidFill>
              <a:highlight>
                <a:srgbClr val="FFFFFF"/>
              </a:highlight>
              <a:latin typeface="Consolas" panose="020B0609020204030204" pitchFamily="49" charset="0"/>
            </a:endParaRPr>
          </a:p>
          <a:p>
            <a:r>
              <a:rPr lang="en-US" sz="800" dirty="0">
                <a:solidFill>
                  <a:srgbClr val="000000"/>
                </a:solidFill>
                <a:highlight>
                  <a:srgbClr val="FFFFFF"/>
                </a:highlight>
                <a:latin typeface="Consolas" panose="020B0609020204030204" pitchFamily="49" charset="0"/>
              </a:rPr>
              <a:t>        </a:t>
            </a:r>
            <a:r>
              <a:rPr lang="en-US" sz="800" dirty="0" err="1">
                <a:solidFill>
                  <a:srgbClr val="2B91AF"/>
                </a:solidFill>
                <a:highlight>
                  <a:srgbClr val="FFFFFF"/>
                </a:highlight>
                <a:latin typeface="Consolas" panose="020B0609020204030204" pitchFamily="49" charset="0"/>
              </a:rPr>
              <a:t>ClusterHelper</a:t>
            </a:r>
            <a:r>
              <a:rPr lang="en-US" sz="800" dirty="0" err="1">
                <a:solidFill>
                  <a:srgbClr val="000000"/>
                </a:solidFill>
                <a:highlight>
                  <a:srgbClr val="FFFFFF"/>
                </a:highlight>
                <a:latin typeface="Consolas" panose="020B0609020204030204" pitchFamily="49" charset="0"/>
              </a:rPr>
              <a:t>.Close</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p>
          <a:p>
            <a:endParaRPr lang="en-US" sz="800" dirty="0">
              <a:solidFill>
                <a:srgbClr val="000000"/>
              </a:solidFill>
              <a:highlight>
                <a:srgbClr val="FFFFFF"/>
              </a:highlight>
              <a:latin typeface="Consolas" panose="020B0609020204030204" pitchFamily="49" charset="0"/>
            </a:endParaRPr>
          </a:p>
          <a:p>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private</a:t>
            </a:r>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static</a:t>
            </a:r>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void</a:t>
            </a:r>
            <a:r>
              <a:rPr lang="en-US" sz="800" dirty="0">
                <a:solidFill>
                  <a:srgbClr val="000000"/>
                </a:solidFill>
                <a:highlight>
                  <a:srgbClr val="FFFFFF"/>
                </a:highlight>
                <a:latin typeface="Consolas" panose="020B0609020204030204" pitchFamily="49" charset="0"/>
              </a:rPr>
              <a:t> </a:t>
            </a:r>
            <a:r>
              <a:rPr lang="en-US" sz="800" dirty="0" err="1">
                <a:solidFill>
                  <a:srgbClr val="000000"/>
                </a:solidFill>
                <a:highlight>
                  <a:srgbClr val="FFFFFF"/>
                </a:highlight>
                <a:latin typeface="Consolas" panose="020B0609020204030204" pitchFamily="49" charset="0"/>
              </a:rPr>
              <a:t>SetupCouchbase</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        </a:t>
            </a:r>
            <a:r>
              <a:rPr lang="en-US" sz="800" dirty="0" err="1">
                <a:solidFill>
                  <a:srgbClr val="2B91AF"/>
                </a:solidFill>
                <a:highlight>
                  <a:srgbClr val="FFFFFF"/>
                </a:highlight>
                <a:latin typeface="Consolas" panose="020B0609020204030204" pitchFamily="49" charset="0"/>
              </a:rPr>
              <a:t>ClientConfiguration</a:t>
            </a:r>
            <a:r>
              <a:rPr lang="en-US" sz="800" dirty="0">
                <a:solidFill>
                  <a:srgbClr val="000000"/>
                </a:solidFill>
                <a:highlight>
                  <a:srgbClr val="FFFFFF"/>
                </a:highlight>
                <a:latin typeface="Consolas" panose="020B0609020204030204" pitchFamily="49" charset="0"/>
              </a:rPr>
              <a:t> </a:t>
            </a:r>
            <a:r>
              <a:rPr lang="en-US" sz="800" dirty="0" err="1">
                <a:solidFill>
                  <a:srgbClr val="000000"/>
                </a:solidFill>
                <a:highlight>
                  <a:srgbClr val="FFFFFF"/>
                </a:highlight>
                <a:latin typeface="Consolas" panose="020B0609020204030204" pitchFamily="49" charset="0"/>
              </a:rPr>
              <a:t>config</a:t>
            </a:r>
            <a:r>
              <a:rPr lang="en-US" sz="800" dirty="0">
                <a:solidFill>
                  <a:srgbClr val="000000"/>
                </a:solidFill>
                <a:highlight>
                  <a:srgbClr val="FFFFFF"/>
                </a:highlight>
                <a:latin typeface="Consolas" panose="020B0609020204030204" pitchFamily="49" charset="0"/>
              </a:rPr>
              <a:t> = </a:t>
            </a:r>
            <a:r>
              <a:rPr lang="en-US" sz="800" dirty="0">
                <a:solidFill>
                  <a:srgbClr val="0000FF"/>
                </a:solidFill>
                <a:highlight>
                  <a:srgbClr val="FFFFFF"/>
                </a:highlight>
                <a:latin typeface="Consolas" panose="020B0609020204030204" pitchFamily="49" charset="0"/>
              </a:rPr>
              <a:t>new</a:t>
            </a:r>
            <a:r>
              <a:rPr lang="en-US" sz="800" dirty="0">
                <a:solidFill>
                  <a:srgbClr val="000000"/>
                </a:solidFill>
                <a:highlight>
                  <a:srgbClr val="FFFFFF"/>
                </a:highlight>
                <a:latin typeface="Consolas" panose="020B0609020204030204" pitchFamily="49" charset="0"/>
              </a:rPr>
              <a:t> </a:t>
            </a:r>
            <a:r>
              <a:rPr lang="en-US" sz="800" dirty="0" err="1">
                <a:solidFill>
                  <a:srgbClr val="2B91AF"/>
                </a:solidFill>
                <a:highlight>
                  <a:srgbClr val="FFFFFF"/>
                </a:highlight>
                <a:latin typeface="Consolas" panose="020B0609020204030204" pitchFamily="49" charset="0"/>
              </a:rPr>
              <a:t>ClientConfiguration</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r>
              <a:rPr lang="en-US" sz="800" dirty="0" err="1">
                <a:solidFill>
                  <a:srgbClr val="000000"/>
                </a:solidFill>
                <a:highlight>
                  <a:srgbClr val="FFFFFF"/>
                </a:highlight>
                <a:latin typeface="Consolas" panose="020B0609020204030204" pitchFamily="49" charset="0"/>
              </a:rPr>
              <a:t>config.Servers</a:t>
            </a:r>
            <a:r>
              <a:rPr lang="en-US" sz="800" dirty="0">
                <a:solidFill>
                  <a:srgbClr val="000000"/>
                </a:solidFill>
                <a:highlight>
                  <a:srgbClr val="FFFFFF"/>
                </a:highlight>
                <a:latin typeface="Consolas" panose="020B0609020204030204" pitchFamily="49" charset="0"/>
              </a:rPr>
              <a:t> = </a:t>
            </a:r>
            <a:r>
              <a:rPr lang="en-US" sz="800" dirty="0">
                <a:solidFill>
                  <a:srgbClr val="0000FF"/>
                </a:solidFill>
                <a:highlight>
                  <a:srgbClr val="FFFFFF"/>
                </a:highlight>
                <a:latin typeface="Consolas" panose="020B0609020204030204" pitchFamily="49" charset="0"/>
              </a:rPr>
              <a:t>new</a:t>
            </a:r>
            <a:r>
              <a:rPr lang="en-US" sz="800" dirty="0">
                <a:solidFill>
                  <a:srgbClr val="000000"/>
                </a:solidFill>
                <a:highlight>
                  <a:srgbClr val="FFFFFF"/>
                </a:highlight>
                <a:latin typeface="Consolas" panose="020B0609020204030204" pitchFamily="49" charset="0"/>
              </a:rPr>
              <a:t> </a:t>
            </a:r>
            <a:r>
              <a:rPr lang="en-US" sz="800" dirty="0">
                <a:solidFill>
                  <a:srgbClr val="2B91AF"/>
                </a:solidFill>
                <a:highlight>
                  <a:srgbClr val="FFFFFF"/>
                </a:highlight>
                <a:latin typeface="Consolas" panose="020B0609020204030204" pitchFamily="49" charset="0"/>
              </a:rPr>
              <a:t>List</a:t>
            </a:r>
            <a:r>
              <a:rPr lang="en-US" sz="800" dirty="0">
                <a:solidFill>
                  <a:srgbClr val="000000"/>
                </a:solidFill>
                <a:highlight>
                  <a:srgbClr val="FFFFFF"/>
                </a:highlight>
                <a:latin typeface="Consolas" panose="020B0609020204030204" pitchFamily="49" charset="0"/>
              </a:rPr>
              <a:t>&lt;</a:t>
            </a:r>
            <a:r>
              <a:rPr lang="en-US" sz="800" dirty="0">
                <a:solidFill>
                  <a:srgbClr val="2B91AF"/>
                </a:solidFill>
                <a:highlight>
                  <a:srgbClr val="FFFFFF"/>
                </a:highlight>
                <a:latin typeface="Consolas" panose="020B0609020204030204" pitchFamily="49" charset="0"/>
              </a:rPr>
              <a:t>Uri</a:t>
            </a:r>
            <a:r>
              <a:rPr lang="en-US" sz="800" dirty="0">
                <a:solidFill>
                  <a:srgbClr val="000000"/>
                </a:solidFill>
                <a:highlight>
                  <a:srgbClr val="FFFFFF"/>
                </a:highlight>
                <a:latin typeface="Consolas" panose="020B0609020204030204" pitchFamily="49" charset="0"/>
              </a:rPr>
              <a:t>&gt; {</a:t>
            </a:r>
            <a:r>
              <a:rPr lang="en-US" sz="800" dirty="0">
                <a:solidFill>
                  <a:srgbClr val="0000FF"/>
                </a:solidFill>
                <a:highlight>
                  <a:srgbClr val="FFFFFF"/>
                </a:highlight>
                <a:latin typeface="Consolas" panose="020B0609020204030204" pitchFamily="49" charset="0"/>
              </a:rPr>
              <a:t>new</a:t>
            </a:r>
            <a:r>
              <a:rPr lang="en-US" sz="800" dirty="0">
                <a:solidFill>
                  <a:srgbClr val="000000"/>
                </a:solidFill>
                <a:highlight>
                  <a:srgbClr val="FFFFFF"/>
                </a:highlight>
                <a:latin typeface="Consolas" panose="020B0609020204030204" pitchFamily="49" charset="0"/>
              </a:rPr>
              <a:t> </a:t>
            </a:r>
            <a:r>
              <a:rPr lang="en-US" sz="800" dirty="0">
                <a:solidFill>
                  <a:srgbClr val="2B91AF"/>
                </a:solidFill>
                <a:highlight>
                  <a:srgbClr val="FFFFFF"/>
                </a:highlight>
                <a:latin typeface="Consolas" panose="020B0609020204030204" pitchFamily="49" charset="0"/>
              </a:rPr>
              <a:t>Uri</a:t>
            </a:r>
            <a:r>
              <a:rPr lang="en-US" sz="800" dirty="0">
                <a:solidFill>
                  <a:srgbClr val="000000"/>
                </a:solidFill>
                <a:highlight>
                  <a:srgbClr val="FFFFFF"/>
                </a:highlight>
                <a:latin typeface="Consolas" panose="020B0609020204030204" pitchFamily="49" charset="0"/>
              </a:rPr>
              <a:t>(</a:t>
            </a:r>
            <a:r>
              <a:rPr lang="en-US" sz="800" dirty="0">
                <a:solidFill>
                  <a:srgbClr val="A31515"/>
                </a:solidFill>
                <a:highlight>
                  <a:srgbClr val="FFFFFF"/>
                </a:highlight>
                <a:latin typeface="Consolas" panose="020B0609020204030204" pitchFamily="49" charset="0"/>
              </a:rPr>
              <a:t>"</a:t>
            </a:r>
            <a:r>
              <a:rPr lang="en-US" sz="800" dirty="0" err="1">
                <a:solidFill>
                  <a:srgbClr val="A31515"/>
                </a:solidFill>
                <a:highlight>
                  <a:srgbClr val="FFFFFF"/>
                </a:highlight>
                <a:latin typeface="Consolas" panose="020B0609020204030204" pitchFamily="49" charset="0"/>
              </a:rPr>
              <a:t>couchbase</a:t>
            </a:r>
            <a:r>
              <a:rPr lang="en-US" sz="800" dirty="0">
                <a:solidFill>
                  <a:srgbClr val="A31515"/>
                </a:solidFill>
                <a:highlight>
                  <a:srgbClr val="FFFFFF"/>
                </a:highlight>
                <a:latin typeface="Consolas" panose="020B0609020204030204" pitchFamily="49" charset="0"/>
              </a:rPr>
              <a:t>://192.168.1.5"</a:t>
            </a:r>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        </a:t>
            </a:r>
            <a:r>
              <a:rPr lang="en-US" sz="800" dirty="0" err="1">
                <a:solidFill>
                  <a:srgbClr val="2B91AF"/>
                </a:solidFill>
                <a:highlight>
                  <a:srgbClr val="FFFFFF"/>
                </a:highlight>
                <a:latin typeface="Consolas" panose="020B0609020204030204" pitchFamily="49" charset="0"/>
              </a:rPr>
              <a:t>ClusterHelper</a:t>
            </a:r>
            <a:r>
              <a:rPr lang="en-US" sz="800" dirty="0" err="1">
                <a:solidFill>
                  <a:srgbClr val="000000"/>
                </a:solidFill>
                <a:highlight>
                  <a:srgbClr val="FFFFFF"/>
                </a:highlight>
                <a:latin typeface="Consolas" panose="020B0609020204030204" pitchFamily="49" charset="0"/>
              </a:rPr>
              <a:t>.Initialize</a:t>
            </a:r>
            <a:r>
              <a:rPr lang="en-US" sz="800" dirty="0">
                <a:solidFill>
                  <a:srgbClr val="000000"/>
                </a:solidFill>
                <a:highlight>
                  <a:srgbClr val="FFFFFF"/>
                </a:highlight>
                <a:latin typeface="Consolas" panose="020B0609020204030204" pitchFamily="49" charset="0"/>
              </a:rPr>
              <a:t>(</a:t>
            </a:r>
            <a:r>
              <a:rPr lang="en-US" sz="800" dirty="0" err="1">
                <a:solidFill>
                  <a:srgbClr val="000000"/>
                </a:solidFill>
                <a:highlight>
                  <a:srgbClr val="FFFFFF"/>
                </a:highlight>
                <a:latin typeface="Consolas" panose="020B0609020204030204" pitchFamily="49" charset="0"/>
              </a:rPr>
              <a:t>config</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_bucket = </a:t>
            </a:r>
            <a:r>
              <a:rPr lang="en-US" sz="800" dirty="0" err="1">
                <a:solidFill>
                  <a:srgbClr val="2B91AF"/>
                </a:solidFill>
                <a:highlight>
                  <a:srgbClr val="FFFFFF"/>
                </a:highlight>
                <a:latin typeface="Consolas" panose="020B0609020204030204" pitchFamily="49" charset="0"/>
              </a:rPr>
              <a:t>ClusterHelper</a:t>
            </a:r>
            <a:r>
              <a:rPr lang="en-US" sz="800" dirty="0" err="1">
                <a:solidFill>
                  <a:srgbClr val="000000"/>
                </a:solidFill>
                <a:highlight>
                  <a:srgbClr val="FFFFFF"/>
                </a:highlight>
                <a:latin typeface="Consolas" panose="020B0609020204030204" pitchFamily="49" charset="0"/>
              </a:rPr>
              <a:t>.GetBucket</a:t>
            </a:r>
            <a:r>
              <a:rPr lang="en-US" sz="800" dirty="0">
                <a:solidFill>
                  <a:srgbClr val="000000"/>
                </a:solidFill>
                <a:highlight>
                  <a:srgbClr val="FFFFFF"/>
                </a:highlight>
                <a:latin typeface="Consolas" panose="020B0609020204030204" pitchFamily="49" charset="0"/>
              </a:rPr>
              <a:t>(</a:t>
            </a:r>
            <a:r>
              <a:rPr lang="en-US" sz="800" dirty="0">
                <a:solidFill>
                  <a:srgbClr val="A31515"/>
                </a:solidFill>
                <a:highlight>
                  <a:srgbClr val="FFFFFF"/>
                </a:highlight>
                <a:latin typeface="Consolas" panose="020B0609020204030204" pitchFamily="49" charset="0"/>
              </a:rPr>
              <a:t>"default"</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p>
          <a:p>
            <a:endParaRPr lang="en-US" sz="800" dirty="0">
              <a:solidFill>
                <a:srgbClr val="000000"/>
              </a:solidFill>
              <a:highlight>
                <a:srgbClr val="FFFFFF"/>
              </a:highlight>
              <a:latin typeface="Consolas" panose="020B0609020204030204" pitchFamily="49" charset="0"/>
            </a:endParaRPr>
          </a:p>
          <a:p>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private</a:t>
            </a:r>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static</a:t>
            </a:r>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void</a:t>
            </a:r>
            <a:r>
              <a:rPr lang="en-US" sz="800" dirty="0">
                <a:solidFill>
                  <a:srgbClr val="000000"/>
                </a:solidFill>
                <a:highlight>
                  <a:srgbClr val="FFFFFF"/>
                </a:highlight>
                <a:latin typeface="Consolas" panose="020B0609020204030204" pitchFamily="49" charset="0"/>
              </a:rPr>
              <a:t> </a:t>
            </a:r>
            <a:r>
              <a:rPr lang="en-US" sz="800" dirty="0" err="1">
                <a:solidFill>
                  <a:srgbClr val="000000"/>
                </a:solidFill>
                <a:highlight>
                  <a:srgbClr val="FFFFFF"/>
                </a:highlight>
                <a:latin typeface="Consolas" panose="020B0609020204030204" pitchFamily="49" charset="0"/>
              </a:rPr>
              <a:t>LoadStockList</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        </a:t>
            </a:r>
            <a:r>
              <a:rPr lang="en-US" sz="800" dirty="0" err="1">
                <a:solidFill>
                  <a:srgbClr val="0000FF"/>
                </a:solidFill>
                <a:highlight>
                  <a:srgbClr val="FFFFFF"/>
                </a:highlight>
                <a:latin typeface="Consolas" panose="020B0609020204030204" pitchFamily="49" charset="0"/>
              </a:rPr>
              <a:t>var</a:t>
            </a:r>
            <a:r>
              <a:rPr lang="en-US" sz="800" dirty="0">
                <a:solidFill>
                  <a:srgbClr val="000000"/>
                </a:solidFill>
                <a:highlight>
                  <a:srgbClr val="FFFFFF"/>
                </a:highlight>
                <a:latin typeface="Consolas" panose="020B0609020204030204" pitchFamily="49" charset="0"/>
              </a:rPr>
              <a:t> csv = </a:t>
            </a:r>
            <a:r>
              <a:rPr lang="en-US" sz="800" dirty="0">
                <a:solidFill>
                  <a:srgbClr val="0000FF"/>
                </a:solidFill>
                <a:highlight>
                  <a:srgbClr val="FFFFFF"/>
                </a:highlight>
                <a:latin typeface="Consolas" panose="020B0609020204030204" pitchFamily="49" charset="0"/>
              </a:rPr>
              <a:t>new</a:t>
            </a:r>
            <a:r>
              <a:rPr lang="en-US" sz="800" dirty="0">
                <a:solidFill>
                  <a:srgbClr val="000000"/>
                </a:solidFill>
                <a:highlight>
                  <a:srgbClr val="FFFFFF"/>
                </a:highlight>
                <a:latin typeface="Consolas" panose="020B0609020204030204" pitchFamily="49" charset="0"/>
              </a:rPr>
              <a:t> </a:t>
            </a:r>
            <a:r>
              <a:rPr lang="en-US" sz="800" dirty="0" err="1">
                <a:solidFill>
                  <a:srgbClr val="2B91AF"/>
                </a:solidFill>
                <a:highlight>
                  <a:srgbClr val="FFFFFF"/>
                </a:highlight>
                <a:latin typeface="Consolas" panose="020B0609020204030204" pitchFamily="49" charset="0"/>
              </a:rPr>
              <a:t>CsvReader</a:t>
            </a:r>
            <a:r>
              <a:rPr lang="en-US" sz="800" dirty="0">
                <a:solidFill>
                  <a:srgbClr val="000000"/>
                </a:solidFill>
                <a:highlight>
                  <a:srgbClr val="FFFFFF"/>
                </a:highlight>
                <a:latin typeface="Consolas" panose="020B0609020204030204" pitchFamily="49" charset="0"/>
              </a:rPr>
              <a:t>(</a:t>
            </a:r>
            <a:r>
              <a:rPr lang="en-US" sz="800" dirty="0" err="1">
                <a:solidFill>
                  <a:srgbClr val="2B91AF"/>
                </a:solidFill>
                <a:highlight>
                  <a:srgbClr val="FFFFFF"/>
                </a:highlight>
                <a:latin typeface="Consolas" panose="020B0609020204030204" pitchFamily="49" charset="0"/>
              </a:rPr>
              <a:t>File</a:t>
            </a:r>
            <a:r>
              <a:rPr lang="en-US" sz="800" dirty="0" err="1">
                <a:solidFill>
                  <a:srgbClr val="000000"/>
                </a:solidFill>
                <a:highlight>
                  <a:srgbClr val="FFFFFF"/>
                </a:highlight>
                <a:latin typeface="Consolas" panose="020B0609020204030204" pitchFamily="49" charset="0"/>
              </a:rPr>
              <a:t>.OpenText</a:t>
            </a:r>
            <a:r>
              <a:rPr lang="en-US" sz="800" dirty="0">
                <a:solidFill>
                  <a:srgbClr val="000000"/>
                </a:solidFill>
                <a:highlight>
                  <a:srgbClr val="FFFFFF"/>
                </a:highlight>
                <a:latin typeface="Consolas" panose="020B0609020204030204" pitchFamily="49" charset="0"/>
              </a:rPr>
              <a:t>(</a:t>
            </a:r>
            <a:r>
              <a:rPr lang="en-US" sz="800" dirty="0">
                <a:solidFill>
                  <a:srgbClr val="A31515"/>
                </a:solidFill>
                <a:highlight>
                  <a:srgbClr val="FFFFFF"/>
                </a:highlight>
                <a:latin typeface="Consolas" panose="020B0609020204030204" pitchFamily="49" charset="0"/>
              </a:rPr>
              <a:t>"swag.csv"</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while</a:t>
            </a:r>
            <a:r>
              <a:rPr lang="en-US" sz="800" dirty="0">
                <a:solidFill>
                  <a:srgbClr val="000000"/>
                </a:solidFill>
                <a:highlight>
                  <a:srgbClr val="FFFFFF"/>
                </a:highlight>
                <a:latin typeface="Consolas" panose="020B0609020204030204" pitchFamily="49" charset="0"/>
              </a:rPr>
              <a:t> (</a:t>
            </a:r>
            <a:r>
              <a:rPr lang="en-US" sz="800" dirty="0" err="1">
                <a:solidFill>
                  <a:srgbClr val="000000"/>
                </a:solidFill>
                <a:highlight>
                  <a:srgbClr val="FFFFFF"/>
                </a:highlight>
                <a:latin typeface="Consolas" panose="020B0609020204030204" pitchFamily="49" charset="0"/>
              </a:rPr>
              <a:t>csv.Read</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            </a:t>
            </a:r>
            <a:r>
              <a:rPr lang="en-US" sz="800" dirty="0" err="1">
                <a:solidFill>
                  <a:srgbClr val="0000FF"/>
                </a:solidFill>
                <a:highlight>
                  <a:srgbClr val="FFFFFF"/>
                </a:highlight>
                <a:latin typeface="Consolas" panose="020B0609020204030204" pitchFamily="49" charset="0"/>
              </a:rPr>
              <a:t>var</a:t>
            </a:r>
            <a:r>
              <a:rPr lang="en-US" sz="800" dirty="0">
                <a:solidFill>
                  <a:srgbClr val="000000"/>
                </a:solidFill>
                <a:highlight>
                  <a:srgbClr val="FFFFFF"/>
                </a:highlight>
                <a:latin typeface="Consolas" panose="020B0609020204030204" pitchFamily="49" charset="0"/>
              </a:rPr>
              <a:t> record = </a:t>
            </a:r>
            <a:r>
              <a:rPr lang="en-US" sz="800" dirty="0" err="1">
                <a:solidFill>
                  <a:srgbClr val="000000"/>
                </a:solidFill>
                <a:highlight>
                  <a:srgbClr val="FFFFFF"/>
                </a:highlight>
                <a:latin typeface="Consolas" panose="020B0609020204030204" pitchFamily="49" charset="0"/>
              </a:rPr>
              <a:t>csv.GetRecord</a:t>
            </a:r>
            <a:r>
              <a:rPr lang="en-US" sz="800" dirty="0">
                <a:solidFill>
                  <a:srgbClr val="000000"/>
                </a:solidFill>
                <a:highlight>
                  <a:srgbClr val="FFFFFF"/>
                </a:highlight>
                <a:latin typeface="Consolas" panose="020B0609020204030204" pitchFamily="49" charset="0"/>
              </a:rPr>
              <a:t>&lt;</a:t>
            </a:r>
            <a:r>
              <a:rPr lang="en-US" sz="800" dirty="0">
                <a:solidFill>
                  <a:srgbClr val="0000FF"/>
                </a:solidFill>
                <a:highlight>
                  <a:srgbClr val="FFFFFF"/>
                </a:highlight>
                <a:latin typeface="Consolas" panose="020B0609020204030204" pitchFamily="49" charset="0"/>
              </a:rPr>
              <a:t>dynamic</a:t>
            </a:r>
            <a:r>
              <a:rPr lang="en-US" sz="800" dirty="0">
                <a:solidFill>
                  <a:srgbClr val="000000"/>
                </a:solidFill>
                <a:highlight>
                  <a:srgbClr val="FFFFFF"/>
                </a:highlight>
                <a:latin typeface="Consolas" panose="020B0609020204030204" pitchFamily="49" charset="0"/>
              </a:rPr>
              <a:t>&gt;();</a:t>
            </a:r>
          </a:p>
          <a:p>
            <a:r>
              <a:rPr lang="en-US" sz="800" dirty="0">
                <a:solidFill>
                  <a:srgbClr val="000000"/>
                </a:solidFill>
                <a:highlight>
                  <a:srgbClr val="FFFFFF"/>
                </a:highlight>
                <a:latin typeface="Consolas" panose="020B0609020204030204" pitchFamily="49" charset="0"/>
              </a:rPr>
              <a:t>            </a:t>
            </a:r>
            <a:r>
              <a:rPr lang="en-US" sz="800" dirty="0" err="1">
                <a:solidFill>
                  <a:srgbClr val="0000FF"/>
                </a:solidFill>
                <a:highlight>
                  <a:srgbClr val="FFFFFF"/>
                </a:highlight>
                <a:latin typeface="Consolas" panose="020B0609020204030204" pitchFamily="49" charset="0"/>
              </a:rPr>
              <a:t>var</a:t>
            </a:r>
            <a:r>
              <a:rPr lang="en-US" sz="800" dirty="0">
                <a:solidFill>
                  <a:srgbClr val="000000"/>
                </a:solidFill>
                <a:highlight>
                  <a:srgbClr val="FFFFFF"/>
                </a:highlight>
                <a:latin typeface="Consolas" panose="020B0609020204030204" pitchFamily="49" charset="0"/>
              </a:rPr>
              <a:t> document = </a:t>
            </a:r>
            <a:r>
              <a:rPr lang="en-US" sz="800" dirty="0">
                <a:solidFill>
                  <a:srgbClr val="0000FF"/>
                </a:solidFill>
                <a:highlight>
                  <a:srgbClr val="FFFFFF"/>
                </a:highlight>
                <a:latin typeface="Consolas" panose="020B0609020204030204" pitchFamily="49" charset="0"/>
              </a:rPr>
              <a:t>new</a:t>
            </a:r>
            <a:r>
              <a:rPr lang="en-US" sz="800" dirty="0">
                <a:solidFill>
                  <a:srgbClr val="000000"/>
                </a:solidFill>
                <a:highlight>
                  <a:srgbClr val="FFFFFF"/>
                </a:highlight>
                <a:latin typeface="Consolas" panose="020B0609020204030204" pitchFamily="49" charset="0"/>
              </a:rPr>
              <a:t> </a:t>
            </a:r>
            <a:r>
              <a:rPr lang="en-US" sz="800" dirty="0">
                <a:solidFill>
                  <a:srgbClr val="2B91AF"/>
                </a:solidFill>
                <a:highlight>
                  <a:srgbClr val="FFFFFF"/>
                </a:highlight>
                <a:latin typeface="Consolas" panose="020B0609020204030204" pitchFamily="49" charset="0"/>
              </a:rPr>
              <a:t>Document</a:t>
            </a:r>
            <a:r>
              <a:rPr lang="en-US" sz="800" dirty="0">
                <a:solidFill>
                  <a:srgbClr val="000000"/>
                </a:solidFill>
                <a:highlight>
                  <a:srgbClr val="FFFFFF"/>
                </a:highlight>
                <a:latin typeface="Consolas" panose="020B0609020204030204" pitchFamily="49" charset="0"/>
              </a:rPr>
              <a:t>&lt;</a:t>
            </a:r>
            <a:r>
              <a:rPr lang="en-US" sz="800" dirty="0">
                <a:solidFill>
                  <a:srgbClr val="0000FF"/>
                </a:solidFill>
                <a:highlight>
                  <a:srgbClr val="FFFFFF"/>
                </a:highlight>
                <a:latin typeface="Consolas" panose="020B0609020204030204" pitchFamily="49" charset="0"/>
              </a:rPr>
              <a:t>dynamic</a:t>
            </a:r>
            <a:r>
              <a:rPr lang="en-US" sz="800" dirty="0">
                <a:solidFill>
                  <a:srgbClr val="000000"/>
                </a:solidFill>
                <a:highlight>
                  <a:srgbClr val="FFFFFF"/>
                </a:highlight>
                <a:latin typeface="Consolas" panose="020B0609020204030204" pitchFamily="49" charset="0"/>
              </a:rPr>
              <a:t>&gt;</a:t>
            </a:r>
          </a:p>
          <a:p>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                Id = </a:t>
            </a:r>
            <a:r>
              <a:rPr lang="en-US" sz="800" dirty="0" err="1">
                <a:solidFill>
                  <a:srgbClr val="000000"/>
                </a:solidFill>
                <a:highlight>
                  <a:srgbClr val="FFFFFF"/>
                </a:highlight>
                <a:latin typeface="Consolas" panose="020B0609020204030204" pitchFamily="49" charset="0"/>
              </a:rPr>
              <a:t>record.ClientProductCode</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Content = </a:t>
            </a:r>
            <a:r>
              <a:rPr lang="en-US" sz="800" dirty="0">
                <a:solidFill>
                  <a:srgbClr val="0000FF"/>
                </a:solidFill>
                <a:highlight>
                  <a:srgbClr val="FFFFFF"/>
                </a:highlight>
                <a:latin typeface="Consolas" panose="020B0609020204030204" pitchFamily="49" charset="0"/>
              </a:rPr>
              <a:t>new</a:t>
            </a:r>
            <a:endParaRPr lang="en-US" sz="800" dirty="0">
              <a:solidFill>
                <a:srgbClr val="000000"/>
              </a:solidFill>
              <a:highlight>
                <a:srgbClr val="FFFFFF"/>
              </a:highlight>
              <a:latin typeface="Consolas" panose="020B0609020204030204" pitchFamily="49" charset="0"/>
            </a:endParaRPr>
          </a:p>
          <a:p>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                    </a:t>
            </a:r>
            <a:r>
              <a:rPr lang="en-US" sz="800" dirty="0" err="1">
                <a:solidFill>
                  <a:srgbClr val="000000"/>
                </a:solidFill>
                <a:highlight>
                  <a:srgbClr val="FFFFFF"/>
                </a:highlight>
                <a:latin typeface="Consolas" panose="020B0609020204030204" pitchFamily="49" charset="0"/>
              </a:rPr>
              <a:t>record.Title</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r>
              <a:rPr lang="en-US" sz="800" dirty="0" err="1">
                <a:solidFill>
                  <a:srgbClr val="000000"/>
                </a:solidFill>
                <a:highlight>
                  <a:srgbClr val="FFFFFF"/>
                </a:highlight>
                <a:latin typeface="Consolas" panose="020B0609020204030204" pitchFamily="49" charset="0"/>
              </a:rPr>
              <a:t>record.Quantity</a:t>
            </a:r>
            <a:endParaRPr lang="en-US" sz="800" dirty="0">
              <a:solidFill>
                <a:srgbClr val="000000"/>
              </a:solidFill>
              <a:highlight>
                <a:srgbClr val="FFFFFF"/>
              </a:highlight>
              <a:latin typeface="Consolas" panose="020B0609020204030204" pitchFamily="49" charset="0"/>
            </a:endParaRPr>
          </a:p>
          <a:p>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            _</a:t>
            </a:r>
            <a:r>
              <a:rPr lang="en-US" sz="800" dirty="0" err="1">
                <a:solidFill>
                  <a:srgbClr val="000000"/>
                </a:solidFill>
                <a:highlight>
                  <a:srgbClr val="FFFFFF"/>
                </a:highlight>
                <a:latin typeface="Consolas" panose="020B0609020204030204" pitchFamily="49" charset="0"/>
              </a:rPr>
              <a:t>bucket.Insert</a:t>
            </a:r>
            <a:r>
              <a:rPr lang="en-US" sz="800" dirty="0">
                <a:solidFill>
                  <a:srgbClr val="000000"/>
                </a:solidFill>
                <a:highlight>
                  <a:srgbClr val="FFFFFF"/>
                </a:highlight>
                <a:latin typeface="Consolas" panose="020B0609020204030204" pitchFamily="49" charset="0"/>
              </a:rPr>
              <a:t>(document);</a:t>
            </a:r>
          </a:p>
          <a:p>
            <a:r>
              <a:rPr lang="en-US" sz="800" dirty="0">
                <a:solidFill>
                  <a:srgbClr val="000000"/>
                </a:solidFill>
                <a:highlight>
                  <a:srgbClr val="FFFFFF"/>
                </a:highlight>
                <a:latin typeface="Consolas" panose="020B0609020204030204" pitchFamily="49" charset="0"/>
              </a:rPr>
              <a:t>            </a:t>
            </a:r>
            <a:r>
              <a:rPr lang="en-US" sz="800" dirty="0" err="1">
                <a:solidFill>
                  <a:srgbClr val="2B91AF"/>
                </a:solidFill>
                <a:highlight>
                  <a:srgbClr val="FFFFFF"/>
                </a:highlight>
                <a:latin typeface="Consolas" panose="020B0609020204030204" pitchFamily="49" charset="0"/>
              </a:rPr>
              <a:t>Console</a:t>
            </a:r>
            <a:r>
              <a:rPr lang="en-US" sz="800" dirty="0" err="1">
                <a:solidFill>
                  <a:srgbClr val="000000"/>
                </a:solidFill>
                <a:highlight>
                  <a:srgbClr val="FFFFFF"/>
                </a:highlight>
                <a:latin typeface="Consolas" panose="020B0609020204030204" pitchFamily="49" charset="0"/>
              </a:rPr>
              <a:t>.WriteLine</a:t>
            </a:r>
            <a:r>
              <a:rPr lang="en-US" sz="800" dirty="0">
                <a:solidFill>
                  <a:srgbClr val="000000"/>
                </a:solidFill>
                <a:highlight>
                  <a:srgbClr val="FFFFFF"/>
                </a:highlight>
                <a:latin typeface="Consolas" panose="020B0609020204030204" pitchFamily="49" charset="0"/>
              </a:rPr>
              <a:t>(</a:t>
            </a:r>
            <a:r>
              <a:rPr lang="en-US" sz="800" dirty="0">
                <a:solidFill>
                  <a:srgbClr val="A31515"/>
                </a:solidFill>
                <a:highlight>
                  <a:srgbClr val="FFFFFF"/>
                </a:highlight>
                <a:latin typeface="Consolas" panose="020B0609020204030204" pitchFamily="49" charset="0"/>
              </a:rPr>
              <a:t>$"Added document '</a:t>
            </a:r>
            <a:r>
              <a:rPr lang="en-US" sz="800" dirty="0">
                <a:solidFill>
                  <a:srgbClr val="000000"/>
                </a:solidFill>
                <a:highlight>
                  <a:srgbClr val="FFFFFF"/>
                </a:highlight>
                <a:latin typeface="Consolas" panose="020B0609020204030204" pitchFamily="49" charset="0"/>
              </a:rPr>
              <a:t>{</a:t>
            </a:r>
            <a:r>
              <a:rPr lang="en-US" sz="800" dirty="0" err="1">
                <a:solidFill>
                  <a:srgbClr val="000000"/>
                </a:solidFill>
                <a:highlight>
                  <a:srgbClr val="FFFFFF"/>
                </a:highlight>
                <a:latin typeface="Consolas" panose="020B0609020204030204" pitchFamily="49" charset="0"/>
              </a:rPr>
              <a:t>record.ClientProductCode</a:t>
            </a:r>
            <a:r>
              <a:rPr lang="en-US" sz="800" dirty="0">
                <a:solidFill>
                  <a:srgbClr val="000000"/>
                </a:solidFill>
                <a:highlight>
                  <a:srgbClr val="FFFFFF"/>
                </a:highlight>
                <a:latin typeface="Consolas" panose="020B0609020204030204" pitchFamily="49" charset="0"/>
              </a:rPr>
              <a:t>}</a:t>
            </a:r>
            <a:r>
              <a:rPr lang="en-US" sz="800" dirty="0">
                <a:solidFill>
                  <a:srgbClr val="A31515"/>
                </a:solidFill>
                <a:highlight>
                  <a:srgbClr val="FFFFFF"/>
                </a:highlight>
                <a:latin typeface="Consolas" panose="020B0609020204030204" pitchFamily="49" charset="0"/>
              </a:rPr>
              <a:t>'"</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a:t>
            </a:r>
            <a:endParaRPr lang="en-US" sz="1600" dirty="0"/>
          </a:p>
        </p:txBody>
      </p:sp>
    </p:spTree>
    <p:extLst>
      <p:ext uri="{BB962C8B-B14F-4D97-AF65-F5344CB8AC3E}">
        <p14:creationId xmlns:p14="http://schemas.microsoft.com/office/powerpoint/2010/main" val="18306121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Couchbase and CouchDB</a:t>
            </a:r>
            <a:endParaRPr lang="en-US" dirty="0"/>
          </a:p>
        </p:txBody>
      </p:sp>
      <p:sp>
        <p:nvSpPr>
          <p:cNvPr id="4" name="Content Placeholder 2"/>
          <p:cNvSpPr txBox="1">
            <a:spLocks/>
          </p:cNvSpPr>
          <p:nvPr/>
        </p:nvSpPr>
        <p:spPr>
          <a:xfrm>
            <a:off x="457200" y="2011680"/>
            <a:ext cx="8007739" cy="2068592"/>
          </a:xfrm>
          <a:prstGeom prst="rect">
            <a:avLst/>
          </a:prstGeom>
        </p:spPr>
        <p:txBody>
          <a:bodyPr/>
          <a:lstStyle>
            <a:lvl1pPr marL="228600" indent="-228600" algn="l" defTabSz="457200" rtl="0" eaLnBrk="1" latinLnBrk="0" hangingPunct="1">
              <a:spcBef>
                <a:spcPts val="0"/>
              </a:spcBef>
              <a:buClr>
                <a:schemeClr val="accent1"/>
              </a:buClr>
              <a:buFont typeface="Wingdings" charset="2"/>
              <a:buChar char="§"/>
              <a:defRPr sz="2400" kern="1200">
                <a:solidFill>
                  <a:schemeClr val="tx1"/>
                </a:solidFill>
                <a:latin typeface="+mn-lt"/>
                <a:ea typeface="+mn-ea"/>
                <a:cs typeface="+mn-cs"/>
              </a:defRPr>
            </a:lvl1pPr>
            <a:lvl2pPr marL="455613" indent="-227013" algn="l" defTabSz="457200" rtl="0" eaLnBrk="1" latinLnBrk="0" hangingPunct="1">
              <a:spcBef>
                <a:spcPts val="0"/>
              </a:spcBef>
              <a:buClr>
                <a:srgbClr val="262626"/>
              </a:buClr>
              <a:buFont typeface="Wingdings" charset="2"/>
              <a:buChar char="§"/>
              <a:defRPr sz="2000" kern="1200">
                <a:solidFill>
                  <a:schemeClr val="tx1"/>
                </a:solidFill>
                <a:latin typeface="+mn-lt"/>
                <a:ea typeface="+mn-ea"/>
                <a:cs typeface="+mn-cs"/>
              </a:defRPr>
            </a:lvl2pPr>
            <a:lvl3pPr marL="455613" indent="-228600" algn="l" defTabSz="457200" rtl="0" eaLnBrk="1" latinLnBrk="0" hangingPunct="1">
              <a:spcBef>
                <a:spcPts val="0"/>
              </a:spcBef>
              <a:buClr>
                <a:srgbClr val="262626"/>
              </a:buClr>
              <a:buFont typeface="Wingdings" charset="2"/>
              <a:buChar char="§"/>
              <a:defRPr sz="2000" kern="1200">
                <a:solidFill>
                  <a:schemeClr val="tx1"/>
                </a:solidFill>
                <a:latin typeface="+mn-lt"/>
                <a:ea typeface="+mn-ea"/>
                <a:cs typeface="+mn-cs"/>
              </a:defRPr>
            </a:lvl3pPr>
            <a:lvl4pPr marL="455613" indent="-228600" algn="l" defTabSz="457200" rtl="0" eaLnBrk="1" latinLnBrk="0" hangingPunct="1">
              <a:spcBef>
                <a:spcPts val="0"/>
              </a:spcBef>
              <a:buClr>
                <a:srgbClr val="262626"/>
              </a:buClr>
              <a:buFont typeface="Wingdings" charset="2"/>
              <a:buChar char="§"/>
              <a:defRPr sz="2000" kern="1200">
                <a:solidFill>
                  <a:schemeClr val="tx1"/>
                </a:solidFill>
                <a:latin typeface="+mn-lt"/>
                <a:ea typeface="+mn-ea"/>
                <a:cs typeface="+mn-cs"/>
              </a:defRPr>
            </a:lvl4pPr>
            <a:lvl5pPr marL="455613" indent="-228600" algn="l" defTabSz="457200" rtl="0" eaLnBrk="1" latinLnBrk="0" hangingPunct="1">
              <a:spcBef>
                <a:spcPts val="200"/>
              </a:spcBef>
              <a:buClr>
                <a:srgbClr val="262626"/>
              </a:buClr>
              <a:buFont typeface="Wingdings"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u="sng" dirty="0" err="1"/>
              <a:t>Couch</a:t>
            </a:r>
            <a:r>
              <a:rPr lang="en-US" dirty="0" err="1"/>
              <a:t>base</a:t>
            </a:r>
            <a:r>
              <a:rPr lang="en-US" dirty="0"/>
              <a:t> is to </a:t>
            </a:r>
            <a:r>
              <a:rPr lang="en-US" u="sng" dirty="0" err="1"/>
              <a:t>Couch</a:t>
            </a:r>
            <a:r>
              <a:rPr lang="en-US" dirty="0" err="1"/>
              <a:t>DB</a:t>
            </a:r>
            <a:r>
              <a:rPr lang="en-US" dirty="0"/>
              <a:t> </a:t>
            </a:r>
          </a:p>
          <a:p>
            <a:pPr marL="0" indent="0" algn="ctr">
              <a:buNone/>
            </a:pPr>
            <a:r>
              <a:rPr lang="en-US" dirty="0"/>
              <a:t>as</a:t>
            </a:r>
          </a:p>
          <a:p>
            <a:pPr marL="0" indent="0" algn="ctr">
              <a:buNone/>
            </a:pPr>
            <a:r>
              <a:rPr lang="is-IS" dirty="0" smtClean="0"/>
              <a:t>…?</a:t>
            </a:r>
            <a:endParaRPr lang="en-US" dirty="0"/>
          </a:p>
          <a:p>
            <a:pPr algn="ctr"/>
            <a:endParaRPr lang="en-US" dirty="0"/>
          </a:p>
        </p:txBody>
      </p:sp>
    </p:spTree>
    <p:extLst>
      <p:ext uri="{BB962C8B-B14F-4D97-AF65-F5344CB8AC3E}">
        <p14:creationId xmlns:p14="http://schemas.microsoft.com/office/powerpoint/2010/main" val="1823592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1543" y="1710329"/>
            <a:ext cx="9144000" cy="1815882"/>
          </a:xfrm>
          <a:prstGeom prst="rect">
            <a:avLst/>
          </a:prstGeom>
        </p:spPr>
        <p:txBody>
          <a:bodyPr wrap="square">
            <a:spAutoFit/>
          </a:bodyPr>
          <a:lstStyle/>
          <a:p>
            <a:r>
              <a:rPr lang="en-US" sz="1600" dirty="0">
                <a:solidFill>
                  <a:srgbClr val="0000FF"/>
                </a:solidFill>
                <a:highlight>
                  <a:srgbClr val="FFFFFF"/>
                </a:highlight>
                <a:latin typeface="Consolas" panose="020B0609020204030204" pitchFamily="49" charset="0"/>
              </a:rPr>
              <a:t>private</a:t>
            </a:r>
            <a:r>
              <a:rPr lang="en-US" sz="1600" dirty="0">
                <a:solidFill>
                  <a:srgbClr val="000000"/>
                </a:solidFill>
                <a:highlight>
                  <a:srgbClr val="FFFFFF"/>
                </a:highlight>
                <a:latin typeface="Consolas" panose="020B0609020204030204" pitchFamily="49" charset="0"/>
              </a:rPr>
              <a:t> </a:t>
            </a:r>
            <a:r>
              <a:rPr lang="en-US" sz="1600" dirty="0">
                <a:solidFill>
                  <a:srgbClr val="0000FF"/>
                </a:solidFill>
                <a:highlight>
                  <a:srgbClr val="FFFFFF"/>
                </a:highlight>
                <a:latin typeface="Consolas" panose="020B0609020204030204" pitchFamily="49" charset="0"/>
              </a:rPr>
              <a:t>static</a:t>
            </a:r>
            <a:r>
              <a:rPr lang="en-US" sz="1600" dirty="0">
                <a:solidFill>
                  <a:srgbClr val="000000"/>
                </a:solidFill>
                <a:highlight>
                  <a:srgbClr val="FFFFFF"/>
                </a:highlight>
                <a:latin typeface="Consolas" panose="020B0609020204030204" pitchFamily="49" charset="0"/>
              </a:rPr>
              <a:t> </a:t>
            </a:r>
            <a:r>
              <a:rPr lang="en-US" sz="1600" dirty="0">
                <a:solidFill>
                  <a:srgbClr val="0000FF"/>
                </a:solidFill>
                <a:highlight>
                  <a:srgbClr val="FFFFFF"/>
                </a:highlight>
                <a:latin typeface="Consolas" panose="020B0609020204030204" pitchFamily="49" charset="0"/>
              </a:rPr>
              <a:t>void</a:t>
            </a:r>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SetupCouchbase</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r>
              <a:rPr lang="en-US" sz="1600" dirty="0" err="1">
                <a:solidFill>
                  <a:srgbClr val="2B91AF"/>
                </a:solidFill>
                <a:highlight>
                  <a:srgbClr val="FFFFFF"/>
                </a:highlight>
                <a:latin typeface="Consolas" panose="020B0609020204030204" pitchFamily="49" charset="0"/>
              </a:rPr>
              <a:t>ClientConfiguration</a:t>
            </a:r>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config</a:t>
            </a:r>
            <a:r>
              <a:rPr lang="en-US" sz="1600" dirty="0">
                <a:solidFill>
                  <a:srgbClr val="000000"/>
                </a:solidFill>
                <a:highlight>
                  <a:srgbClr val="FFFFFF"/>
                </a:highlight>
                <a:latin typeface="Consolas" panose="020B0609020204030204" pitchFamily="49" charset="0"/>
              </a:rPr>
              <a:t> = </a:t>
            </a:r>
            <a:r>
              <a:rPr lang="en-US" sz="1600" dirty="0">
                <a:solidFill>
                  <a:srgbClr val="0000FF"/>
                </a:solidFill>
                <a:highlight>
                  <a:srgbClr val="FFFFFF"/>
                </a:highlight>
                <a:latin typeface="Consolas" panose="020B0609020204030204" pitchFamily="49" charset="0"/>
              </a:rPr>
              <a:t>new</a:t>
            </a:r>
            <a:r>
              <a:rPr lang="en-US" sz="1600" dirty="0">
                <a:solidFill>
                  <a:srgbClr val="000000"/>
                </a:solidFill>
                <a:highlight>
                  <a:srgbClr val="FFFFFF"/>
                </a:highlight>
                <a:latin typeface="Consolas" panose="020B0609020204030204" pitchFamily="49" charset="0"/>
              </a:rPr>
              <a:t> </a:t>
            </a:r>
            <a:r>
              <a:rPr lang="en-US" sz="1600" dirty="0" err="1">
                <a:solidFill>
                  <a:srgbClr val="2B91AF"/>
                </a:solidFill>
                <a:highlight>
                  <a:srgbClr val="FFFFFF"/>
                </a:highlight>
                <a:latin typeface="Consolas" panose="020B0609020204030204" pitchFamily="49" charset="0"/>
              </a:rPr>
              <a:t>ClientConfiguration</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config.Servers</a:t>
            </a:r>
            <a:r>
              <a:rPr lang="en-US" sz="1600" dirty="0">
                <a:solidFill>
                  <a:srgbClr val="000000"/>
                </a:solidFill>
                <a:highlight>
                  <a:srgbClr val="FFFFFF"/>
                </a:highlight>
                <a:latin typeface="Consolas" panose="020B0609020204030204" pitchFamily="49" charset="0"/>
              </a:rPr>
              <a:t> = </a:t>
            </a:r>
            <a:r>
              <a:rPr lang="en-US" sz="1600" dirty="0">
                <a:solidFill>
                  <a:srgbClr val="0000FF"/>
                </a:solidFill>
                <a:highlight>
                  <a:srgbClr val="FFFFFF"/>
                </a:highlight>
                <a:latin typeface="Consolas" panose="020B0609020204030204" pitchFamily="49" charset="0"/>
              </a:rPr>
              <a:t>new</a:t>
            </a:r>
            <a:r>
              <a:rPr lang="en-US" sz="1600" dirty="0">
                <a:solidFill>
                  <a:srgbClr val="000000"/>
                </a:solidFill>
                <a:highlight>
                  <a:srgbClr val="FFFFFF"/>
                </a:highlight>
                <a:latin typeface="Consolas" panose="020B0609020204030204" pitchFamily="49" charset="0"/>
              </a:rPr>
              <a:t> </a:t>
            </a:r>
            <a:r>
              <a:rPr lang="en-US" sz="1600" dirty="0">
                <a:solidFill>
                  <a:srgbClr val="2B91AF"/>
                </a:solidFill>
                <a:highlight>
                  <a:srgbClr val="FFFFFF"/>
                </a:highlight>
                <a:latin typeface="Consolas" panose="020B0609020204030204" pitchFamily="49" charset="0"/>
              </a:rPr>
              <a:t>List</a:t>
            </a:r>
            <a:r>
              <a:rPr lang="en-US" sz="1600" dirty="0">
                <a:solidFill>
                  <a:srgbClr val="000000"/>
                </a:solidFill>
                <a:highlight>
                  <a:srgbClr val="FFFFFF"/>
                </a:highlight>
                <a:latin typeface="Consolas" panose="020B0609020204030204" pitchFamily="49" charset="0"/>
              </a:rPr>
              <a:t>&lt;</a:t>
            </a:r>
            <a:r>
              <a:rPr lang="en-US" sz="1600" dirty="0">
                <a:solidFill>
                  <a:srgbClr val="2B91AF"/>
                </a:solidFill>
                <a:highlight>
                  <a:srgbClr val="FFFFFF"/>
                </a:highlight>
                <a:latin typeface="Consolas" panose="020B0609020204030204" pitchFamily="49" charset="0"/>
              </a:rPr>
              <a:t>Uri</a:t>
            </a:r>
            <a:r>
              <a:rPr lang="en-US" sz="1600" dirty="0">
                <a:solidFill>
                  <a:srgbClr val="000000"/>
                </a:solidFill>
                <a:highlight>
                  <a:srgbClr val="FFFFFF"/>
                </a:highlight>
                <a:latin typeface="Consolas" panose="020B0609020204030204" pitchFamily="49" charset="0"/>
              </a:rPr>
              <a:t>&gt; {</a:t>
            </a:r>
            <a:r>
              <a:rPr lang="en-US" sz="1600" dirty="0">
                <a:solidFill>
                  <a:srgbClr val="0000FF"/>
                </a:solidFill>
                <a:highlight>
                  <a:srgbClr val="FFFFFF"/>
                </a:highlight>
                <a:latin typeface="Consolas" panose="020B0609020204030204" pitchFamily="49" charset="0"/>
              </a:rPr>
              <a:t>new</a:t>
            </a:r>
            <a:r>
              <a:rPr lang="en-US" sz="1600" dirty="0">
                <a:solidFill>
                  <a:srgbClr val="000000"/>
                </a:solidFill>
                <a:highlight>
                  <a:srgbClr val="FFFFFF"/>
                </a:highlight>
                <a:latin typeface="Consolas" panose="020B0609020204030204" pitchFamily="49" charset="0"/>
              </a:rPr>
              <a:t> </a:t>
            </a:r>
            <a:r>
              <a:rPr lang="en-US" sz="1600" dirty="0">
                <a:solidFill>
                  <a:srgbClr val="2B91AF"/>
                </a:solidFill>
                <a:highlight>
                  <a:srgbClr val="FFFFFF"/>
                </a:highlight>
                <a:latin typeface="Consolas" panose="020B0609020204030204" pitchFamily="49" charset="0"/>
              </a:rPr>
              <a:t>Uri</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t>
            </a:r>
            <a:r>
              <a:rPr lang="en-US" sz="1600" dirty="0" err="1">
                <a:solidFill>
                  <a:srgbClr val="A31515"/>
                </a:solidFill>
                <a:highlight>
                  <a:srgbClr val="FFFFFF"/>
                </a:highlight>
                <a:latin typeface="Consolas" panose="020B0609020204030204" pitchFamily="49" charset="0"/>
              </a:rPr>
              <a:t>couchbase</a:t>
            </a:r>
            <a:r>
              <a:rPr lang="en-US" sz="1600" dirty="0">
                <a:solidFill>
                  <a:srgbClr val="A31515"/>
                </a:solidFill>
                <a:highlight>
                  <a:srgbClr val="FFFFFF"/>
                </a:highlight>
                <a:latin typeface="Consolas" panose="020B0609020204030204" pitchFamily="49" charset="0"/>
              </a:rPr>
              <a:t>://192.168.1.5"</a:t>
            </a:r>
            <a:r>
              <a:rPr lang="en-US" sz="1600" dirty="0">
                <a:solidFill>
                  <a:srgbClr val="000000"/>
                </a:solidFill>
                <a:highlight>
                  <a:srgbClr val="FFFFFF"/>
                </a:highlight>
                <a:latin typeface="Consolas" panose="020B0609020204030204" pitchFamily="49" charset="0"/>
              </a:rPr>
              <a:t>) };</a:t>
            </a:r>
          </a:p>
          <a:p>
            <a:r>
              <a:rPr lang="en-US" sz="1600" dirty="0">
                <a:solidFill>
                  <a:srgbClr val="000000"/>
                </a:solidFill>
                <a:highlight>
                  <a:srgbClr val="FFFFFF"/>
                </a:highlight>
                <a:latin typeface="Consolas" panose="020B0609020204030204" pitchFamily="49" charset="0"/>
              </a:rPr>
              <a:t>    </a:t>
            </a:r>
            <a:r>
              <a:rPr lang="en-US" sz="1600" dirty="0" err="1">
                <a:solidFill>
                  <a:srgbClr val="2B91AF"/>
                </a:solidFill>
                <a:highlight>
                  <a:srgbClr val="FFFFFF"/>
                </a:highlight>
                <a:latin typeface="Consolas" panose="020B0609020204030204" pitchFamily="49" charset="0"/>
              </a:rPr>
              <a:t>ClusterHelper</a:t>
            </a:r>
            <a:r>
              <a:rPr lang="en-US" sz="1600" dirty="0" err="1">
                <a:solidFill>
                  <a:srgbClr val="000000"/>
                </a:solidFill>
                <a:highlight>
                  <a:srgbClr val="FFFFFF"/>
                </a:highlight>
                <a:latin typeface="Consolas" panose="020B0609020204030204" pitchFamily="49" charset="0"/>
              </a:rPr>
              <a:t>.Initialize</a:t>
            </a:r>
            <a:r>
              <a:rPr lang="en-US" sz="1600" dirty="0">
                <a:solidFill>
                  <a:srgbClr val="000000"/>
                </a:solidFill>
                <a:highlight>
                  <a:srgbClr val="FFFFFF"/>
                </a:highlight>
                <a:latin typeface="Consolas" panose="020B0609020204030204" pitchFamily="49" charset="0"/>
              </a:rPr>
              <a:t>(</a:t>
            </a:r>
            <a:r>
              <a:rPr lang="en-US" sz="1600" dirty="0" err="1">
                <a:solidFill>
                  <a:srgbClr val="000000"/>
                </a:solidFill>
                <a:highlight>
                  <a:srgbClr val="FFFFFF"/>
                </a:highlight>
                <a:latin typeface="Consolas" panose="020B0609020204030204" pitchFamily="49" charset="0"/>
              </a:rPr>
              <a:t>config</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_bucket = </a:t>
            </a:r>
            <a:r>
              <a:rPr lang="en-US" sz="1600" dirty="0" err="1">
                <a:solidFill>
                  <a:srgbClr val="2B91AF"/>
                </a:solidFill>
                <a:highlight>
                  <a:srgbClr val="FFFFFF"/>
                </a:highlight>
                <a:latin typeface="Consolas" panose="020B0609020204030204" pitchFamily="49" charset="0"/>
              </a:rPr>
              <a:t>ClusterHelper</a:t>
            </a:r>
            <a:r>
              <a:rPr lang="en-US" sz="1600" dirty="0" err="1">
                <a:solidFill>
                  <a:srgbClr val="000000"/>
                </a:solidFill>
                <a:highlight>
                  <a:srgbClr val="FFFFFF"/>
                </a:highlight>
                <a:latin typeface="Consolas" panose="020B0609020204030204" pitchFamily="49" charset="0"/>
              </a:rPr>
              <a:t>.GetBucket</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"default"</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a:t>
            </a:r>
          </a:p>
        </p:txBody>
      </p:sp>
    </p:spTree>
    <p:extLst>
      <p:ext uri="{BB962C8B-B14F-4D97-AF65-F5344CB8AC3E}">
        <p14:creationId xmlns:p14="http://schemas.microsoft.com/office/powerpoint/2010/main" val="209751174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7028" y="793474"/>
            <a:ext cx="8853715" cy="3785652"/>
          </a:xfrm>
          <a:prstGeom prst="rect">
            <a:avLst/>
          </a:prstGeom>
        </p:spPr>
        <p:txBody>
          <a:bodyPr wrap="square">
            <a:spAutoFit/>
          </a:bodyPr>
          <a:lstStyle/>
          <a:p>
            <a:r>
              <a:rPr lang="en-US" sz="1600" dirty="0">
                <a:solidFill>
                  <a:srgbClr val="0000FF"/>
                </a:solidFill>
                <a:highlight>
                  <a:srgbClr val="FFFFFF"/>
                </a:highlight>
                <a:latin typeface="Consolas" panose="020B0609020204030204" pitchFamily="49" charset="0"/>
              </a:rPr>
              <a:t>private</a:t>
            </a:r>
            <a:r>
              <a:rPr lang="en-US" sz="1600" dirty="0">
                <a:solidFill>
                  <a:srgbClr val="000000"/>
                </a:solidFill>
                <a:highlight>
                  <a:srgbClr val="FFFFFF"/>
                </a:highlight>
                <a:latin typeface="Consolas" panose="020B0609020204030204" pitchFamily="49" charset="0"/>
              </a:rPr>
              <a:t> </a:t>
            </a:r>
            <a:r>
              <a:rPr lang="en-US" sz="1600" dirty="0">
                <a:solidFill>
                  <a:srgbClr val="0000FF"/>
                </a:solidFill>
                <a:highlight>
                  <a:srgbClr val="FFFFFF"/>
                </a:highlight>
                <a:latin typeface="Consolas" panose="020B0609020204030204" pitchFamily="49" charset="0"/>
              </a:rPr>
              <a:t>static</a:t>
            </a:r>
            <a:r>
              <a:rPr lang="en-US" sz="1600" dirty="0">
                <a:solidFill>
                  <a:srgbClr val="000000"/>
                </a:solidFill>
                <a:highlight>
                  <a:srgbClr val="FFFFFF"/>
                </a:highlight>
                <a:latin typeface="Consolas" panose="020B0609020204030204" pitchFamily="49" charset="0"/>
              </a:rPr>
              <a:t> </a:t>
            </a:r>
            <a:r>
              <a:rPr lang="en-US" sz="1600" dirty="0">
                <a:solidFill>
                  <a:srgbClr val="0000FF"/>
                </a:solidFill>
                <a:highlight>
                  <a:srgbClr val="FFFFFF"/>
                </a:highlight>
                <a:latin typeface="Consolas" panose="020B0609020204030204" pitchFamily="49" charset="0"/>
              </a:rPr>
              <a:t>void</a:t>
            </a:r>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LoadStockList</a:t>
            </a:r>
            <a:r>
              <a:rPr lang="en-US" sz="1600" dirty="0">
                <a:solidFill>
                  <a:srgbClr val="000000"/>
                </a:solidFill>
                <a:highlight>
                  <a:srgbClr val="FFFFFF"/>
                </a:highlight>
                <a:latin typeface="Consolas" panose="020B0609020204030204" pitchFamily="49" charset="0"/>
              </a:rPr>
              <a:t>() {</a:t>
            </a: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csv = </a:t>
            </a:r>
            <a:r>
              <a:rPr lang="en-US" sz="1600" dirty="0">
                <a:solidFill>
                  <a:srgbClr val="0000FF"/>
                </a:solidFill>
                <a:highlight>
                  <a:srgbClr val="FFFFFF"/>
                </a:highlight>
                <a:latin typeface="Consolas" panose="020B0609020204030204" pitchFamily="49" charset="0"/>
              </a:rPr>
              <a:t>new</a:t>
            </a:r>
            <a:r>
              <a:rPr lang="en-US" sz="1600" dirty="0">
                <a:solidFill>
                  <a:srgbClr val="000000"/>
                </a:solidFill>
                <a:highlight>
                  <a:srgbClr val="FFFFFF"/>
                </a:highlight>
                <a:latin typeface="Consolas" panose="020B0609020204030204" pitchFamily="49" charset="0"/>
              </a:rPr>
              <a:t> </a:t>
            </a:r>
            <a:r>
              <a:rPr lang="en-US" sz="1600" dirty="0" err="1">
                <a:solidFill>
                  <a:srgbClr val="2B91AF"/>
                </a:solidFill>
                <a:highlight>
                  <a:srgbClr val="FFFFFF"/>
                </a:highlight>
                <a:latin typeface="Consolas" panose="020B0609020204030204" pitchFamily="49" charset="0"/>
              </a:rPr>
              <a:t>CsvReader</a:t>
            </a:r>
            <a:r>
              <a:rPr lang="en-US" sz="1600" dirty="0">
                <a:solidFill>
                  <a:srgbClr val="000000"/>
                </a:solidFill>
                <a:highlight>
                  <a:srgbClr val="FFFFFF"/>
                </a:highlight>
                <a:latin typeface="Consolas" panose="020B0609020204030204" pitchFamily="49" charset="0"/>
              </a:rPr>
              <a:t>(</a:t>
            </a:r>
            <a:r>
              <a:rPr lang="en-US" sz="1600" dirty="0" err="1">
                <a:solidFill>
                  <a:srgbClr val="2B91AF"/>
                </a:solidFill>
                <a:highlight>
                  <a:srgbClr val="FFFFFF"/>
                </a:highlight>
                <a:latin typeface="Consolas" panose="020B0609020204030204" pitchFamily="49" charset="0"/>
              </a:rPr>
              <a:t>File</a:t>
            </a:r>
            <a:r>
              <a:rPr lang="en-US" sz="1600" dirty="0" err="1">
                <a:solidFill>
                  <a:srgbClr val="000000"/>
                </a:solidFill>
                <a:highlight>
                  <a:srgbClr val="FFFFFF"/>
                </a:highlight>
                <a:latin typeface="Consolas" panose="020B0609020204030204" pitchFamily="49" charset="0"/>
              </a:rPr>
              <a:t>.OpenText</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"swag.csv"</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r>
              <a:rPr lang="en-US" sz="1600" dirty="0">
                <a:solidFill>
                  <a:srgbClr val="0000FF"/>
                </a:solidFill>
                <a:highlight>
                  <a:srgbClr val="FFFFFF"/>
                </a:highlight>
                <a:latin typeface="Consolas" panose="020B0609020204030204" pitchFamily="49" charset="0"/>
              </a:rPr>
              <a:t>while</a:t>
            </a:r>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csv.Read</a:t>
            </a:r>
            <a:r>
              <a:rPr lang="en-US" sz="1600" dirty="0">
                <a:solidFill>
                  <a:srgbClr val="000000"/>
                </a:solidFill>
                <a:highlight>
                  <a:srgbClr val="FFFFFF"/>
                </a:highlight>
                <a:latin typeface="Consolas" panose="020B0609020204030204" pitchFamily="49" charset="0"/>
              </a:rPr>
              <a:t>()) {</a:t>
            </a: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record = </a:t>
            </a:r>
            <a:r>
              <a:rPr lang="en-US" sz="1600" dirty="0" err="1">
                <a:solidFill>
                  <a:srgbClr val="000000"/>
                </a:solidFill>
                <a:highlight>
                  <a:srgbClr val="FFFFFF"/>
                </a:highlight>
                <a:latin typeface="Consolas" panose="020B0609020204030204" pitchFamily="49" charset="0"/>
              </a:rPr>
              <a:t>csv.GetRecord</a:t>
            </a:r>
            <a:r>
              <a:rPr lang="en-US" sz="1600" dirty="0">
                <a:solidFill>
                  <a:srgbClr val="000000"/>
                </a:solidFill>
                <a:highlight>
                  <a:srgbClr val="FFFFFF"/>
                </a:highlight>
                <a:latin typeface="Consolas" panose="020B0609020204030204" pitchFamily="49" charset="0"/>
              </a:rPr>
              <a:t>&lt;</a:t>
            </a:r>
            <a:r>
              <a:rPr lang="en-US" sz="1600" dirty="0">
                <a:solidFill>
                  <a:srgbClr val="0000FF"/>
                </a:solidFill>
                <a:highlight>
                  <a:srgbClr val="FFFFFF"/>
                </a:highlight>
                <a:latin typeface="Consolas" panose="020B0609020204030204" pitchFamily="49" charset="0"/>
              </a:rPr>
              <a:t>dynamic</a:t>
            </a:r>
            <a:r>
              <a:rPr lang="en-US" sz="1600" dirty="0">
                <a:solidFill>
                  <a:srgbClr val="000000"/>
                </a:solidFill>
                <a:highlight>
                  <a:srgbClr val="FFFFFF"/>
                </a:highlight>
                <a:latin typeface="Consolas" panose="020B0609020204030204" pitchFamily="49" charset="0"/>
              </a:rPr>
              <a:t>&gt;();</a:t>
            </a: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document = </a:t>
            </a:r>
            <a:r>
              <a:rPr lang="en-US" sz="1600" dirty="0">
                <a:solidFill>
                  <a:srgbClr val="0000FF"/>
                </a:solidFill>
                <a:highlight>
                  <a:srgbClr val="FFFFFF"/>
                </a:highlight>
                <a:latin typeface="Consolas" panose="020B0609020204030204" pitchFamily="49" charset="0"/>
              </a:rPr>
              <a:t>new</a:t>
            </a:r>
            <a:r>
              <a:rPr lang="en-US" sz="1600" dirty="0">
                <a:solidFill>
                  <a:srgbClr val="000000"/>
                </a:solidFill>
                <a:highlight>
                  <a:srgbClr val="FFFFFF"/>
                </a:highlight>
                <a:latin typeface="Consolas" panose="020B0609020204030204" pitchFamily="49" charset="0"/>
              </a:rPr>
              <a:t> </a:t>
            </a:r>
            <a:r>
              <a:rPr lang="en-US" sz="1600" dirty="0">
                <a:solidFill>
                  <a:srgbClr val="2B91AF"/>
                </a:solidFill>
                <a:highlight>
                  <a:srgbClr val="FFFFFF"/>
                </a:highlight>
                <a:latin typeface="Consolas" panose="020B0609020204030204" pitchFamily="49" charset="0"/>
              </a:rPr>
              <a:t>Document</a:t>
            </a:r>
            <a:r>
              <a:rPr lang="en-US" sz="1600" dirty="0">
                <a:solidFill>
                  <a:srgbClr val="000000"/>
                </a:solidFill>
                <a:highlight>
                  <a:srgbClr val="FFFFFF"/>
                </a:highlight>
                <a:latin typeface="Consolas" panose="020B0609020204030204" pitchFamily="49" charset="0"/>
              </a:rPr>
              <a:t>&lt;</a:t>
            </a:r>
            <a:r>
              <a:rPr lang="en-US" sz="1600" dirty="0">
                <a:solidFill>
                  <a:srgbClr val="0000FF"/>
                </a:solidFill>
                <a:highlight>
                  <a:srgbClr val="FFFFFF"/>
                </a:highlight>
                <a:latin typeface="Consolas" panose="020B0609020204030204" pitchFamily="49" charset="0"/>
              </a:rPr>
              <a:t>dynamic</a:t>
            </a:r>
            <a:r>
              <a:rPr lang="en-US" sz="1600" dirty="0">
                <a:solidFill>
                  <a:srgbClr val="000000"/>
                </a:solidFill>
                <a:highlight>
                  <a:srgbClr val="FFFFFF"/>
                </a:highlight>
                <a:latin typeface="Consolas" panose="020B0609020204030204" pitchFamily="49" charset="0"/>
              </a:rPr>
              <a:t>&gt; {</a:t>
            </a:r>
          </a:p>
          <a:p>
            <a:r>
              <a:rPr lang="en-US" sz="1600" dirty="0">
                <a:solidFill>
                  <a:srgbClr val="000000"/>
                </a:solidFill>
                <a:highlight>
                  <a:srgbClr val="FFFFFF"/>
                </a:highlight>
                <a:latin typeface="Consolas" panose="020B0609020204030204" pitchFamily="49" charset="0"/>
              </a:rPr>
              <a:t>            Id = </a:t>
            </a:r>
            <a:r>
              <a:rPr lang="en-US" sz="1600" dirty="0" err="1">
                <a:solidFill>
                  <a:srgbClr val="000000"/>
                </a:solidFill>
                <a:highlight>
                  <a:srgbClr val="FFFFFF"/>
                </a:highlight>
                <a:latin typeface="Consolas" panose="020B0609020204030204" pitchFamily="49" charset="0"/>
              </a:rPr>
              <a:t>record.ClientProductCode</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Content = </a:t>
            </a:r>
            <a:r>
              <a:rPr lang="en-US" sz="1600" dirty="0">
                <a:solidFill>
                  <a:srgbClr val="0000FF"/>
                </a:solidFill>
                <a:highlight>
                  <a:srgbClr val="FFFFFF"/>
                </a:highlight>
                <a:latin typeface="Consolas" panose="020B0609020204030204" pitchFamily="49" charset="0"/>
              </a:rPr>
              <a:t>new</a:t>
            </a:r>
            <a:r>
              <a:rPr lang="en-US" sz="1600" dirty="0">
                <a:solidFill>
                  <a:srgbClr val="000000"/>
                </a:solidFill>
                <a:highlight>
                  <a:srgbClr val="FFFFFF"/>
                </a:highlight>
                <a:latin typeface="Consolas" panose="020B0609020204030204" pitchFamily="49" charset="0"/>
              </a:rPr>
              <a:t> {</a:t>
            </a:r>
          </a:p>
          <a:p>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record.Title</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record.Quantity</a:t>
            </a:r>
            <a:endParaRPr lang="en-US" sz="1600" dirty="0">
              <a:solidFill>
                <a:srgbClr val="000000"/>
              </a:solidFill>
              <a:highlight>
                <a:srgbClr val="FFFFFF"/>
              </a:highlight>
              <a:latin typeface="Consolas" panose="020B0609020204030204" pitchFamily="49" charset="0"/>
            </a:endParaRPr>
          </a:p>
          <a:p>
            <a:r>
              <a:rPr lang="en-US" sz="1600" dirty="0">
                <a:solidFill>
                  <a:srgbClr val="000000"/>
                </a:solidFill>
                <a:highlight>
                  <a:srgbClr val="FFFFFF"/>
                </a:highlight>
                <a:latin typeface="Consolas" panose="020B0609020204030204" pitchFamily="49" charset="0"/>
              </a:rPr>
              <a:t>            }</a:t>
            </a:r>
          </a:p>
          <a:p>
            <a:r>
              <a:rPr lang="en-US" sz="1600" dirty="0">
                <a:solidFill>
                  <a:srgbClr val="000000"/>
                </a:solidFill>
                <a:highlight>
                  <a:srgbClr val="FFFFFF"/>
                </a:highlight>
                <a:latin typeface="Consolas" panose="020B0609020204030204" pitchFamily="49" charset="0"/>
              </a:rPr>
              <a:t>        };</a:t>
            </a:r>
          </a:p>
          <a:p>
            <a:r>
              <a:rPr lang="en-US" sz="1600" dirty="0">
                <a:solidFill>
                  <a:srgbClr val="000000"/>
                </a:solidFill>
                <a:highlight>
                  <a:srgbClr val="FFFFFF"/>
                </a:highlight>
                <a:latin typeface="Consolas" panose="020B0609020204030204" pitchFamily="49" charset="0"/>
              </a:rPr>
              <a:t>        _</a:t>
            </a:r>
            <a:r>
              <a:rPr lang="en-US" sz="1600" dirty="0" err="1">
                <a:solidFill>
                  <a:srgbClr val="000000"/>
                </a:solidFill>
                <a:highlight>
                  <a:srgbClr val="FFFFFF"/>
                </a:highlight>
                <a:latin typeface="Consolas" panose="020B0609020204030204" pitchFamily="49" charset="0"/>
              </a:rPr>
              <a:t>bucket.Insert</a:t>
            </a:r>
            <a:r>
              <a:rPr lang="en-US" sz="1600" dirty="0">
                <a:solidFill>
                  <a:srgbClr val="000000"/>
                </a:solidFill>
                <a:highlight>
                  <a:srgbClr val="FFFFFF"/>
                </a:highlight>
                <a:latin typeface="Consolas" panose="020B0609020204030204" pitchFamily="49" charset="0"/>
              </a:rPr>
              <a:t>(document);</a:t>
            </a:r>
          </a:p>
          <a:p>
            <a:r>
              <a:rPr lang="en-US" sz="1600" dirty="0">
                <a:solidFill>
                  <a:srgbClr val="000000"/>
                </a:solidFill>
                <a:highlight>
                  <a:srgbClr val="FFFFFF"/>
                </a:highlight>
                <a:latin typeface="Consolas" panose="020B0609020204030204" pitchFamily="49" charset="0"/>
              </a:rPr>
              <a:t>        </a:t>
            </a:r>
            <a:r>
              <a:rPr lang="en-US" sz="1600" dirty="0" err="1">
                <a:solidFill>
                  <a:srgbClr val="2B91AF"/>
                </a:solidFill>
                <a:highlight>
                  <a:srgbClr val="FFFFFF"/>
                </a:highlight>
                <a:latin typeface="Consolas" panose="020B0609020204030204" pitchFamily="49" charset="0"/>
              </a:rPr>
              <a:t>Console</a:t>
            </a:r>
            <a:r>
              <a:rPr lang="en-US" sz="1600" dirty="0" err="1">
                <a:solidFill>
                  <a:srgbClr val="000000"/>
                </a:solidFill>
                <a:highlight>
                  <a:srgbClr val="FFFFFF"/>
                </a:highlight>
                <a:latin typeface="Consolas" panose="020B0609020204030204" pitchFamily="49" charset="0"/>
              </a:rPr>
              <a:t>.WriteLine</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$"Added document '</a:t>
            </a:r>
            <a:r>
              <a:rPr lang="en-US" sz="1600" dirty="0">
                <a:solidFill>
                  <a:srgbClr val="000000"/>
                </a:solidFill>
                <a:highlight>
                  <a:srgbClr val="FFFFFF"/>
                </a:highlight>
                <a:latin typeface="Consolas" panose="020B0609020204030204" pitchFamily="49" charset="0"/>
              </a:rPr>
              <a:t>{</a:t>
            </a:r>
            <a:r>
              <a:rPr lang="en-US" sz="1600" dirty="0" err="1">
                <a:solidFill>
                  <a:srgbClr val="000000"/>
                </a:solidFill>
                <a:highlight>
                  <a:srgbClr val="FFFFFF"/>
                </a:highlight>
                <a:latin typeface="Consolas" panose="020B0609020204030204" pitchFamily="49" charset="0"/>
              </a:rPr>
              <a:t>record.ClientProductCode</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p>
          <a:p>
            <a:r>
              <a:rPr lang="en-US" sz="1600" dirty="0">
                <a:solidFill>
                  <a:srgbClr val="000000"/>
                </a:solidFill>
                <a:highlight>
                  <a:srgbClr val="FFFFFF"/>
                </a:highlight>
                <a:latin typeface="Consolas" panose="020B0609020204030204" pitchFamily="49" charset="0"/>
              </a:rPr>
              <a:t>}</a:t>
            </a:r>
            <a:endParaRPr lang="en-US" sz="4000" dirty="0"/>
          </a:p>
        </p:txBody>
      </p:sp>
    </p:spTree>
    <p:extLst>
      <p:ext uri="{BB962C8B-B14F-4D97-AF65-F5344CB8AC3E}">
        <p14:creationId xmlns:p14="http://schemas.microsoft.com/office/powerpoint/2010/main" val="116310492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77370"/>
            <a:ext cx="9117122" cy="4412343"/>
          </a:xfrm>
          <a:prstGeom prst="rect">
            <a:avLst/>
          </a:prstGeom>
        </p:spPr>
      </p:pic>
    </p:spTree>
    <p:extLst>
      <p:ext uri="{BB962C8B-B14F-4D97-AF65-F5344CB8AC3E}">
        <p14:creationId xmlns:p14="http://schemas.microsoft.com/office/powerpoint/2010/main" val="119235662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7371" y="1132895"/>
            <a:ext cx="8505372" cy="2246769"/>
          </a:xfrm>
          <a:prstGeom prst="rect">
            <a:avLst/>
          </a:prstGeom>
        </p:spPr>
        <p:txBody>
          <a:bodyPr wrap="square">
            <a:spAutoFit/>
          </a:bodyPr>
          <a:lstStyle/>
          <a:p>
            <a:r>
              <a:rPr lang="en-US" sz="2000" dirty="0">
                <a:solidFill>
                  <a:srgbClr val="0000FF"/>
                </a:solidFill>
                <a:highlight>
                  <a:srgbClr val="FFFFFF"/>
                </a:highlight>
                <a:latin typeface="Consolas" panose="020B0609020204030204" pitchFamily="49" charset="0"/>
              </a:rPr>
              <a:t>private</a:t>
            </a:r>
            <a:r>
              <a:rPr lang="en-US" sz="2000" dirty="0">
                <a:solidFill>
                  <a:srgbClr val="000000"/>
                </a:solidFill>
                <a:highlight>
                  <a:srgbClr val="FFFFFF"/>
                </a:highlight>
                <a:latin typeface="Consolas" panose="020B0609020204030204" pitchFamily="49" charset="0"/>
              </a:rPr>
              <a:t> </a:t>
            </a:r>
            <a:r>
              <a:rPr lang="en-US" sz="2000" dirty="0">
                <a:solidFill>
                  <a:srgbClr val="0000FF"/>
                </a:solidFill>
                <a:highlight>
                  <a:srgbClr val="FFFFFF"/>
                </a:highlight>
                <a:latin typeface="Consolas" panose="020B0609020204030204" pitchFamily="49" charset="0"/>
              </a:rPr>
              <a:t>static</a:t>
            </a:r>
            <a:r>
              <a:rPr lang="en-US" sz="2000" dirty="0">
                <a:solidFill>
                  <a:srgbClr val="000000"/>
                </a:solidFill>
                <a:highlight>
                  <a:srgbClr val="FFFFFF"/>
                </a:highlight>
                <a:latin typeface="Consolas" panose="020B0609020204030204" pitchFamily="49" charset="0"/>
              </a:rPr>
              <a:t> </a:t>
            </a:r>
            <a:r>
              <a:rPr lang="en-US" sz="2000" dirty="0">
                <a:solidFill>
                  <a:srgbClr val="0000FF"/>
                </a:solidFill>
                <a:highlight>
                  <a:srgbClr val="FFFFFF"/>
                </a:highlight>
                <a:latin typeface="Consolas" panose="020B0609020204030204" pitchFamily="49" charset="0"/>
              </a:rPr>
              <a:t>void</a:t>
            </a:r>
            <a:r>
              <a:rPr lang="en-US" sz="2000" dirty="0">
                <a:solidFill>
                  <a:srgbClr val="000000"/>
                </a:solidFill>
                <a:highlight>
                  <a:srgbClr val="FFFFFF"/>
                </a:highlight>
                <a:latin typeface="Consolas" panose="020B0609020204030204" pitchFamily="49" charset="0"/>
              </a:rPr>
              <a:t> </a:t>
            </a:r>
            <a:r>
              <a:rPr lang="en-US" sz="2000" dirty="0" err="1">
                <a:solidFill>
                  <a:srgbClr val="000000"/>
                </a:solidFill>
                <a:highlight>
                  <a:srgbClr val="FFFFFF"/>
                </a:highlight>
                <a:latin typeface="Consolas" panose="020B0609020204030204" pitchFamily="49" charset="0"/>
              </a:rPr>
              <a:t>GetDocument</a:t>
            </a:r>
            <a:r>
              <a:rPr lang="en-US" sz="2000" dirty="0">
                <a:solidFill>
                  <a:srgbClr val="000000"/>
                </a:solidFill>
                <a:highlight>
                  <a:srgbClr val="FFFFFF"/>
                </a:highlight>
                <a:latin typeface="Consolas" panose="020B0609020204030204" pitchFamily="49" charset="0"/>
              </a:rPr>
              <a:t>()</a:t>
            </a:r>
          </a:p>
          <a:p>
            <a:r>
              <a:rPr lang="en-US" sz="2000" dirty="0">
                <a:solidFill>
                  <a:srgbClr val="000000"/>
                </a:solidFill>
                <a:highlight>
                  <a:srgbClr val="FFFFFF"/>
                </a:highlight>
                <a:latin typeface="Consolas" panose="020B0609020204030204" pitchFamily="49" charset="0"/>
              </a:rPr>
              <a:t>{</a:t>
            </a:r>
          </a:p>
          <a:p>
            <a:r>
              <a:rPr lang="en-US" sz="2000" dirty="0">
                <a:solidFill>
                  <a:srgbClr val="000000"/>
                </a:solidFill>
                <a:highlight>
                  <a:srgbClr val="FFFFFF"/>
                </a:highlight>
                <a:latin typeface="Consolas" panose="020B0609020204030204" pitchFamily="49" charset="0"/>
              </a:rPr>
              <a:t>    </a:t>
            </a:r>
            <a:r>
              <a:rPr lang="en-US" sz="2000" dirty="0" err="1">
                <a:solidFill>
                  <a:srgbClr val="0000FF"/>
                </a:solidFill>
                <a:highlight>
                  <a:srgbClr val="FFFFFF"/>
                </a:highlight>
                <a:latin typeface="Consolas" panose="020B0609020204030204" pitchFamily="49" charset="0"/>
              </a:rPr>
              <a:t>var</a:t>
            </a:r>
            <a:r>
              <a:rPr lang="en-US" sz="2000" dirty="0">
                <a:solidFill>
                  <a:srgbClr val="000000"/>
                </a:solidFill>
                <a:highlight>
                  <a:srgbClr val="FFFFFF"/>
                </a:highlight>
                <a:latin typeface="Consolas" panose="020B0609020204030204" pitchFamily="49" charset="0"/>
              </a:rPr>
              <a:t> doc = _</a:t>
            </a:r>
            <a:r>
              <a:rPr lang="en-US" sz="2000" dirty="0" err="1">
                <a:solidFill>
                  <a:srgbClr val="000000"/>
                </a:solidFill>
                <a:highlight>
                  <a:srgbClr val="FFFFFF"/>
                </a:highlight>
                <a:latin typeface="Consolas" panose="020B0609020204030204" pitchFamily="49" charset="0"/>
              </a:rPr>
              <a:t>bucket.Get</a:t>
            </a:r>
            <a:r>
              <a:rPr lang="en-US" sz="2000" dirty="0">
                <a:solidFill>
                  <a:srgbClr val="000000"/>
                </a:solidFill>
                <a:highlight>
                  <a:srgbClr val="FFFFFF"/>
                </a:highlight>
                <a:latin typeface="Consolas" panose="020B0609020204030204" pitchFamily="49" charset="0"/>
              </a:rPr>
              <a:t>&lt;</a:t>
            </a:r>
            <a:r>
              <a:rPr lang="en-US" sz="2000" dirty="0">
                <a:solidFill>
                  <a:srgbClr val="0000FF"/>
                </a:solidFill>
                <a:highlight>
                  <a:srgbClr val="FFFFFF"/>
                </a:highlight>
                <a:latin typeface="Consolas" panose="020B0609020204030204" pitchFamily="49" charset="0"/>
              </a:rPr>
              <a:t>dynamic</a:t>
            </a:r>
            <a:r>
              <a:rPr lang="en-US" sz="2000" dirty="0">
                <a:solidFill>
                  <a:srgbClr val="000000"/>
                </a:solidFill>
                <a:highlight>
                  <a:srgbClr val="FFFFFF"/>
                </a:highlight>
                <a:latin typeface="Consolas" panose="020B0609020204030204" pitchFamily="49" charset="0"/>
              </a:rPr>
              <a:t>&gt;(</a:t>
            </a:r>
            <a:r>
              <a:rPr lang="en-US" sz="2000" dirty="0">
                <a:solidFill>
                  <a:srgbClr val="A31515"/>
                </a:solidFill>
                <a:highlight>
                  <a:srgbClr val="FFFFFF"/>
                </a:highlight>
                <a:latin typeface="Consolas" panose="020B0609020204030204" pitchFamily="49" charset="0"/>
              </a:rPr>
              <a:t>"</a:t>
            </a:r>
            <a:r>
              <a:rPr lang="en-US" sz="2000" dirty="0" err="1">
                <a:solidFill>
                  <a:srgbClr val="A31515"/>
                </a:solidFill>
                <a:highlight>
                  <a:srgbClr val="FFFFFF"/>
                </a:highlight>
                <a:latin typeface="Consolas" panose="020B0609020204030204" pitchFamily="49" charset="0"/>
              </a:rPr>
              <a:t>StickerCBLogo</a:t>
            </a:r>
            <a:r>
              <a:rPr lang="en-US" sz="2000" dirty="0">
                <a:solidFill>
                  <a:srgbClr val="A31515"/>
                </a:solidFill>
                <a:highlight>
                  <a:srgbClr val="FFFFFF"/>
                </a:highlight>
                <a:latin typeface="Consolas" panose="020B0609020204030204" pitchFamily="49" charset="0"/>
              </a:rPr>
              <a:t>"</a:t>
            </a:r>
            <a:r>
              <a:rPr lang="en-US" sz="2000" dirty="0">
                <a:solidFill>
                  <a:srgbClr val="000000"/>
                </a:solidFill>
                <a:highlight>
                  <a:srgbClr val="FFFFFF"/>
                </a:highlight>
                <a:latin typeface="Consolas" panose="020B0609020204030204" pitchFamily="49" charset="0"/>
              </a:rPr>
              <a:t>);</a:t>
            </a:r>
          </a:p>
          <a:p>
            <a:r>
              <a:rPr lang="en-US" sz="2000" dirty="0">
                <a:solidFill>
                  <a:srgbClr val="000000"/>
                </a:solidFill>
                <a:highlight>
                  <a:srgbClr val="FFFFFF"/>
                </a:highlight>
                <a:latin typeface="Consolas" panose="020B0609020204030204" pitchFamily="49" charset="0"/>
              </a:rPr>
              <a:t>    </a:t>
            </a:r>
            <a:r>
              <a:rPr lang="en-US" sz="2000" dirty="0" err="1">
                <a:solidFill>
                  <a:srgbClr val="2B91AF"/>
                </a:solidFill>
                <a:highlight>
                  <a:srgbClr val="FFFFFF"/>
                </a:highlight>
                <a:latin typeface="Consolas" panose="020B0609020204030204" pitchFamily="49" charset="0"/>
              </a:rPr>
              <a:t>Console</a:t>
            </a:r>
            <a:r>
              <a:rPr lang="en-US" sz="2000" dirty="0" err="1">
                <a:solidFill>
                  <a:srgbClr val="000000"/>
                </a:solidFill>
                <a:highlight>
                  <a:srgbClr val="FFFFFF"/>
                </a:highlight>
                <a:latin typeface="Consolas" panose="020B0609020204030204" pitchFamily="49" charset="0"/>
              </a:rPr>
              <a:t>.WriteLine</a:t>
            </a:r>
            <a:r>
              <a:rPr lang="en-US" sz="2000" dirty="0">
                <a:solidFill>
                  <a:srgbClr val="000000"/>
                </a:solidFill>
                <a:highlight>
                  <a:srgbClr val="FFFFFF"/>
                </a:highlight>
                <a:latin typeface="Consolas" panose="020B0609020204030204" pitchFamily="49" charset="0"/>
              </a:rPr>
              <a:t>(</a:t>
            </a:r>
            <a:r>
              <a:rPr lang="en-US" sz="2000" dirty="0">
                <a:solidFill>
                  <a:srgbClr val="A31515"/>
                </a:solidFill>
                <a:highlight>
                  <a:srgbClr val="FFFFFF"/>
                </a:highlight>
                <a:latin typeface="Consolas" panose="020B0609020204030204" pitchFamily="49" charset="0"/>
              </a:rPr>
              <a:t>$"Document Key: </a:t>
            </a:r>
            <a:r>
              <a:rPr lang="en-US" sz="2000" dirty="0">
                <a:solidFill>
                  <a:srgbClr val="000000"/>
                </a:solidFill>
                <a:highlight>
                  <a:srgbClr val="FFFFFF"/>
                </a:highlight>
                <a:latin typeface="Consolas" panose="020B0609020204030204" pitchFamily="49" charset="0"/>
              </a:rPr>
              <a:t>{</a:t>
            </a:r>
            <a:r>
              <a:rPr lang="en-US" sz="2000" dirty="0" err="1">
                <a:solidFill>
                  <a:srgbClr val="000000"/>
                </a:solidFill>
                <a:highlight>
                  <a:srgbClr val="FFFFFF"/>
                </a:highlight>
                <a:latin typeface="Consolas" panose="020B0609020204030204" pitchFamily="49" charset="0"/>
              </a:rPr>
              <a:t>doc.Id</a:t>
            </a:r>
            <a:r>
              <a:rPr lang="en-US" sz="2000" dirty="0">
                <a:solidFill>
                  <a:srgbClr val="000000"/>
                </a:solidFill>
                <a:highlight>
                  <a:srgbClr val="FFFFFF"/>
                </a:highlight>
                <a:latin typeface="Consolas" panose="020B0609020204030204" pitchFamily="49" charset="0"/>
              </a:rPr>
              <a:t>}</a:t>
            </a:r>
            <a:r>
              <a:rPr lang="en-US" sz="2000" dirty="0">
                <a:solidFill>
                  <a:srgbClr val="A31515"/>
                </a:solidFill>
                <a:highlight>
                  <a:srgbClr val="FFFFFF"/>
                </a:highlight>
                <a:latin typeface="Consolas" panose="020B0609020204030204" pitchFamily="49" charset="0"/>
              </a:rPr>
              <a:t>"</a:t>
            </a:r>
            <a:r>
              <a:rPr lang="en-US" sz="2000" dirty="0">
                <a:solidFill>
                  <a:srgbClr val="000000"/>
                </a:solidFill>
                <a:highlight>
                  <a:srgbClr val="FFFFFF"/>
                </a:highlight>
                <a:latin typeface="Consolas" panose="020B0609020204030204" pitchFamily="49" charset="0"/>
              </a:rPr>
              <a:t>);</a:t>
            </a:r>
          </a:p>
          <a:p>
            <a:r>
              <a:rPr lang="en-US" sz="2000" dirty="0">
                <a:solidFill>
                  <a:srgbClr val="000000"/>
                </a:solidFill>
                <a:highlight>
                  <a:srgbClr val="FFFFFF"/>
                </a:highlight>
                <a:latin typeface="Consolas" panose="020B0609020204030204" pitchFamily="49" charset="0"/>
              </a:rPr>
              <a:t>    </a:t>
            </a:r>
            <a:r>
              <a:rPr lang="en-US" sz="2000" dirty="0" err="1">
                <a:solidFill>
                  <a:srgbClr val="2B91AF"/>
                </a:solidFill>
                <a:highlight>
                  <a:srgbClr val="FFFFFF"/>
                </a:highlight>
                <a:latin typeface="Consolas" panose="020B0609020204030204" pitchFamily="49" charset="0"/>
              </a:rPr>
              <a:t>Console</a:t>
            </a:r>
            <a:r>
              <a:rPr lang="en-US" sz="2000" dirty="0" err="1">
                <a:solidFill>
                  <a:srgbClr val="000000"/>
                </a:solidFill>
                <a:highlight>
                  <a:srgbClr val="FFFFFF"/>
                </a:highlight>
                <a:latin typeface="Consolas" panose="020B0609020204030204" pitchFamily="49" charset="0"/>
              </a:rPr>
              <a:t>.WriteLine</a:t>
            </a:r>
            <a:r>
              <a:rPr lang="en-US" sz="2000" dirty="0">
                <a:solidFill>
                  <a:srgbClr val="000000"/>
                </a:solidFill>
                <a:highlight>
                  <a:srgbClr val="FFFFFF"/>
                </a:highlight>
                <a:latin typeface="Consolas" panose="020B0609020204030204" pitchFamily="49" charset="0"/>
              </a:rPr>
              <a:t>(</a:t>
            </a:r>
            <a:r>
              <a:rPr lang="en-US" sz="2000" dirty="0">
                <a:solidFill>
                  <a:srgbClr val="A31515"/>
                </a:solidFill>
                <a:highlight>
                  <a:srgbClr val="FFFFFF"/>
                </a:highlight>
                <a:latin typeface="Consolas" panose="020B0609020204030204" pitchFamily="49" charset="0"/>
              </a:rPr>
              <a:t>$"Title: </a:t>
            </a:r>
            <a:r>
              <a:rPr lang="en-US" sz="2000" dirty="0">
                <a:solidFill>
                  <a:srgbClr val="000000"/>
                </a:solidFill>
                <a:highlight>
                  <a:srgbClr val="FFFFFF"/>
                </a:highlight>
                <a:latin typeface="Consolas" panose="020B0609020204030204" pitchFamily="49" charset="0"/>
              </a:rPr>
              <a:t>{</a:t>
            </a:r>
            <a:r>
              <a:rPr lang="en-US" sz="2000" dirty="0" err="1">
                <a:solidFill>
                  <a:srgbClr val="000000"/>
                </a:solidFill>
                <a:highlight>
                  <a:srgbClr val="FFFFFF"/>
                </a:highlight>
                <a:latin typeface="Consolas" panose="020B0609020204030204" pitchFamily="49" charset="0"/>
              </a:rPr>
              <a:t>doc.Value.title</a:t>
            </a:r>
            <a:r>
              <a:rPr lang="en-US" sz="2000" dirty="0">
                <a:solidFill>
                  <a:srgbClr val="000000"/>
                </a:solidFill>
                <a:highlight>
                  <a:srgbClr val="FFFFFF"/>
                </a:highlight>
                <a:latin typeface="Consolas" panose="020B0609020204030204" pitchFamily="49" charset="0"/>
              </a:rPr>
              <a:t>}</a:t>
            </a:r>
            <a:r>
              <a:rPr lang="en-US" sz="2000" dirty="0">
                <a:solidFill>
                  <a:srgbClr val="A31515"/>
                </a:solidFill>
                <a:highlight>
                  <a:srgbClr val="FFFFFF"/>
                </a:highlight>
                <a:latin typeface="Consolas" panose="020B0609020204030204" pitchFamily="49" charset="0"/>
              </a:rPr>
              <a:t>"</a:t>
            </a:r>
            <a:r>
              <a:rPr lang="en-US" sz="2000" dirty="0">
                <a:solidFill>
                  <a:srgbClr val="000000"/>
                </a:solidFill>
                <a:highlight>
                  <a:srgbClr val="FFFFFF"/>
                </a:highlight>
                <a:latin typeface="Consolas" panose="020B0609020204030204" pitchFamily="49" charset="0"/>
              </a:rPr>
              <a:t>);</a:t>
            </a:r>
          </a:p>
          <a:p>
            <a:r>
              <a:rPr lang="en-US" sz="2000" dirty="0">
                <a:solidFill>
                  <a:srgbClr val="000000"/>
                </a:solidFill>
                <a:highlight>
                  <a:srgbClr val="FFFFFF"/>
                </a:highlight>
                <a:latin typeface="Consolas" panose="020B0609020204030204" pitchFamily="49" charset="0"/>
              </a:rPr>
              <a:t>    </a:t>
            </a:r>
            <a:r>
              <a:rPr lang="en-US" sz="2000" dirty="0" err="1">
                <a:solidFill>
                  <a:srgbClr val="2B91AF"/>
                </a:solidFill>
                <a:highlight>
                  <a:srgbClr val="FFFFFF"/>
                </a:highlight>
                <a:latin typeface="Consolas" panose="020B0609020204030204" pitchFamily="49" charset="0"/>
              </a:rPr>
              <a:t>Console</a:t>
            </a:r>
            <a:r>
              <a:rPr lang="en-US" sz="2000" dirty="0" err="1">
                <a:solidFill>
                  <a:srgbClr val="000000"/>
                </a:solidFill>
                <a:highlight>
                  <a:srgbClr val="FFFFFF"/>
                </a:highlight>
                <a:latin typeface="Consolas" panose="020B0609020204030204" pitchFamily="49" charset="0"/>
              </a:rPr>
              <a:t>.WriteLine</a:t>
            </a:r>
            <a:r>
              <a:rPr lang="en-US" sz="2000" dirty="0">
                <a:solidFill>
                  <a:srgbClr val="000000"/>
                </a:solidFill>
                <a:highlight>
                  <a:srgbClr val="FFFFFF"/>
                </a:highlight>
                <a:latin typeface="Consolas" panose="020B0609020204030204" pitchFamily="49" charset="0"/>
              </a:rPr>
              <a:t>(</a:t>
            </a:r>
            <a:r>
              <a:rPr lang="en-US" sz="2000" dirty="0">
                <a:solidFill>
                  <a:srgbClr val="A31515"/>
                </a:solidFill>
                <a:highlight>
                  <a:srgbClr val="FFFFFF"/>
                </a:highlight>
                <a:latin typeface="Consolas" panose="020B0609020204030204" pitchFamily="49" charset="0"/>
              </a:rPr>
              <a:t>$"Quantity: </a:t>
            </a:r>
            <a:r>
              <a:rPr lang="en-US" sz="2000" dirty="0">
                <a:solidFill>
                  <a:srgbClr val="000000"/>
                </a:solidFill>
                <a:highlight>
                  <a:srgbClr val="FFFFFF"/>
                </a:highlight>
                <a:latin typeface="Consolas" panose="020B0609020204030204" pitchFamily="49" charset="0"/>
              </a:rPr>
              <a:t>{</a:t>
            </a:r>
            <a:r>
              <a:rPr lang="en-US" sz="2000" dirty="0" err="1">
                <a:solidFill>
                  <a:srgbClr val="000000"/>
                </a:solidFill>
                <a:highlight>
                  <a:srgbClr val="FFFFFF"/>
                </a:highlight>
                <a:latin typeface="Consolas" panose="020B0609020204030204" pitchFamily="49" charset="0"/>
              </a:rPr>
              <a:t>doc.Value.quantity</a:t>
            </a:r>
            <a:r>
              <a:rPr lang="en-US" sz="2000" dirty="0">
                <a:solidFill>
                  <a:srgbClr val="000000"/>
                </a:solidFill>
                <a:highlight>
                  <a:srgbClr val="FFFFFF"/>
                </a:highlight>
                <a:latin typeface="Consolas" panose="020B0609020204030204" pitchFamily="49" charset="0"/>
              </a:rPr>
              <a:t>}</a:t>
            </a:r>
            <a:r>
              <a:rPr lang="en-US" sz="2000" dirty="0">
                <a:solidFill>
                  <a:srgbClr val="A31515"/>
                </a:solidFill>
                <a:highlight>
                  <a:srgbClr val="FFFFFF"/>
                </a:highlight>
                <a:latin typeface="Consolas" panose="020B0609020204030204" pitchFamily="49" charset="0"/>
              </a:rPr>
              <a:t>"</a:t>
            </a:r>
            <a:r>
              <a:rPr lang="en-US" sz="2000" dirty="0">
                <a:solidFill>
                  <a:srgbClr val="000000"/>
                </a:solidFill>
                <a:highlight>
                  <a:srgbClr val="FFFFFF"/>
                </a:highlight>
                <a:latin typeface="Consolas" panose="020B0609020204030204" pitchFamily="49" charset="0"/>
              </a:rPr>
              <a:t>);</a:t>
            </a:r>
          </a:p>
          <a:p>
            <a:r>
              <a:rPr lang="en-US" sz="2000" dirty="0">
                <a:solidFill>
                  <a:srgbClr val="000000"/>
                </a:solidFill>
                <a:highlight>
                  <a:srgbClr val="FFFFFF"/>
                </a:highlight>
                <a:latin typeface="Consolas" panose="020B0609020204030204" pitchFamily="49" charset="0"/>
              </a:rPr>
              <a:t>}</a:t>
            </a:r>
            <a:endParaRPr lang="en-US" sz="4800" dirty="0"/>
          </a:p>
        </p:txBody>
      </p:sp>
    </p:spTree>
    <p:extLst>
      <p:ext uri="{BB962C8B-B14F-4D97-AF65-F5344CB8AC3E}">
        <p14:creationId xmlns:p14="http://schemas.microsoft.com/office/powerpoint/2010/main" val="214493443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42362" y="766230"/>
            <a:ext cx="7808536" cy="3239713"/>
          </a:xfrm>
          <a:prstGeom prst="rect">
            <a:avLst/>
          </a:prstGeom>
        </p:spPr>
      </p:pic>
    </p:spTree>
    <p:extLst>
      <p:ext uri="{BB962C8B-B14F-4D97-AF65-F5344CB8AC3E}">
        <p14:creationId xmlns:p14="http://schemas.microsoft.com/office/powerpoint/2010/main" val="19271488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Document Database Operations</a:t>
            </a:r>
            <a:endParaRPr lang="en-US" dirty="0"/>
          </a:p>
        </p:txBody>
      </p:sp>
      <p:sp>
        <p:nvSpPr>
          <p:cNvPr id="3" name="Content Placeholder 2"/>
          <p:cNvSpPr>
            <a:spLocks noGrp="1"/>
          </p:cNvSpPr>
          <p:nvPr>
            <p:ph idx="1"/>
          </p:nvPr>
        </p:nvSpPr>
        <p:spPr>
          <a:xfrm>
            <a:off x="457200" y="685799"/>
            <a:ext cx="8007739" cy="3915229"/>
          </a:xfrm>
        </p:spPr>
        <p:txBody>
          <a:bodyPr/>
          <a:lstStyle/>
          <a:p>
            <a:pPr marL="342900" indent="-342900">
              <a:buFont typeface="Arial" panose="020B0604020202020204" pitchFamily="34" charset="0"/>
              <a:buChar char="•"/>
            </a:pPr>
            <a:r>
              <a:rPr lang="en-US" sz="3200" dirty="0" err="1" smtClean="0"/>
              <a:t>Upsert</a:t>
            </a:r>
            <a:r>
              <a:rPr lang="en-US" sz="3200" dirty="0" smtClean="0"/>
              <a:t> (aka set)</a:t>
            </a:r>
          </a:p>
          <a:p>
            <a:pPr marL="573088" lvl="1" indent="-342900">
              <a:buFont typeface="Arial" panose="020B0604020202020204" pitchFamily="34" charset="0"/>
              <a:buChar char="•"/>
            </a:pPr>
            <a:r>
              <a:rPr lang="en-US" sz="2400" dirty="0" smtClean="0"/>
              <a:t>Inserts document if key doesn’t exist, replaces otherwise</a:t>
            </a:r>
          </a:p>
          <a:p>
            <a:pPr marL="342900" indent="-342900">
              <a:buFont typeface="Arial" panose="020B0604020202020204" pitchFamily="34" charset="0"/>
              <a:buChar char="•"/>
            </a:pPr>
            <a:r>
              <a:rPr lang="en-US" sz="3200" dirty="0" smtClean="0"/>
              <a:t>Insert (aka add)</a:t>
            </a:r>
          </a:p>
          <a:p>
            <a:pPr marL="573088" lvl="1" indent="-342900">
              <a:buFont typeface="Arial" panose="020B0604020202020204" pitchFamily="34" charset="0"/>
              <a:buChar char="•"/>
            </a:pPr>
            <a:r>
              <a:rPr lang="en-US" sz="2400" dirty="0" smtClean="0"/>
              <a:t>Inserts document, error if it already exists</a:t>
            </a:r>
          </a:p>
          <a:p>
            <a:pPr marL="342900" indent="-342900">
              <a:buFont typeface="Arial" panose="020B0604020202020204" pitchFamily="34" charset="0"/>
              <a:buChar char="•"/>
            </a:pPr>
            <a:r>
              <a:rPr lang="en-US" sz="3200" dirty="0" smtClean="0"/>
              <a:t>Update (aka replace)</a:t>
            </a:r>
          </a:p>
          <a:p>
            <a:pPr marL="573088" lvl="1" indent="-342900">
              <a:buFont typeface="Arial" panose="020B0604020202020204" pitchFamily="34" charset="0"/>
              <a:buChar char="•"/>
            </a:pPr>
            <a:r>
              <a:rPr lang="en-US" sz="2400" dirty="0" smtClean="0"/>
              <a:t>Updates document, error if it doesn’t exist</a:t>
            </a:r>
          </a:p>
          <a:p>
            <a:pPr marL="342900" indent="-342900">
              <a:buFont typeface="Arial" panose="020B0604020202020204" pitchFamily="34" charset="0"/>
              <a:buChar char="•"/>
            </a:pPr>
            <a:r>
              <a:rPr lang="en-US" sz="3200" dirty="0" smtClean="0"/>
              <a:t>Delete</a:t>
            </a:r>
          </a:p>
          <a:p>
            <a:pPr marL="342900" indent="-342900">
              <a:buFont typeface="Arial" panose="020B0604020202020204" pitchFamily="34" charset="0"/>
              <a:buChar char="•"/>
            </a:pPr>
            <a:r>
              <a:rPr lang="en-US" sz="3200" dirty="0" smtClean="0"/>
              <a:t>Get</a:t>
            </a:r>
          </a:p>
        </p:txBody>
      </p:sp>
    </p:spTree>
    <p:extLst>
      <p:ext uri="{BB962C8B-B14F-4D97-AF65-F5344CB8AC3E}">
        <p14:creationId xmlns:p14="http://schemas.microsoft.com/office/powerpoint/2010/main" val="43797663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N1QL</a:t>
            </a:r>
            <a:endParaRPr lang="en-US" dirty="0"/>
          </a:p>
        </p:txBody>
      </p:sp>
      <p:sp>
        <p:nvSpPr>
          <p:cNvPr id="3" name="Content Placeholder 2"/>
          <p:cNvSpPr>
            <a:spLocks noGrp="1"/>
          </p:cNvSpPr>
          <p:nvPr>
            <p:ph idx="1"/>
          </p:nvPr>
        </p:nvSpPr>
        <p:spPr/>
        <p:txBody>
          <a:bodyPr/>
          <a:lstStyle/>
          <a:p>
            <a:r>
              <a:rPr lang="en-US" sz="2800" dirty="0" smtClean="0">
                <a:latin typeface="Consolas" panose="020B0609020204030204" pitchFamily="49" charset="0"/>
              </a:rPr>
              <a:t>SELECT m.*</a:t>
            </a:r>
          </a:p>
          <a:p>
            <a:r>
              <a:rPr lang="en-US" sz="2800" dirty="0" smtClean="0">
                <a:latin typeface="Consolas" panose="020B0609020204030204" pitchFamily="49" charset="0"/>
              </a:rPr>
              <a:t>FROM `default` m</a:t>
            </a:r>
          </a:p>
          <a:p>
            <a:r>
              <a:rPr lang="en-US" sz="2800" dirty="0" smtClean="0">
                <a:latin typeface="Consolas" panose="020B0609020204030204" pitchFamily="49" charset="0"/>
              </a:rPr>
              <a:t>WHERE META(m).id = ‘</a:t>
            </a:r>
            <a:r>
              <a:rPr lang="en-US" sz="2800" dirty="0" err="1" smtClean="0">
                <a:latin typeface="Consolas" panose="020B0609020204030204" pitchFamily="49" charset="0"/>
              </a:rPr>
              <a:t>StickerCBLogo</a:t>
            </a:r>
            <a:r>
              <a:rPr lang="en-US" sz="2800" dirty="0" smtClean="0">
                <a:latin typeface="Consolas" panose="020B0609020204030204" pitchFamily="49" charset="0"/>
              </a:rPr>
              <a:t>’</a:t>
            </a:r>
          </a:p>
          <a:p>
            <a:endParaRPr lang="en-US" sz="2800" dirty="0">
              <a:latin typeface="Consolas" panose="020B0609020204030204" pitchFamily="49" charset="0"/>
            </a:endParaRPr>
          </a:p>
          <a:p>
            <a:r>
              <a:rPr lang="en-US" sz="2800" dirty="0" smtClean="0">
                <a:latin typeface="Consolas" panose="020B0609020204030204" pitchFamily="49" charset="0"/>
              </a:rPr>
              <a:t>SELECT m.*</a:t>
            </a:r>
          </a:p>
          <a:p>
            <a:r>
              <a:rPr lang="en-US" sz="2800" dirty="0" smtClean="0">
                <a:latin typeface="Consolas" panose="020B0609020204030204" pitchFamily="49" charset="0"/>
              </a:rPr>
              <a:t>FROM `default` m</a:t>
            </a:r>
          </a:p>
          <a:p>
            <a:r>
              <a:rPr lang="en-US" sz="2800" dirty="0" smtClean="0">
                <a:latin typeface="Consolas" panose="020B0609020204030204" pitchFamily="49" charset="0"/>
              </a:rPr>
              <a:t>WHERE </a:t>
            </a:r>
            <a:r>
              <a:rPr lang="en-US" sz="2800" dirty="0" err="1" smtClean="0">
                <a:latin typeface="Consolas" panose="020B0609020204030204" pitchFamily="49" charset="0"/>
              </a:rPr>
              <a:t>m.quantity</a:t>
            </a:r>
            <a:r>
              <a:rPr lang="en-US" sz="2800" dirty="0" smtClean="0">
                <a:latin typeface="Consolas" panose="020B0609020204030204" pitchFamily="49" charset="0"/>
              </a:rPr>
              <a:t> &gt; 10</a:t>
            </a:r>
            <a:endParaRPr lang="en-US" sz="2800" dirty="0">
              <a:latin typeface="Consolas" panose="020B0609020204030204" pitchFamily="49" charset="0"/>
            </a:endParaRPr>
          </a:p>
        </p:txBody>
      </p:sp>
    </p:spTree>
    <p:extLst>
      <p:ext uri="{BB962C8B-B14F-4D97-AF65-F5344CB8AC3E}">
        <p14:creationId xmlns:p14="http://schemas.microsoft.com/office/powerpoint/2010/main" val="205691274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00439" y="1536065"/>
            <a:ext cx="8007350" cy="2106613"/>
          </a:xfrm>
        </p:spPr>
        <p:txBody>
          <a:bodyPr/>
          <a:lstStyle/>
          <a:p>
            <a:r>
              <a:rPr lang="en-US" sz="3200" dirty="0" smtClean="0"/>
              <a:t>Great for Dev</a:t>
            </a:r>
          </a:p>
          <a:p>
            <a:r>
              <a:rPr lang="en-US" sz="3200" dirty="0" smtClean="0"/>
              <a:t>Scales Easily</a:t>
            </a:r>
          </a:p>
          <a:p>
            <a:r>
              <a:rPr lang="en-US" sz="3200" dirty="0" smtClean="0"/>
              <a:t>Consistently Fast</a:t>
            </a:r>
            <a:endParaRPr lang="en-US" sz="3200" dirty="0"/>
          </a:p>
        </p:txBody>
      </p:sp>
      <p:pic>
        <p:nvPicPr>
          <p:cNvPr id="4" name="Picture 8" descr="https://www.drupal.org/files/project-images/couchbasecicularlogoformarketi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63" y="0"/>
            <a:ext cx="5468651" cy="1992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5580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cases for Document Databases</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sz="4000" dirty="0" smtClean="0"/>
              <a:t>User profiles</a:t>
            </a:r>
          </a:p>
          <a:p>
            <a:pPr marL="342900" indent="-342900">
              <a:buFont typeface="Arial" panose="020B0604020202020204" pitchFamily="34" charset="0"/>
              <a:buChar char="•"/>
            </a:pPr>
            <a:r>
              <a:rPr lang="en-US" sz="4000" dirty="0" smtClean="0"/>
              <a:t>Session stores</a:t>
            </a:r>
          </a:p>
          <a:p>
            <a:pPr marL="342900" indent="-342900">
              <a:buFont typeface="Arial" panose="020B0604020202020204" pitchFamily="34" charset="0"/>
              <a:buChar char="•"/>
            </a:pPr>
            <a:r>
              <a:rPr lang="en-US" sz="4000" dirty="0" smtClean="0"/>
              <a:t>Content management</a:t>
            </a:r>
          </a:p>
          <a:p>
            <a:pPr marL="342900" indent="-342900">
              <a:buFont typeface="Arial" panose="020B0604020202020204" pitchFamily="34" charset="0"/>
              <a:buChar char="•"/>
            </a:pPr>
            <a:r>
              <a:rPr lang="en-US" sz="4000" dirty="0" smtClean="0"/>
              <a:t>General relational replacement</a:t>
            </a:r>
            <a:endParaRPr lang="en-US" sz="4000" dirty="0"/>
          </a:p>
        </p:txBody>
      </p:sp>
    </p:spTree>
    <p:extLst>
      <p:ext uri="{BB962C8B-B14F-4D97-AF65-F5344CB8AC3E}">
        <p14:creationId xmlns:p14="http://schemas.microsoft.com/office/powerpoint/2010/main" val="88647098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Key/Value Database</a:t>
            </a:r>
            <a:endParaRPr lang="en-US" dirty="0"/>
          </a:p>
        </p:txBody>
      </p:sp>
      <p:pic>
        <p:nvPicPr>
          <p:cNvPr id="1026" name="Picture 2" descr="File:KeyVal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288" y="1385433"/>
            <a:ext cx="4494713" cy="3041424"/>
          </a:xfrm>
          <a:prstGeom prst="rect">
            <a:avLst/>
          </a:prstGeom>
          <a:noFill/>
          <a:scene3d>
            <a:camera prst="isometricLeftDown"/>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80246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SQL is the norm, right?</a:t>
            </a:r>
            <a:endParaRPr lang="en-US" dirty="0"/>
          </a:p>
        </p:txBody>
      </p:sp>
      <p:sp>
        <p:nvSpPr>
          <p:cNvPr id="7" name="Rectangle 6"/>
          <p:cNvSpPr/>
          <p:nvPr/>
        </p:nvSpPr>
        <p:spPr>
          <a:xfrm>
            <a:off x="3181888" y="4811413"/>
            <a:ext cx="8051800" cy="307777"/>
          </a:xfrm>
          <a:prstGeom prst="rect">
            <a:avLst/>
          </a:prstGeom>
        </p:spPr>
        <p:txBody>
          <a:bodyPr wrap="square">
            <a:spAutoFit/>
          </a:bodyPr>
          <a:lstStyle/>
          <a:p>
            <a:r>
              <a:rPr lang="en-US" sz="1400" dirty="0"/>
              <a:t>https://</a:t>
            </a:r>
            <a:r>
              <a:rPr lang="en-US" sz="1400" dirty="0" err="1"/>
              <a:t>commons.wikimedia.org</a:t>
            </a:r>
            <a:r>
              <a:rPr lang="en-US" sz="1400" dirty="0"/>
              <a:t>/wiki/</a:t>
            </a:r>
            <a:r>
              <a:rPr lang="en-US" sz="1400" dirty="0" err="1"/>
              <a:t>File:Surface_normal_illustration.svg</a:t>
            </a:r>
            <a:endParaRPr lang="en-US" sz="1400" dirty="0"/>
          </a:p>
        </p:txBody>
      </p:sp>
      <p:pic>
        <p:nvPicPr>
          <p:cNvPr id="3" name="Picture 2"/>
          <p:cNvPicPr>
            <a:picLocks noChangeAspect="1"/>
          </p:cNvPicPr>
          <p:nvPr/>
        </p:nvPicPr>
        <p:blipFill>
          <a:blip r:embed="rId3"/>
          <a:stretch>
            <a:fillRect/>
          </a:stretch>
        </p:blipFill>
        <p:spPr>
          <a:xfrm>
            <a:off x="1543634" y="891723"/>
            <a:ext cx="5307639" cy="3632416"/>
          </a:xfrm>
          <a:prstGeom prst="rect">
            <a:avLst/>
          </a:prstGeom>
        </p:spPr>
      </p:pic>
    </p:spTree>
    <p:extLst>
      <p:ext uri="{BB962C8B-B14F-4D97-AF65-F5344CB8AC3E}">
        <p14:creationId xmlns:p14="http://schemas.microsoft.com/office/powerpoint/2010/main" val="187295917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http://insidebigdata.com/wp-content/uploads/2014/10/aerospike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1050" y="2489621"/>
            <a:ext cx="1911741" cy="19117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www.drupal.org/files/project-images/couchbasecicularlogoformarketin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7986" y="-97313"/>
            <a:ext cx="5197732" cy="18934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c2a32ff18d23c8f567f0-e44b0df73868b5d567b1e58e01681d15.ssl.cf5.rackcdn.com/2013-04-29-speed-up-with-redis/redis_logo-41cc2befccdae12420292ee1feda5ed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41808"/>
            <a:ext cx="2745664" cy="23177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asho.com/wp-content/uploads/2015/06/riak-kv.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5216" y="1361680"/>
            <a:ext cx="3920081" cy="39200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r.va.gg/presentations/sf.nodebase.meetup/leveldb-theme/leveld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236" y="217714"/>
            <a:ext cx="1316037" cy="13160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oracle.com/ocom/groups/public/@otn/documents/digitalasset/2858134.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4931" y="4194855"/>
            <a:ext cx="1190625" cy="5715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okyo Cabin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3063" y="1875638"/>
            <a:ext cx="1566537" cy="57439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2.bp.blogspot.com/-aDLEtia8W78/Ujsk10dJ_uI/AAAAAAAAW1w/rwBe_gawopE/s1600/DynamoDB_Logo.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2330" y="1393989"/>
            <a:ext cx="3964522" cy="138758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hazelcast.com/wp-content/uploads/2014/03/HazelcastLogo-Blue_Dark_Vertical_500w.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29441" y="3987199"/>
            <a:ext cx="1155516" cy="98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620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4"/>
                                        </p:tgtEl>
                                      </p:cBhvr>
                                    </p:animEffect>
                                    <p:set>
                                      <p:cBhvr>
                                        <p:cTn id="7" dur="1" fill="hold">
                                          <p:stCondLst>
                                            <p:cond delay="499"/>
                                          </p:stCondLst>
                                        </p:cTn>
                                        <p:tgtEl>
                                          <p:spTgt spid="205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64"/>
                                        </p:tgtEl>
                                      </p:cBhvr>
                                    </p:animEffect>
                                    <p:set>
                                      <p:cBhvr>
                                        <p:cTn id="10" dur="1" fill="hold">
                                          <p:stCondLst>
                                            <p:cond delay="499"/>
                                          </p:stCondLst>
                                        </p:cTn>
                                        <p:tgtEl>
                                          <p:spTgt spid="206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056"/>
                                        </p:tgtEl>
                                      </p:cBhvr>
                                    </p:animEffect>
                                    <p:set>
                                      <p:cBhvr>
                                        <p:cTn id="13" dur="1" fill="hold">
                                          <p:stCondLst>
                                            <p:cond delay="499"/>
                                          </p:stCondLst>
                                        </p:cTn>
                                        <p:tgtEl>
                                          <p:spTgt spid="205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062"/>
                                        </p:tgtEl>
                                      </p:cBhvr>
                                    </p:animEffect>
                                    <p:set>
                                      <p:cBhvr>
                                        <p:cTn id="16" dur="1" fill="hold">
                                          <p:stCondLst>
                                            <p:cond delay="499"/>
                                          </p:stCondLst>
                                        </p:cTn>
                                        <p:tgtEl>
                                          <p:spTgt spid="206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058"/>
                                        </p:tgtEl>
                                      </p:cBhvr>
                                    </p:animEffect>
                                    <p:set>
                                      <p:cBhvr>
                                        <p:cTn id="19" dur="1" fill="hold">
                                          <p:stCondLst>
                                            <p:cond delay="499"/>
                                          </p:stCondLst>
                                        </p:cTn>
                                        <p:tgtEl>
                                          <p:spTgt spid="20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Key-Value Databases</a:t>
            </a:r>
            <a:endParaRPr lang="en-US" dirty="0"/>
          </a:p>
        </p:txBody>
      </p:sp>
      <p:sp>
        <p:nvSpPr>
          <p:cNvPr id="3" name="Content Placeholder 2"/>
          <p:cNvSpPr>
            <a:spLocks noGrp="1"/>
          </p:cNvSpPr>
          <p:nvPr>
            <p:ph idx="1"/>
          </p:nvPr>
        </p:nvSpPr>
        <p:spPr/>
        <p:txBody>
          <a:bodyPr/>
          <a:lstStyle/>
          <a:p>
            <a:r>
              <a:rPr lang="en-US" sz="4400" dirty="0" smtClean="0"/>
              <a:t>In-memory caches</a:t>
            </a:r>
          </a:p>
          <a:p>
            <a:r>
              <a:rPr lang="en-US" sz="4400" dirty="0" smtClean="0"/>
              <a:t>and</a:t>
            </a:r>
          </a:p>
          <a:p>
            <a:r>
              <a:rPr lang="en-US" sz="4400" dirty="0" smtClean="0"/>
              <a:t>distributed data stores</a:t>
            </a:r>
            <a:endParaRPr lang="en-US" sz="4400" dirty="0"/>
          </a:p>
        </p:txBody>
      </p:sp>
    </p:spTree>
    <p:extLst>
      <p:ext uri="{BB962C8B-B14F-4D97-AF65-F5344CB8AC3E}">
        <p14:creationId xmlns:p14="http://schemas.microsoft.com/office/powerpoint/2010/main" val="5524653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Doesn’t care what your data is (</a:t>
            </a:r>
            <a:r>
              <a:rPr lang="en-US" dirty="0" smtClean="0"/>
              <a:t>mostly)</a:t>
            </a:r>
            <a:endParaRPr lang="en-US" dirty="0"/>
          </a:p>
        </p:txBody>
      </p:sp>
      <p:graphicFrame>
        <p:nvGraphicFramePr>
          <p:cNvPr id="5" name="Table 4"/>
          <p:cNvGraphicFramePr>
            <a:graphicFrameLocks noGrp="1"/>
          </p:cNvGraphicFramePr>
          <p:nvPr>
            <p:extLst/>
          </p:nvPr>
        </p:nvGraphicFramePr>
        <p:xfrm>
          <a:off x="1015998" y="1149350"/>
          <a:ext cx="7039430" cy="3321050"/>
        </p:xfrm>
        <a:graphic>
          <a:graphicData uri="http://schemas.openxmlformats.org/drawingml/2006/table">
            <a:tbl>
              <a:tblPr firstRow="1" bandRow="1">
                <a:tableStyleId>{5C22544A-7EE6-4342-B048-85BDC9FD1C3A}</a:tableStyleId>
              </a:tblPr>
              <a:tblGrid>
                <a:gridCol w="1712688"/>
                <a:gridCol w="5326742"/>
              </a:tblGrid>
              <a:tr h="664210">
                <a:tc>
                  <a:txBody>
                    <a:bodyPr/>
                    <a:lstStyle/>
                    <a:p>
                      <a:r>
                        <a:rPr lang="en-US" sz="3200" dirty="0" smtClean="0"/>
                        <a:t>KEY1</a:t>
                      </a:r>
                      <a:endParaRPr lang="en-US" sz="3200" dirty="0"/>
                    </a:p>
                  </a:txBody>
                  <a:tcPr/>
                </a:tc>
                <a:tc>
                  <a:txBody>
                    <a:bodyPr/>
                    <a:lstStyle/>
                    <a:p>
                      <a:r>
                        <a:rPr lang="en-US" sz="3200" dirty="0" smtClean="0"/>
                        <a:t>{ type:</a:t>
                      </a:r>
                      <a:r>
                        <a:rPr lang="en-US" sz="3200" baseline="0" dirty="0" smtClean="0"/>
                        <a:t> “</a:t>
                      </a:r>
                      <a:r>
                        <a:rPr lang="en-US" sz="3200" baseline="0" dirty="0" err="1" smtClean="0"/>
                        <a:t>json</a:t>
                      </a:r>
                      <a:r>
                        <a:rPr lang="en-US" sz="3200" baseline="0" dirty="0" smtClean="0"/>
                        <a:t>” }</a:t>
                      </a:r>
                      <a:endParaRPr lang="en-US" sz="3200" dirty="0"/>
                    </a:p>
                  </a:txBody>
                  <a:tcPr/>
                </a:tc>
              </a:tr>
              <a:tr h="664210">
                <a:tc>
                  <a:txBody>
                    <a:bodyPr/>
                    <a:lstStyle/>
                    <a:p>
                      <a:r>
                        <a:rPr lang="en-US" sz="3200" dirty="0" smtClean="0"/>
                        <a:t>KEY2</a:t>
                      </a:r>
                      <a:endParaRPr lang="en-US" sz="3200" dirty="0"/>
                    </a:p>
                  </a:txBody>
                  <a:tcPr/>
                </a:tc>
                <a:tc>
                  <a:txBody>
                    <a:bodyPr/>
                    <a:lstStyle/>
                    <a:p>
                      <a:r>
                        <a:rPr lang="en-US" sz="3200" dirty="0" smtClean="0"/>
                        <a:t>&lt;data</a:t>
                      </a:r>
                      <a:r>
                        <a:rPr lang="en-US" sz="3200" baseline="0" dirty="0" smtClean="0"/>
                        <a:t> type=“xml”&gt;&lt;/data&gt;</a:t>
                      </a:r>
                      <a:endParaRPr lang="en-US" sz="3200" dirty="0"/>
                    </a:p>
                  </a:txBody>
                  <a:tcPr/>
                </a:tc>
              </a:tr>
              <a:tr h="664210">
                <a:tc>
                  <a:txBody>
                    <a:bodyPr/>
                    <a:lstStyle/>
                    <a:p>
                      <a:r>
                        <a:rPr lang="en-US" sz="3200" dirty="0" smtClean="0"/>
                        <a:t>KEY3</a:t>
                      </a:r>
                      <a:endParaRPr lang="en-US" sz="3200" dirty="0"/>
                    </a:p>
                  </a:txBody>
                  <a:tcPr/>
                </a:tc>
                <a:tc>
                  <a:txBody>
                    <a:bodyPr/>
                    <a:lstStyle/>
                    <a:p>
                      <a:r>
                        <a:rPr lang="en-US" sz="3200" dirty="0" smtClean="0"/>
                        <a:t>Lorem ipsum</a:t>
                      </a:r>
                      <a:endParaRPr lang="en-US" sz="3200" dirty="0"/>
                    </a:p>
                  </a:txBody>
                  <a:tcPr/>
                </a:tc>
              </a:tr>
              <a:tr h="664210">
                <a:tc>
                  <a:txBody>
                    <a:bodyPr/>
                    <a:lstStyle/>
                    <a:p>
                      <a:r>
                        <a:rPr lang="en-US" sz="3200" dirty="0" smtClean="0"/>
                        <a:t>…</a:t>
                      </a:r>
                      <a:endParaRPr lang="en-US" sz="3200" dirty="0"/>
                    </a:p>
                  </a:txBody>
                  <a:tcPr/>
                </a:tc>
                <a:tc>
                  <a:txBody>
                    <a:bodyPr/>
                    <a:lstStyle/>
                    <a:p>
                      <a:r>
                        <a:rPr lang="en-US" sz="3200" dirty="0" smtClean="0"/>
                        <a:t>00100101000100101</a:t>
                      </a:r>
                      <a:endParaRPr lang="en-US" sz="3200" dirty="0"/>
                    </a:p>
                  </a:txBody>
                  <a:tcPr/>
                </a:tc>
              </a:tr>
              <a:tr h="664210">
                <a:tc>
                  <a:txBody>
                    <a:bodyPr/>
                    <a:lstStyle/>
                    <a:p>
                      <a:r>
                        <a:rPr lang="en-US" sz="3200" dirty="0" smtClean="0"/>
                        <a:t>KEYN</a:t>
                      </a:r>
                      <a:endParaRPr lang="en-US" sz="3200" dirty="0"/>
                    </a:p>
                  </a:txBody>
                  <a:tcPr/>
                </a:tc>
                <a:tc>
                  <a:txBody>
                    <a:bodyPr/>
                    <a:lstStyle/>
                    <a:p>
                      <a:endParaRPr lang="en-US" sz="3200" dirty="0"/>
                    </a:p>
                  </a:txBody>
                  <a:tcPr/>
                </a:tc>
              </a:tr>
            </a:tbl>
          </a:graphicData>
        </a:graphic>
      </p:graphicFrame>
      <p:sp>
        <p:nvSpPr>
          <p:cNvPr id="6" name="Rectangle 5"/>
          <p:cNvSpPr/>
          <p:nvPr/>
        </p:nvSpPr>
        <p:spPr>
          <a:xfrm>
            <a:off x="4093027" y="4820334"/>
            <a:ext cx="5842002" cy="646331"/>
          </a:xfrm>
          <a:prstGeom prst="rect">
            <a:avLst/>
          </a:prstGeom>
        </p:spPr>
        <p:txBody>
          <a:bodyPr wrap="square">
            <a:spAutoFit/>
          </a:bodyPr>
          <a:lstStyle/>
          <a:p>
            <a:r>
              <a:rPr lang="en-US" dirty="0">
                <a:hlinkClick r:id="rId3"/>
              </a:rPr>
              <a:t>https://</a:t>
            </a:r>
            <a:r>
              <a:rPr lang="en-US" dirty="0" smtClean="0">
                <a:hlinkClick r:id="rId3"/>
              </a:rPr>
              <a:t>www.flickr.com/photos/dcmot/23168680069</a:t>
            </a:r>
            <a:endParaRPr lang="en-US" dirty="0" smtClean="0"/>
          </a:p>
          <a:p>
            <a:endParaRPr lang="en-US" dirty="0"/>
          </a:p>
        </p:txBody>
      </p:sp>
      <p:pic>
        <p:nvPicPr>
          <p:cNvPr id="7" name="Picture 6"/>
          <p:cNvPicPr>
            <a:picLocks noChangeAspect="1"/>
          </p:cNvPicPr>
          <p:nvPr/>
        </p:nvPicPr>
        <p:blipFill>
          <a:blip r:embed="rId4"/>
          <a:stretch>
            <a:fillRect/>
          </a:stretch>
        </p:blipFill>
        <p:spPr>
          <a:xfrm>
            <a:off x="2813359" y="3864980"/>
            <a:ext cx="2803670" cy="605420"/>
          </a:xfrm>
          <a:prstGeom prst="rect">
            <a:avLst/>
          </a:prstGeom>
        </p:spPr>
      </p:pic>
      <p:sp>
        <p:nvSpPr>
          <p:cNvPr id="8" name="Rectangle 7"/>
          <p:cNvSpPr/>
          <p:nvPr/>
        </p:nvSpPr>
        <p:spPr>
          <a:xfrm>
            <a:off x="2813359" y="1149350"/>
            <a:ext cx="5125955" cy="3321050"/>
          </a:xfrm>
          <a:prstGeom prst="rect">
            <a:avLst/>
          </a:pr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0731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35063" y="1512888"/>
            <a:ext cx="8008937" cy="3394075"/>
          </a:xfrm>
        </p:spPr>
        <p:txBody>
          <a:bodyPr/>
          <a:lstStyle/>
          <a:p>
            <a:r>
              <a:rPr lang="en-US" sz="4000" dirty="0" smtClean="0"/>
              <a:t>Buckets</a:t>
            </a:r>
          </a:p>
          <a:p>
            <a:r>
              <a:rPr lang="en-US" sz="4000" dirty="0" smtClean="0"/>
              <a:t>Key-Value Pairs</a:t>
            </a:r>
            <a:endParaRPr lang="en-US" sz="4000" dirty="0"/>
          </a:p>
        </p:txBody>
      </p:sp>
      <p:pic>
        <p:nvPicPr>
          <p:cNvPr id="4" name="Picture 4" descr="http://basho.com/wp-content/uploads/2015/06/riak-k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943" y="-1120262"/>
            <a:ext cx="3920081" cy="3920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02964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 </a:t>
            </a:r>
            <a:r>
              <a:rPr lang="en-US" dirty="0" err="1" smtClean="0"/>
              <a:t>Riak</a:t>
            </a:r>
            <a:endParaRPr lang="en-US" dirty="0"/>
          </a:p>
        </p:txBody>
      </p:sp>
      <p:sp>
        <p:nvSpPr>
          <p:cNvPr id="5" name="Rectangle 4"/>
          <p:cNvSpPr/>
          <p:nvPr/>
        </p:nvSpPr>
        <p:spPr>
          <a:xfrm>
            <a:off x="198157" y="1135174"/>
            <a:ext cx="8945843" cy="3046988"/>
          </a:xfrm>
          <a:prstGeom prst="rect">
            <a:avLst/>
          </a:prstGeom>
        </p:spPr>
        <p:txBody>
          <a:bodyPr wrap="square">
            <a:spAutoFit/>
          </a:bodyPr>
          <a:lstStyle/>
          <a:p>
            <a:r>
              <a:rPr lang="en-US" sz="1600" dirty="0">
                <a:solidFill>
                  <a:srgbClr val="0000FF"/>
                </a:solidFill>
                <a:highlight>
                  <a:srgbClr val="FFFFFF"/>
                </a:highlight>
                <a:latin typeface="Consolas" panose="020B0609020204030204" pitchFamily="49" charset="0"/>
              </a:rPr>
              <a:t>private</a:t>
            </a:r>
            <a:r>
              <a:rPr lang="en-US" sz="1600" dirty="0">
                <a:solidFill>
                  <a:srgbClr val="000000"/>
                </a:solidFill>
                <a:highlight>
                  <a:srgbClr val="FFFFFF"/>
                </a:highlight>
                <a:latin typeface="Consolas" panose="020B0609020204030204" pitchFamily="49" charset="0"/>
              </a:rPr>
              <a:t> </a:t>
            </a:r>
            <a:r>
              <a:rPr lang="en-US" sz="1600" dirty="0">
                <a:solidFill>
                  <a:srgbClr val="0000FF"/>
                </a:solidFill>
                <a:highlight>
                  <a:srgbClr val="FFFFFF"/>
                </a:highlight>
                <a:latin typeface="Consolas" panose="020B0609020204030204" pitchFamily="49" charset="0"/>
              </a:rPr>
              <a:t>static</a:t>
            </a:r>
            <a:r>
              <a:rPr lang="en-US" sz="1600" dirty="0">
                <a:solidFill>
                  <a:srgbClr val="000000"/>
                </a:solidFill>
                <a:highlight>
                  <a:srgbClr val="FFFFFF"/>
                </a:highlight>
                <a:latin typeface="Consolas" panose="020B0609020204030204" pitchFamily="49" charset="0"/>
              </a:rPr>
              <a:t> </a:t>
            </a:r>
            <a:r>
              <a:rPr lang="en-US" sz="1600" dirty="0">
                <a:solidFill>
                  <a:srgbClr val="0000FF"/>
                </a:solidFill>
                <a:highlight>
                  <a:srgbClr val="FFFFFF"/>
                </a:highlight>
                <a:latin typeface="Consolas" panose="020B0609020204030204" pitchFamily="49" charset="0"/>
              </a:rPr>
              <a:t>void</a:t>
            </a:r>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DoStuffWithRiak</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cluster = </a:t>
            </a:r>
            <a:r>
              <a:rPr lang="en-US" sz="1600" dirty="0" err="1">
                <a:solidFill>
                  <a:srgbClr val="2B91AF"/>
                </a:solidFill>
                <a:highlight>
                  <a:srgbClr val="FFFFFF"/>
                </a:highlight>
                <a:latin typeface="Consolas" panose="020B0609020204030204" pitchFamily="49" charset="0"/>
              </a:rPr>
              <a:t>RiakCluster</a:t>
            </a:r>
            <a:r>
              <a:rPr lang="en-US" sz="1600" dirty="0" err="1">
                <a:solidFill>
                  <a:srgbClr val="000000"/>
                </a:solidFill>
                <a:highlight>
                  <a:srgbClr val="FFFFFF"/>
                </a:highlight>
                <a:latin typeface="Consolas" panose="020B0609020204030204" pitchFamily="49" charset="0"/>
              </a:rPr>
              <a:t>.FromConfig</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t>
            </a:r>
            <a:r>
              <a:rPr lang="en-US" sz="1600" dirty="0" err="1">
                <a:solidFill>
                  <a:srgbClr val="A31515"/>
                </a:solidFill>
                <a:highlight>
                  <a:srgbClr val="FFFFFF"/>
                </a:highlight>
                <a:latin typeface="Consolas" panose="020B0609020204030204" pitchFamily="49" charset="0"/>
              </a:rPr>
              <a:t>riakConfig</a:t>
            </a:r>
            <a:r>
              <a:rPr lang="en-US" sz="1600" dirty="0">
                <a:solidFill>
                  <a:srgbClr val="A31515"/>
                </a:solidFill>
                <a:highlight>
                  <a:srgbClr val="FFFFFF"/>
                </a:highlight>
                <a:latin typeface="Consolas" panose="020B0609020204030204" pitchFamily="49" charset="0"/>
              </a:rPr>
              <a:t>"</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client = </a:t>
            </a:r>
            <a:r>
              <a:rPr lang="en-US" sz="1600" dirty="0" err="1">
                <a:solidFill>
                  <a:srgbClr val="000000"/>
                </a:solidFill>
                <a:highlight>
                  <a:srgbClr val="FFFFFF"/>
                </a:highlight>
                <a:latin typeface="Consolas" panose="020B0609020204030204" pitchFamily="49" charset="0"/>
              </a:rPr>
              <a:t>cluster.CreateClient</a:t>
            </a:r>
            <a:r>
              <a:rPr lang="en-US" sz="1600" dirty="0">
                <a:solidFill>
                  <a:srgbClr val="000000"/>
                </a:solidFill>
                <a:highlight>
                  <a:srgbClr val="FFFFFF"/>
                </a:highlight>
                <a:latin typeface="Consolas" panose="020B0609020204030204" pitchFamily="49" charset="0"/>
              </a:rPr>
              <a:t>();</a:t>
            </a:r>
          </a:p>
          <a:p>
            <a:endParaRPr lang="en-US" sz="1600" dirty="0">
              <a:solidFill>
                <a:srgbClr val="000000"/>
              </a:solidFill>
              <a:highlight>
                <a:srgbClr val="FFFFFF"/>
              </a:highlight>
              <a:latin typeface="Consolas" panose="020B0609020204030204" pitchFamily="49" charset="0"/>
            </a:endParaRP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actor = </a:t>
            </a:r>
            <a:r>
              <a:rPr lang="en-US" sz="1600" dirty="0">
                <a:solidFill>
                  <a:srgbClr val="0000FF"/>
                </a:solidFill>
                <a:highlight>
                  <a:srgbClr val="FFFFFF"/>
                </a:highlight>
                <a:latin typeface="Consolas" panose="020B0609020204030204" pitchFamily="49" charset="0"/>
              </a:rPr>
              <a:t>new</a:t>
            </a:r>
            <a:r>
              <a:rPr lang="en-US" sz="1600" dirty="0">
                <a:solidFill>
                  <a:srgbClr val="000000"/>
                </a:solidFill>
                <a:highlight>
                  <a:srgbClr val="FFFFFF"/>
                </a:highlight>
                <a:latin typeface="Consolas" panose="020B0609020204030204" pitchFamily="49" charset="0"/>
              </a:rPr>
              <a:t> </a:t>
            </a:r>
            <a:r>
              <a:rPr lang="en-US" sz="1600" dirty="0" err="1">
                <a:solidFill>
                  <a:srgbClr val="2B91AF"/>
                </a:solidFill>
                <a:highlight>
                  <a:srgbClr val="FFFFFF"/>
                </a:highlight>
                <a:latin typeface="Consolas" panose="020B0609020204030204" pitchFamily="49" charset="0"/>
              </a:rPr>
              <a:t>RiakObject</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"actors"</a:t>
            </a:r>
            <a:r>
              <a:rPr lang="en-US" sz="1600" dirty="0">
                <a:solidFill>
                  <a:srgbClr val="000000"/>
                </a:solidFill>
                <a:highlight>
                  <a:srgbClr val="FFFFFF"/>
                </a:highlight>
                <a:latin typeface="Consolas" panose="020B0609020204030204" pitchFamily="49" charset="0"/>
              </a:rPr>
              <a:t>, </a:t>
            </a:r>
            <a:r>
              <a:rPr lang="en-US" sz="1600" dirty="0">
                <a:solidFill>
                  <a:srgbClr val="A31515"/>
                </a:solidFill>
                <a:highlight>
                  <a:srgbClr val="FFFFFF"/>
                </a:highlight>
                <a:latin typeface="Consolas" panose="020B0609020204030204" pitchFamily="49" charset="0"/>
              </a:rPr>
              <a:t>"James </a:t>
            </a:r>
            <a:r>
              <a:rPr lang="en-US" sz="1600" dirty="0" err="1">
                <a:solidFill>
                  <a:srgbClr val="A31515"/>
                </a:solidFill>
                <a:highlight>
                  <a:srgbClr val="FFFFFF"/>
                </a:highlight>
                <a:latin typeface="Consolas" panose="020B0609020204030204" pitchFamily="49" charset="0"/>
              </a:rPr>
              <a:t>Bond"</a:t>
            </a:r>
            <a:r>
              <a:rPr lang="en-US" sz="1600" dirty="0" err="1">
                <a:solidFill>
                  <a:srgbClr val="000000"/>
                </a:solidFill>
                <a:highlight>
                  <a:srgbClr val="FFFFFF"/>
                </a:highlight>
                <a:latin typeface="Consolas" panose="020B0609020204030204" pitchFamily="49" charset="0"/>
              </a:rPr>
              <a:t>,</a:t>
            </a:r>
            <a:r>
              <a:rPr lang="en-US" sz="1600" dirty="0" err="1">
                <a:solidFill>
                  <a:srgbClr val="A31515"/>
                </a:solidFill>
                <a:highlight>
                  <a:srgbClr val="FFFFFF"/>
                </a:highlight>
                <a:latin typeface="Consolas" panose="020B0609020204030204" pitchFamily="49" charset="0"/>
              </a:rPr>
              <a:t>"Sean</a:t>
            </a:r>
            <a:r>
              <a:rPr lang="en-US" sz="1600" dirty="0">
                <a:solidFill>
                  <a:srgbClr val="A31515"/>
                </a:solidFill>
                <a:highlight>
                  <a:srgbClr val="FFFFFF"/>
                </a:highlight>
                <a:latin typeface="Consolas" panose="020B0609020204030204" pitchFamily="49" charset="0"/>
              </a:rPr>
              <a:t> Connery"</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client.Put</a:t>
            </a:r>
            <a:r>
              <a:rPr lang="en-US" sz="1600" dirty="0">
                <a:solidFill>
                  <a:srgbClr val="000000"/>
                </a:solidFill>
                <a:highlight>
                  <a:srgbClr val="FFFFFF"/>
                </a:highlight>
                <a:latin typeface="Consolas" panose="020B0609020204030204" pitchFamily="49" charset="0"/>
              </a:rPr>
              <a:t>(actor);</a:t>
            </a:r>
          </a:p>
          <a:p>
            <a:endParaRPr lang="en-US" sz="1600" dirty="0">
              <a:solidFill>
                <a:srgbClr val="000000"/>
              </a:solidFill>
              <a:highlight>
                <a:srgbClr val="FFFFFF"/>
              </a:highlight>
              <a:latin typeface="Consolas" panose="020B0609020204030204" pitchFamily="49" charset="0"/>
            </a:endParaRP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actorBackOut</a:t>
            </a:r>
            <a:r>
              <a:rPr lang="en-US" sz="1600" dirty="0">
                <a:solidFill>
                  <a:srgbClr val="000000"/>
                </a:solidFill>
                <a:highlight>
                  <a:srgbClr val="FFFFFF"/>
                </a:highlight>
                <a:latin typeface="Consolas" panose="020B0609020204030204" pitchFamily="49" charset="0"/>
              </a:rPr>
              <a:t> = </a:t>
            </a:r>
            <a:r>
              <a:rPr lang="en-US" sz="1600" dirty="0" err="1">
                <a:solidFill>
                  <a:srgbClr val="000000"/>
                </a:solidFill>
                <a:highlight>
                  <a:srgbClr val="FFFFFF"/>
                </a:highlight>
                <a:latin typeface="Consolas" panose="020B0609020204030204" pitchFamily="49" charset="0"/>
              </a:rPr>
              <a:t>client.Get</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"actors"</a:t>
            </a:r>
            <a:r>
              <a:rPr lang="en-US" sz="1600" dirty="0">
                <a:solidFill>
                  <a:srgbClr val="000000"/>
                </a:solidFill>
                <a:highlight>
                  <a:srgbClr val="FFFFFF"/>
                </a:highlight>
                <a:latin typeface="Consolas" panose="020B0609020204030204" pitchFamily="49" charset="0"/>
              </a:rPr>
              <a:t>, </a:t>
            </a:r>
            <a:r>
              <a:rPr lang="en-US" sz="1600" dirty="0">
                <a:solidFill>
                  <a:srgbClr val="A31515"/>
                </a:solidFill>
                <a:highlight>
                  <a:srgbClr val="FFFFFF"/>
                </a:highlight>
                <a:latin typeface="Consolas" panose="020B0609020204030204" pitchFamily="49" charset="0"/>
              </a:rPr>
              <a:t>"James Bond"</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str</a:t>
            </a:r>
            <a:r>
              <a:rPr lang="en-US" sz="1600" dirty="0">
                <a:solidFill>
                  <a:srgbClr val="000000"/>
                </a:solidFill>
                <a:highlight>
                  <a:srgbClr val="FFFFFF"/>
                </a:highlight>
                <a:latin typeface="Consolas" panose="020B0609020204030204" pitchFamily="49" charset="0"/>
              </a:rPr>
              <a:t> = System.Text.</a:t>
            </a:r>
            <a:r>
              <a:rPr lang="en-US" sz="1600" dirty="0">
                <a:solidFill>
                  <a:srgbClr val="2B91AF"/>
                </a:solidFill>
                <a:highlight>
                  <a:srgbClr val="FFFFFF"/>
                </a:highlight>
                <a:latin typeface="Consolas" panose="020B0609020204030204" pitchFamily="49" charset="0"/>
              </a:rPr>
              <a:t>Encoding</a:t>
            </a:r>
            <a:r>
              <a:rPr lang="en-US" sz="1600" dirty="0">
                <a:solidFill>
                  <a:srgbClr val="000000"/>
                </a:solidFill>
                <a:highlight>
                  <a:srgbClr val="FFFFFF"/>
                </a:highlight>
                <a:latin typeface="Consolas" panose="020B0609020204030204" pitchFamily="49" charset="0"/>
              </a:rPr>
              <a:t>.UTF8.GetString(</a:t>
            </a:r>
            <a:r>
              <a:rPr lang="en-US" sz="1600" dirty="0" err="1">
                <a:solidFill>
                  <a:srgbClr val="000000"/>
                </a:solidFill>
                <a:highlight>
                  <a:srgbClr val="FFFFFF"/>
                </a:highlight>
                <a:latin typeface="Consolas" panose="020B0609020204030204" pitchFamily="49" charset="0"/>
              </a:rPr>
              <a:t>actorBackOut.Value.Value</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r>
              <a:rPr lang="en-US" sz="1600" dirty="0" err="1">
                <a:solidFill>
                  <a:srgbClr val="2B91AF"/>
                </a:solidFill>
                <a:highlight>
                  <a:srgbClr val="FFFFFF"/>
                </a:highlight>
                <a:latin typeface="Consolas" panose="020B0609020204030204" pitchFamily="49" charset="0"/>
              </a:rPr>
              <a:t>Console</a:t>
            </a:r>
            <a:r>
              <a:rPr lang="en-US" sz="1600" dirty="0" err="1">
                <a:solidFill>
                  <a:srgbClr val="000000"/>
                </a:solidFill>
                <a:highlight>
                  <a:srgbClr val="FFFFFF"/>
                </a:highlight>
                <a:latin typeface="Consolas" panose="020B0609020204030204" pitchFamily="49" charset="0"/>
              </a:rPr>
              <a:t>.WriteLine</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$"Value: </a:t>
            </a:r>
            <a:r>
              <a:rPr lang="en-US" sz="1600" dirty="0">
                <a:solidFill>
                  <a:srgbClr val="000000"/>
                </a:solidFill>
                <a:highlight>
                  <a:srgbClr val="FFFFFF"/>
                </a:highlight>
                <a:latin typeface="Consolas" panose="020B0609020204030204" pitchFamily="49" charset="0"/>
              </a:rPr>
              <a:t>{</a:t>
            </a:r>
            <a:r>
              <a:rPr lang="en-US" sz="1600" dirty="0" err="1">
                <a:solidFill>
                  <a:srgbClr val="000000"/>
                </a:solidFill>
                <a:highlight>
                  <a:srgbClr val="FFFFFF"/>
                </a:highlight>
                <a:latin typeface="Consolas" panose="020B0609020204030204" pitchFamily="49" charset="0"/>
              </a:rPr>
              <a:t>str</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a:t>
            </a:r>
            <a:endParaRPr lang="en-US" sz="4000" dirty="0"/>
          </a:p>
        </p:txBody>
      </p:sp>
    </p:spTree>
    <p:extLst>
      <p:ext uri="{BB962C8B-B14F-4D97-AF65-F5344CB8AC3E}">
        <p14:creationId xmlns:p14="http://schemas.microsoft.com/office/powerpoint/2010/main" val="164386463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0156" y="342899"/>
            <a:ext cx="8642641" cy="4007719"/>
          </a:xfrm>
          <a:prstGeom prst="rect">
            <a:avLst/>
          </a:prstGeom>
        </p:spPr>
      </p:pic>
    </p:spTree>
    <p:extLst>
      <p:ext uri="{BB962C8B-B14F-4D97-AF65-F5344CB8AC3E}">
        <p14:creationId xmlns:p14="http://schemas.microsoft.com/office/powerpoint/2010/main" val="150336726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Eventual Consistency</a:t>
            </a:r>
            <a:r>
              <a:rPr lang="en-US" dirty="0" smtClean="0"/>
              <a:t>!</a:t>
            </a:r>
            <a:endParaRPr lang="en-US" dirty="0"/>
          </a:p>
        </p:txBody>
      </p:sp>
      <p:pic>
        <p:nvPicPr>
          <p:cNvPr id="5" name="Picture 4"/>
          <p:cNvPicPr>
            <a:picLocks noChangeAspect="1"/>
          </p:cNvPicPr>
          <p:nvPr/>
        </p:nvPicPr>
        <p:blipFill>
          <a:blip r:embed="rId3"/>
          <a:stretch>
            <a:fillRect/>
          </a:stretch>
        </p:blipFill>
        <p:spPr>
          <a:xfrm>
            <a:off x="754745" y="754742"/>
            <a:ext cx="7655462" cy="3953329"/>
          </a:xfrm>
          <a:prstGeom prst="rect">
            <a:avLst/>
          </a:prstGeom>
        </p:spPr>
      </p:pic>
    </p:spTree>
    <p:extLst>
      <p:ext uri="{BB962C8B-B14F-4D97-AF65-F5344CB8AC3E}">
        <p14:creationId xmlns:p14="http://schemas.microsoft.com/office/powerpoint/2010/main" val="194858312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Eventual Consistency</a:t>
            </a:r>
            <a:endParaRPr lang="en-US" dirty="0"/>
          </a:p>
        </p:txBody>
      </p:sp>
      <p:sp>
        <p:nvSpPr>
          <p:cNvPr id="4" name="Rectangle 3"/>
          <p:cNvSpPr/>
          <p:nvPr/>
        </p:nvSpPr>
        <p:spPr>
          <a:xfrm>
            <a:off x="3142343" y="4318579"/>
            <a:ext cx="6001657" cy="1323439"/>
          </a:xfrm>
          <a:prstGeom prst="rect">
            <a:avLst/>
          </a:prstGeom>
        </p:spPr>
        <p:txBody>
          <a:bodyPr wrap="square">
            <a:spAutoFit/>
          </a:bodyPr>
          <a:lstStyle/>
          <a:p>
            <a:r>
              <a:rPr lang="en-US" sz="1600" dirty="0">
                <a:hlinkClick r:id="rId3"/>
              </a:rPr>
              <a:t>https://</a:t>
            </a:r>
            <a:r>
              <a:rPr lang="en-US" sz="1600" dirty="0" smtClean="0">
                <a:hlinkClick r:id="rId3"/>
              </a:rPr>
              <a:t>www.flickr.com/photos/scottchene/7046992749</a:t>
            </a:r>
            <a:endParaRPr lang="en-US" sz="1600" dirty="0" smtClean="0"/>
          </a:p>
          <a:p>
            <a:r>
              <a:rPr lang="en-US" sz="1600" dirty="0">
                <a:hlinkClick r:id="rId4"/>
              </a:rPr>
              <a:t>https://</a:t>
            </a:r>
            <a:r>
              <a:rPr lang="en-US" sz="1600" dirty="0" smtClean="0">
                <a:hlinkClick r:id="rId4"/>
              </a:rPr>
              <a:t>commons.wikimedia.org/wiki/File:Timothy_Dalton_1987.jpg</a:t>
            </a:r>
            <a:endParaRPr lang="en-US" sz="1600" dirty="0" smtClean="0"/>
          </a:p>
          <a:p>
            <a:r>
              <a:rPr lang="en-US" sz="1600" dirty="0">
                <a:hlinkClick r:id="rId5"/>
              </a:rPr>
              <a:t>https://</a:t>
            </a:r>
            <a:r>
              <a:rPr lang="en-US" sz="1600" dirty="0" smtClean="0">
                <a:hlinkClick r:id="rId5"/>
              </a:rPr>
              <a:t>commons.wikimedia.org/wiki/File:Sir_Roger_Moore_crop.jpg</a:t>
            </a:r>
            <a:endParaRPr lang="en-US" sz="1600" dirty="0" smtClean="0"/>
          </a:p>
          <a:p>
            <a:endParaRPr lang="en-US" sz="1600" dirty="0" smtClean="0"/>
          </a:p>
          <a:p>
            <a:endParaRPr lang="en-US" sz="1600" dirty="0"/>
          </a:p>
        </p:txBody>
      </p:sp>
      <p:pic>
        <p:nvPicPr>
          <p:cNvPr id="5" name="Picture 4"/>
          <p:cNvPicPr>
            <a:picLocks noChangeAspect="1"/>
          </p:cNvPicPr>
          <p:nvPr/>
        </p:nvPicPr>
        <p:blipFill>
          <a:blip r:embed="rId6"/>
          <a:stretch>
            <a:fillRect/>
          </a:stretch>
        </p:blipFill>
        <p:spPr>
          <a:xfrm>
            <a:off x="1492892" y="1609721"/>
            <a:ext cx="2476027" cy="1860558"/>
          </a:xfrm>
          <a:prstGeom prst="rect">
            <a:avLst/>
          </a:prstGeom>
        </p:spPr>
      </p:pic>
      <p:pic>
        <p:nvPicPr>
          <p:cNvPr id="3074" name="Picture 2" descr="File:Timothy Dalton 198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4963" y="1197584"/>
            <a:ext cx="1924388" cy="2565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2895601" y="761421"/>
            <a:ext cx="3461656" cy="3174381"/>
          </a:xfrm>
          <a:prstGeom prst="rect">
            <a:avLst/>
          </a:prstGeom>
        </p:spPr>
      </p:pic>
    </p:spTree>
    <p:extLst>
      <p:ext uri="{BB962C8B-B14F-4D97-AF65-F5344CB8AC3E}">
        <p14:creationId xmlns:p14="http://schemas.microsoft.com/office/powerpoint/2010/main" val="14392697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style.rotation</p:attrName>
                                        </p:attrNameLst>
                                      </p:cBhvr>
                                      <p:tavLst>
                                        <p:tav tm="0">
                                          <p:val>
                                            <p:fltVal val="720"/>
                                          </p:val>
                                        </p:tav>
                                        <p:tav tm="100000">
                                          <p:val>
                                            <p:fltVal val="0"/>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ppt_w</p:attrName>
                                        </p:attrNameLst>
                                      </p:cBhvr>
                                      <p:tavLst>
                                        <p:tav tm="0">
                                          <p:val>
                                            <p:fltVal val="0"/>
                                          </p:val>
                                        </p:tav>
                                        <p:tav tm="100000">
                                          <p:val>
                                            <p:strVal val="#ppt_w"/>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can be only one!</a:t>
            </a:r>
            <a:endParaRPr lang="en-US" dirty="0"/>
          </a:p>
        </p:txBody>
      </p:sp>
      <p:pic>
        <p:nvPicPr>
          <p:cNvPr id="5122" name="Picture 2" descr="File:Highlander film Connor MacLe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879" y="794657"/>
            <a:ext cx="2808864" cy="39963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14056" y="4881890"/>
            <a:ext cx="7199086" cy="523220"/>
          </a:xfrm>
          <a:prstGeom prst="rect">
            <a:avLst/>
          </a:prstGeom>
        </p:spPr>
        <p:txBody>
          <a:bodyPr wrap="square">
            <a:spAutoFit/>
          </a:bodyPr>
          <a:lstStyle/>
          <a:p>
            <a:r>
              <a:rPr lang="en-US" sz="1400" dirty="0">
                <a:hlinkClick r:id="rId4"/>
              </a:rPr>
              <a:t>https://</a:t>
            </a:r>
            <a:r>
              <a:rPr lang="en-US" sz="1400" dirty="0" smtClean="0">
                <a:hlinkClick r:id="rId4"/>
              </a:rPr>
              <a:t>en.wikipedia.org/wiki/File:Highlander_film_Connor_MacLeod.jpg</a:t>
            </a:r>
            <a:endParaRPr lang="en-US" sz="1400" dirty="0" smtClean="0"/>
          </a:p>
          <a:p>
            <a:endParaRPr lang="en-US" sz="1400" dirty="0"/>
          </a:p>
        </p:txBody>
      </p:sp>
    </p:spTree>
    <p:extLst>
      <p:ext uri="{BB962C8B-B14F-4D97-AF65-F5344CB8AC3E}">
        <p14:creationId xmlns:p14="http://schemas.microsoft.com/office/powerpoint/2010/main" val="154835174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a:t>
            </a:r>
            <a:r>
              <a:rPr lang="en-US" dirty="0" smtClean="0"/>
              <a:t>fix it</a:t>
            </a:r>
            <a:endParaRPr lang="en-US" dirty="0"/>
          </a:p>
        </p:txBody>
      </p:sp>
      <p:sp>
        <p:nvSpPr>
          <p:cNvPr id="5" name="Rectangle 4"/>
          <p:cNvSpPr/>
          <p:nvPr/>
        </p:nvSpPr>
        <p:spPr>
          <a:xfrm>
            <a:off x="4695825" y="4881890"/>
            <a:ext cx="4572000" cy="523220"/>
          </a:xfrm>
          <a:prstGeom prst="rect">
            <a:avLst/>
          </a:prstGeom>
        </p:spPr>
        <p:txBody>
          <a:bodyPr>
            <a:spAutoFit/>
          </a:bodyPr>
          <a:lstStyle/>
          <a:p>
            <a:r>
              <a:rPr lang="en-US" sz="1400" dirty="0">
                <a:hlinkClick r:id="rId3"/>
              </a:rPr>
              <a:t>https://</a:t>
            </a:r>
            <a:r>
              <a:rPr lang="en-US" sz="1400" dirty="0" smtClean="0">
                <a:hlinkClick r:id="rId3"/>
              </a:rPr>
              <a:t>www.flickr.com/photos/94086507@N00/84368105</a:t>
            </a:r>
            <a:endParaRPr lang="en-US" sz="1400" dirty="0" smtClean="0"/>
          </a:p>
          <a:p>
            <a:endParaRPr lang="en-US" sz="1400" dirty="0"/>
          </a:p>
        </p:txBody>
      </p:sp>
      <p:pic>
        <p:nvPicPr>
          <p:cNvPr id="6" name="Picture 5"/>
          <p:cNvPicPr>
            <a:picLocks noChangeAspect="1"/>
          </p:cNvPicPr>
          <p:nvPr/>
        </p:nvPicPr>
        <p:blipFill>
          <a:blip r:embed="rId4"/>
          <a:stretch>
            <a:fillRect/>
          </a:stretch>
        </p:blipFill>
        <p:spPr>
          <a:xfrm>
            <a:off x="1972625" y="746756"/>
            <a:ext cx="5446399" cy="4084799"/>
          </a:xfrm>
          <a:prstGeom prst="rect">
            <a:avLst/>
          </a:prstGeom>
        </p:spPr>
      </p:pic>
    </p:spTree>
    <p:extLst>
      <p:ext uri="{BB962C8B-B14F-4D97-AF65-F5344CB8AC3E}">
        <p14:creationId xmlns:p14="http://schemas.microsoft.com/office/powerpoint/2010/main" val="4284769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 brief history</a:t>
            </a:r>
            <a:r>
              <a:rPr lang="is-IS" dirty="0" smtClean="0"/>
              <a:t>…</a:t>
            </a:r>
            <a:endParaRPr lang="en-GB" dirty="0"/>
          </a:p>
        </p:txBody>
      </p:sp>
      <p:sp>
        <p:nvSpPr>
          <p:cNvPr id="3" name="Content Placeholder 2"/>
          <p:cNvSpPr>
            <a:spLocks noGrp="1"/>
          </p:cNvSpPr>
          <p:nvPr>
            <p:ph idx="1"/>
          </p:nvPr>
        </p:nvSpPr>
        <p:spPr/>
        <p:txBody>
          <a:bodyPr/>
          <a:lstStyle/>
          <a:p>
            <a:r>
              <a:rPr lang="en-US" sz="1100" dirty="0" smtClean="0"/>
              <a:t>~3200 BC: invention of writing in Mesopotamia</a:t>
            </a:r>
          </a:p>
          <a:p>
            <a:r>
              <a:rPr lang="en-US" sz="1100" dirty="0" smtClean="0"/>
              <a:t>~300 BC: Library of Alexandria</a:t>
            </a:r>
          </a:p>
          <a:p>
            <a:r>
              <a:rPr lang="en-US" sz="1100" dirty="0" smtClean="0"/>
              <a:t>~1041 AD: Movable type invented in China</a:t>
            </a:r>
          </a:p>
          <a:p>
            <a:r>
              <a:rPr lang="en-US" sz="1100" dirty="0" smtClean="0"/>
              <a:t>1450: Movable type invented in Europe</a:t>
            </a:r>
          </a:p>
          <a:p>
            <a:r>
              <a:rPr lang="en-US" sz="1100" dirty="0" smtClean="0"/>
              <a:t>1822: Babbage’s paper on the application of difference engines</a:t>
            </a:r>
          </a:p>
          <a:p>
            <a:r>
              <a:rPr lang="en-US" sz="1100" dirty="0" smtClean="0"/>
              <a:t>1943: Colossus, the first programmable digital computer</a:t>
            </a:r>
          </a:p>
          <a:p>
            <a:r>
              <a:rPr lang="en-US" sz="1100" dirty="0" smtClean="0"/>
              <a:t>1957-1960: IBM SABRE, the first commercial use of a database</a:t>
            </a:r>
          </a:p>
          <a:p>
            <a:r>
              <a:rPr lang="en-US" sz="1100" dirty="0" smtClean="0"/>
              <a:t>1970: EF </a:t>
            </a:r>
            <a:r>
              <a:rPr lang="en-US" sz="1100" dirty="0" err="1" smtClean="0"/>
              <a:t>Codd</a:t>
            </a:r>
            <a:r>
              <a:rPr lang="en-US" sz="1100" dirty="0" smtClean="0"/>
              <a:t> proposes the relational database model</a:t>
            </a:r>
          </a:p>
          <a:p>
            <a:r>
              <a:rPr lang="en-US" sz="1100" dirty="0" smtClean="0"/>
              <a:t>1974: Ingres released</a:t>
            </a:r>
          </a:p>
          <a:p>
            <a:r>
              <a:rPr lang="en-US" sz="1100" dirty="0" smtClean="0"/>
              <a:t>1979: Commercial launch of Oracle database</a:t>
            </a:r>
          </a:p>
          <a:p>
            <a:r>
              <a:rPr lang="en-US" sz="1100" dirty="0" smtClean="0"/>
              <a:t>1988: Object databases appear</a:t>
            </a:r>
          </a:p>
          <a:p>
            <a:r>
              <a:rPr lang="en-US" sz="1100" dirty="0" smtClean="0"/>
              <a:t>1989: Microsoft SQL Server version 1</a:t>
            </a:r>
          </a:p>
          <a:p>
            <a:r>
              <a:rPr lang="en-US" sz="1100" dirty="0" smtClean="0"/>
              <a:t>1991: HTTP v0.9</a:t>
            </a:r>
          </a:p>
          <a:p>
            <a:r>
              <a:rPr lang="en-US" sz="1100" dirty="0" smtClean="0"/>
              <a:t>1995: MySQL’s initial release</a:t>
            </a:r>
          </a:p>
          <a:p>
            <a:r>
              <a:rPr lang="en-US" sz="1100" dirty="0" smtClean="0"/>
              <a:t>2005: </a:t>
            </a:r>
            <a:r>
              <a:rPr lang="en-US" sz="1100" dirty="0" err="1" smtClean="0"/>
              <a:t>CouchDB</a:t>
            </a:r>
            <a:r>
              <a:rPr lang="en-US" sz="1100" dirty="0" smtClean="0"/>
              <a:t> released</a:t>
            </a:r>
          </a:p>
          <a:p>
            <a:r>
              <a:rPr lang="en-US" sz="1100" dirty="0" smtClean="0"/>
              <a:t>2006: Google’s Big Table paper</a:t>
            </a:r>
          </a:p>
          <a:p>
            <a:r>
              <a:rPr lang="en-US" sz="1100" dirty="0" smtClean="0"/>
              <a:t>2007: Amazon’s Dynamo paper</a:t>
            </a:r>
          </a:p>
          <a:p>
            <a:r>
              <a:rPr lang="en-US" sz="1100" dirty="0" smtClean="0"/>
              <a:t>2008-2009: The NoSQL Cambrian explosion: </a:t>
            </a:r>
            <a:r>
              <a:rPr lang="en-US" sz="1100" dirty="0" err="1" smtClean="0"/>
              <a:t>Riak</a:t>
            </a:r>
            <a:r>
              <a:rPr lang="en-US" sz="1100" dirty="0" smtClean="0"/>
              <a:t>, MongoDB, Cassandra, </a:t>
            </a:r>
            <a:r>
              <a:rPr lang="en-US" sz="1100" dirty="0" err="1" smtClean="0"/>
              <a:t>Redis</a:t>
            </a:r>
            <a:endParaRPr lang="en-US" sz="1100" dirty="0" smtClean="0"/>
          </a:p>
          <a:p>
            <a:r>
              <a:rPr lang="en-US" sz="1100" dirty="0" smtClean="0"/>
              <a:t>2010: Couchbase arrives on the scene</a:t>
            </a:r>
            <a:endParaRPr lang="en-US" sz="1100" dirty="0"/>
          </a:p>
        </p:txBody>
      </p:sp>
    </p:spTree>
    <p:extLst>
      <p:ext uri="{BB962C8B-B14F-4D97-AF65-F5344CB8AC3E}">
        <p14:creationId xmlns:p14="http://schemas.microsoft.com/office/powerpoint/2010/main" val="65308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6" end="6"/>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3">
                                            <p:txEl>
                                              <p:pRg st="7" end="7"/>
                                            </p:txEl>
                                          </p:spTgt>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nodeType="clickEffect">
                                  <p:stCondLst>
                                    <p:cond delay="0"/>
                                  </p:stCondLst>
                                  <p:iterate type="lt">
                                    <p:tmPct val="4000"/>
                                  </p:iterate>
                                  <p:childTnLst>
                                    <p:set>
                                      <p:cBhvr override="childStyle">
                                        <p:cTn id="14" dur="500" fill="hold"/>
                                        <p:tgtEl>
                                          <p:spTgt spid="3">
                                            <p:txEl>
                                              <p:pRg st="9" end="9"/>
                                            </p:txEl>
                                          </p:spTgt>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nodeType="clickEffect">
                                  <p:stCondLst>
                                    <p:cond delay="0"/>
                                  </p:stCondLst>
                                  <p:iterate type="lt">
                                    <p:tmPct val="4000"/>
                                  </p:iterate>
                                  <p:childTnLst>
                                    <p:set>
                                      <p:cBhvr override="childStyle">
                                        <p:cTn id="18" dur="500" fill="hold"/>
                                        <p:tgtEl>
                                          <p:spTgt spid="3">
                                            <p:txEl>
                                              <p:pRg st="10" end="10"/>
                                            </p:txEl>
                                          </p:spTgt>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8" presetClass="emph" presetSubtype="0" fill="hold" nodeType="clickEffect">
                                  <p:stCondLst>
                                    <p:cond delay="0"/>
                                  </p:stCondLst>
                                  <p:iterate type="lt">
                                    <p:tmPct val="4000"/>
                                  </p:iterate>
                                  <p:childTnLst>
                                    <p:set>
                                      <p:cBhvr override="childStyle">
                                        <p:cTn id="22" dur="500" fill="hold"/>
                                        <p:tgtEl>
                                          <p:spTgt spid="3">
                                            <p:txEl>
                                              <p:pRg st="11" end="11"/>
                                            </p:txEl>
                                          </p:spTgt>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8" presetClass="emph" presetSubtype="0" fill="hold" nodeType="clickEffect">
                                  <p:stCondLst>
                                    <p:cond delay="0"/>
                                  </p:stCondLst>
                                  <p:iterate type="lt">
                                    <p:tmPct val="4000"/>
                                  </p:iterate>
                                  <p:childTnLst>
                                    <p:set>
                                      <p:cBhvr override="childStyle">
                                        <p:cTn id="26" dur="500" fill="hold"/>
                                        <p:tgtEl>
                                          <p:spTgt spid="3">
                                            <p:txEl>
                                              <p:pRg st="14" end="14"/>
                                            </p:txEl>
                                          </p:spTgt>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8" presetClass="emph" presetSubtype="0" fill="hold" nodeType="clickEffect">
                                  <p:stCondLst>
                                    <p:cond delay="0"/>
                                  </p:stCondLst>
                                  <p:iterate type="lt">
                                    <p:tmPct val="4000"/>
                                  </p:iterate>
                                  <p:childTnLst>
                                    <p:set>
                                      <p:cBhvr override="childStyle">
                                        <p:cTn id="30" dur="500" fill="hold"/>
                                        <p:tgtEl>
                                          <p:spTgt spid="3">
                                            <p:txEl>
                                              <p:pRg st="15" end="15"/>
                                            </p:txEl>
                                          </p:spTgt>
                                        </p:tgtEl>
                                        <p:attrNameLst>
                                          <p:attrName>style.textDecorationUnderline</p:attrName>
                                        </p:attrNameLst>
                                      </p:cBhvr>
                                      <p:to>
                                        <p:strVal val="true"/>
                                      </p:to>
                                    </p:set>
                                  </p:childTnLst>
                                </p:cTn>
                              </p:par>
                              <p:par>
                                <p:cTn id="31" presetID="18" presetClass="emph" presetSubtype="0" fill="hold" nodeType="withEffect">
                                  <p:stCondLst>
                                    <p:cond delay="0"/>
                                  </p:stCondLst>
                                  <p:iterate type="lt">
                                    <p:tmPct val="4000"/>
                                  </p:iterate>
                                  <p:childTnLst>
                                    <p:set>
                                      <p:cBhvr override="childStyle">
                                        <p:cTn id="32" dur="500" fill="hold"/>
                                        <p:tgtEl>
                                          <p:spTgt spid="3">
                                            <p:txEl>
                                              <p:pRg st="16" end="16"/>
                                            </p:txEl>
                                          </p:spTgt>
                                        </p:tgtEl>
                                        <p:attrNameLst>
                                          <p:attrName>style.textDecorationUnderline</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8" presetClass="emph" presetSubtype="0" fill="hold" nodeType="clickEffect">
                                  <p:stCondLst>
                                    <p:cond delay="0"/>
                                  </p:stCondLst>
                                  <p:iterate type="lt">
                                    <p:tmPct val="4000"/>
                                  </p:iterate>
                                  <p:childTnLst>
                                    <p:set>
                                      <p:cBhvr override="childStyle">
                                        <p:cTn id="36" dur="500" fill="hold"/>
                                        <p:tgtEl>
                                          <p:spTgt spid="3">
                                            <p:txEl>
                                              <p:pRg st="17" end="17"/>
                                            </p:txEl>
                                          </p:spTgt>
                                        </p:tgtEl>
                                        <p:attrNameLst>
                                          <p:attrName>style.textDecorationUnderline</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2000" fill="hold"/>
                                        <p:tgtEl>
                                          <p:spTgt spid="3">
                                            <p:txEl>
                                              <p:pRg st="18" end="18"/>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Cases for K/V</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sz="4400" dirty="0" smtClean="0"/>
              <a:t>Data variability</a:t>
            </a:r>
          </a:p>
          <a:p>
            <a:pPr marL="342900" indent="-342900">
              <a:buFont typeface="Arial" panose="020B0604020202020204" pitchFamily="34" charset="0"/>
              <a:buChar char="•"/>
            </a:pPr>
            <a:r>
              <a:rPr lang="en-US" sz="4400" dirty="0" smtClean="0"/>
              <a:t>Object caching</a:t>
            </a:r>
          </a:p>
          <a:p>
            <a:pPr marL="342900" indent="-342900">
              <a:buFont typeface="Arial" panose="020B0604020202020204" pitchFamily="34" charset="0"/>
              <a:buChar char="•"/>
            </a:pPr>
            <a:r>
              <a:rPr lang="en-US" sz="4400" dirty="0" smtClean="0"/>
              <a:t>Session storage</a:t>
            </a:r>
          </a:p>
          <a:p>
            <a:pPr marL="342900" indent="-342900">
              <a:buFont typeface="Arial" panose="020B0604020202020204" pitchFamily="34" charset="0"/>
              <a:buChar char="•"/>
            </a:pPr>
            <a:r>
              <a:rPr lang="en-US" sz="4400" dirty="0" smtClean="0"/>
              <a:t>Large object storage</a:t>
            </a:r>
            <a:endParaRPr lang="en-US" sz="4400" dirty="0"/>
          </a:p>
        </p:txBody>
      </p:sp>
    </p:spTree>
    <p:extLst>
      <p:ext uri="{BB962C8B-B14F-4D97-AF65-F5344CB8AC3E}">
        <p14:creationId xmlns:p14="http://schemas.microsoft.com/office/powerpoint/2010/main" val="191503227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Columnar</a:t>
            </a:r>
            <a:endParaRPr lang="en-US" dirty="0"/>
          </a:p>
        </p:txBody>
      </p:sp>
      <p:pic>
        <p:nvPicPr>
          <p:cNvPr id="8" name="Picture 7"/>
          <p:cNvPicPr>
            <a:picLocks noChangeAspect="1"/>
          </p:cNvPicPr>
          <p:nvPr/>
        </p:nvPicPr>
        <p:blipFill>
          <a:blip r:embed="rId3"/>
          <a:stretch>
            <a:fillRect/>
          </a:stretch>
        </p:blipFill>
        <p:spPr>
          <a:xfrm>
            <a:off x="1419225" y="1986049"/>
            <a:ext cx="6515965" cy="1676535"/>
          </a:xfrm>
          <a:prstGeom prst="rect">
            <a:avLst/>
          </a:prstGeom>
          <a:scene3d>
            <a:camera prst="isometricLeftDown"/>
            <a:lightRig rig="threePt" dir="t"/>
          </a:scene3d>
          <a:sp3d>
            <a:bevelT/>
          </a:sp3d>
        </p:spPr>
      </p:pic>
    </p:spTree>
    <p:extLst>
      <p:ext uri="{BB962C8B-B14F-4D97-AF65-F5344CB8AC3E}">
        <p14:creationId xmlns:p14="http://schemas.microsoft.com/office/powerpoint/2010/main" val="160994430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https://s.graphiq.com/sites/default/files/754/media/images/t2/Teradata_1678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28" y="2110469"/>
            <a:ext cx="222885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hbase.apache.org/images/hbase_logo_with_orca_lar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 y="300037"/>
            <a:ext cx="447675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oldamericaninc.net/photos/pagesImages/DB2-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953" y="1587500"/>
            <a:ext cx="2085975" cy="7810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upload.wikimedia.org/wikipedia/commons/thumb/5/5e/Cassandra_logo.svg/2000px-Cassandra_logo.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7831" y="1978025"/>
            <a:ext cx="3435440" cy="230346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inquidia.com/sites/default/files/InfiniDB-fromweb%5B1%5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8514" y="1037194"/>
            <a:ext cx="2970530" cy="673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582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152"/>
                                        </p:tgtEl>
                                      </p:cBhvr>
                                    </p:animEffect>
                                    <p:set>
                                      <p:cBhvr>
                                        <p:cTn id="7" dur="1" fill="hold">
                                          <p:stCondLst>
                                            <p:cond delay="499"/>
                                          </p:stCondLst>
                                        </p:cTn>
                                        <p:tgtEl>
                                          <p:spTgt spid="615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148"/>
                                        </p:tgtEl>
                                      </p:cBhvr>
                                    </p:animEffect>
                                    <p:set>
                                      <p:cBhvr>
                                        <p:cTn id="10" dur="1" fill="hold">
                                          <p:stCondLst>
                                            <p:cond delay="499"/>
                                          </p:stCondLst>
                                        </p:cTn>
                                        <p:tgtEl>
                                          <p:spTgt spid="614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6154"/>
                                        </p:tgtEl>
                                      </p:cBhvr>
                                    </p:animEffect>
                                    <p:set>
                                      <p:cBhvr>
                                        <p:cTn id="13" dur="1" fill="hold">
                                          <p:stCondLst>
                                            <p:cond delay="499"/>
                                          </p:stCondLst>
                                        </p:cTn>
                                        <p:tgtEl>
                                          <p:spTgt spid="61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6261" y="1646565"/>
            <a:ext cx="8007739" cy="3394472"/>
          </a:xfrm>
        </p:spPr>
        <p:txBody>
          <a:bodyPr/>
          <a:lstStyle/>
          <a:p>
            <a:r>
              <a:rPr lang="en-US" sz="4000" dirty="0" err="1" smtClean="0"/>
              <a:t>Keyspaces</a:t>
            </a:r>
            <a:endParaRPr lang="en-US" sz="4000" dirty="0" smtClean="0"/>
          </a:p>
          <a:p>
            <a:r>
              <a:rPr lang="en-US" sz="4000" dirty="0" smtClean="0"/>
              <a:t>Column Families</a:t>
            </a:r>
          </a:p>
          <a:p>
            <a:r>
              <a:rPr lang="en-US" sz="4000" dirty="0" smtClean="0"/>
              <a:t>Rows</a:t>
            </a:r>
          </a:p>
          <a:p>
            <a:r>
              <a:rPr lang="en-US" sz="4000" dirty="0" smtClean="0"/>
              <a:t>Columns</a:t>
            </a:r>
          </a:p>
          <a:p>
            <a:endParaRPr lang="en-US" sz="4000" dirty="0"/>
          </a:p>
        </p:txBody>
      </p:sp>
      <p:pic>
        <p:nvPicPr>
          <p:cNvPr id="4" name="Picture 6" descr="https://upload.wikimedia.org/wikipedia/commons/thumb/5/5e/Cassandra_logo.svg/2000px-Cassandra_logo.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285" y="0"/>
            <a:ext cx="2455726" cy="164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6065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Keyspace</a:t>
            </a:r>
            <a:endParaRPr lang="en-US" dirty="0"/>
          </a:p>
        </p:txBody>
      </p:sp>
      <p:pic>
        <p:nvPicPr>
          <p:cNvPr id="3" name="Picture 2"/>
          <p:cNvPicPr>
            <a:picLocks noChangeAspect="1"/>
          </p:cNvPicPr>
          <p:nvPr/>
        </p:nvPicPr>
        <p:blipFill>
          <a:blip r:embed="rId3"/>
          <a:stretch>
            <a:fillRect/>
          </a:stretch>
        </p:blipFill>
        <p:spPr>
          <a:xfrm>
            <a:off x="2651460" y="685801"/>
            <a:ext cx="3910818" cy="4051300"/>
          </a:xfrm>
          <a:prstGeom prst="rect">
            <a:avLst/>
          </a:prstGeom>
        </p:spPr>
      </p:pic>
    </p:spTree>
    <p:extLst>
      <p:ext uri="{BB962C8B-B14F-4D97-AF65-F5344CB8AC3E}">
        <p14:creationId xmlns:p14="http://schemas.microsoft.com/office/powerpoint/2010/main" val="38763405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Column Family</a:t>
            </a:r>
            <a:endParaRPr lang="en-US" dirty="0"/>
          </a:p>
        </p:txBody>
      </p:sp>
      <p:pic>
        <p:nvPicPr>
          <p:cNvPr id="5" name="Picture 4"/>
          <p:cNvPicPr>
            <a:picLocks noChangeAspect="1"/>
          </p:cNvPicPr>
          <p:nvPr/>
        </p:nvPicPr>
        <p:blipFill>
          <a:blip r:embed="rId3"/>
          <a:stretch>
            <a:fillRect/>
          </a:stretch>
        </p:blipFill>
        <p:spPr>
          <a:xfrm>
            <a:off x="1004543" y="749299"/>
            <a:ext cx="7192209" cy="3928759"/>
          </a:xfrm>
          <a:prstGeom prst="rect">
            <a:avLst/>
          </a:prstGeom>
        </p:spPr>
      </p:pic>
    </p:spTree>
    <p:extLst>
      <p:ext uri="{BB962C8B-B14F-4D97-AF65-F5344CB8AC3E}">
        <p14:creationId xmlns:p14="http://schemas.microsoft.com/office/powerpoint/2010/main" val="15489512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8000" y="882650"/>
            <a:ext cx="7721600" cy="923330"/>
          </a:xfrm>
          <a:prstGeom prst="rect">
            <a:avLst/>
          </a:prstGeom>
          <a:noFill/>
        </p:spPr>
        <p:txBody>
          <a:bodyPr wrap="square" rtlCol="0">
            <a:spAutoFit/>
          </a:bodyPr>
          <a:lstStyle/>
          <a:p>
            <a:r>
              <a:rPr lang="en-US" dirty="0">
                <a:latin typeface="Consolas" panose="020B0609020204030204" pitchFamily="49" charset="0"/>
              </a:rPr>
              <a:t>CREATE KEYSPACE </a:t>
            </a:r>
            <a:r>
              <a:rPr lang="en-US" dirty="0" err="1" smtClean="0">
                <a:latin typeface="Consolas" panose="020B0609020204030204" pitchFamily="49" charset="0"/>
              </a:rPr>
              <a:t>mykeyspace</a:t>
            </a:r>
            <a:endParaRPr lang="en-US" dirty="0" smtClean="0">
              <a:latin typeface="Consolas" panose="020B0609020204030204" pitchFamily="49" charset="0"/>
            </a:endParaRPr>
          </a:p>
          <a:p>
            <a:r>
              <a:rPr lang="en-US" dirty="0" smtClean="0">
                <a:latin typeface="Consolas" panose="020B0609020204030204" pitchFamily="49" charset="0"/>
              </a:rPr>
              <a:t>WITH </a:t>
            </a:r>
            <a:r>
              <a:rPr lang="en-US" dirty="0">
                <a:latin typeface="Consolas" panose="020B0609020204030204" pitchFamily="49" charset="0"/>
              </a:rPr>
              <a:t>replication = { 'class': '</a:t>
            </a:r>
            <a:r>
              <a:rPr lang="en-US" dirty="0" err="1">
                <a:latin typeface="Consolas" panose="020B0609020204030204" pitchFamily="49" charset="0"/>
              </a:rPr>
              <a:t>SimpleStrategy</a:t>
            </a:r>
            <a:r>
              <a:rPr lang="en-US" dirty="0">
                <a:latin typeface="Consolas" panose="020B0609020204030204" pitchFamily="49" charset="0"/>
              </a:rPr>
              <a:t>', </a:t>
            </a:r>
            <a:r>
              <a:rPr lang="en-US" dirty="0" smtClean="0">
                <a:latin typeface="Consolas" panose="020B0609020204030204" pitchFamily="49" charset="0"/>
              </a:rPr>
              <a:t>	</a:t>
            </a:r>
          </a:p>
          <a:p>
            <a:r>
              <a:rPr lang="en-US" dirty="0">
                <a:latin typeface="Consolas" panose="020B0609020204030204" pitchFamily="49" charset="0"/>
              </a:rPr>
              <a:t>	</a:t>
            </a:r>
            <a:r>
              <a:rPr lang="en-US" dirty="0" smtClean="0">
                <a:latin typeface="Consolas" panose="020B0609020204030204" pitchFamily="49" charset="0"/>
              </a:rPr>
              <a:t>'</a:t>
            </a:r>
            <a:r>
              <a:rPr lang="en-US" dirty="0" err="1" smtClean="0">
                <a:latin typeface="Consolas" panose="020B0609020204030204" pitchFamily="49" charset="0"/>
              </a:rPr>
              <a:t>replication_factor</a:t>
            </a:r>
            <a:r>
              <a:rPr lang="en-US" dirty="0">
                <a:latin typeface="Consolas" panose="020B0609020204030204" pitchFamily="49" charset="0"/>
              </a:rPr>
              <a:t>': '1'};</a:t>
            </a:r>
          </a:p>
        </p:txBody>
      </p:sp>
      <p:sp>
        <p:nvSpPr>
          <p:cNvPr id="5" name="TextBox 4"/>
          <p:cNvSpPr txBox="1"/>
          <p:nvPr/>
        </p:nvSpPr>
        <p:spPr>
          <a:xfrm>
            <a:off x="508000" y="2990850"/>
            <a:ext cx="7721600" cy="646331"/>
          </a:xfrm>
          <a:prstGeom prst="rect">
            <a:avLst/>
          </a:prstGeom>
          <a:noFill/>
        </p:spPr>
        <p:txBody>
          <a:bodyPr wrap="square" rtlCol="0">
            <a:spAutoFit/>
          </a:bodyPr>
          <a:lstStyle/>
          <a:p>
            <a:r>
              <a:rPr lang="en-US" dirty="0">
                <a:latin typeface="Consolas" panose="020B0609020204030204" pitchFamily="49" charset="0"/>
              </a:rPr>
              <a:t>CREATE TABLE users (</a:t>
            </a:r>
            <a:r>
              <a:rPr lang="en-US" dirty="0" err="1">
                <a:latin typeface="Consolas" panose="020B0609020204030204" pitchFamily="49" charset="0"/>
              </a:rPr>
              <a:t>firstname</a:t>
            </a:r>
            <a:r>
              <a:rPr lang="en-US" dirty="0">
                <a:latin typeface="Consolas" panose="020B0609020204030204" pitchFamily="49" charset="0"/>
              </a:rPr>
              <a:t> text, </a:t>
            </a:r>
            <a:r>
              <a:rPr lang="en-US" dirty="0" err="1">
                <a:latin typeface="Consolas" panose="020B0609020204030204" pitchFamily="49" charset="0"/>
              </a:rPr>
              <a:t>lastname</a:t>
            </a:r>
            <a:r>
              <a:rPr lang="en-US" dirty="0">
                <a:latin typeface="Consolas" panose="020B0609020204030204" pitchFamily="49" charset="0"/>
              </a:rPr>
              <a:t> text, age </a:t>
            </a:r>
            <a:r>
              <a:rPr lang="en-US" dirty="0" err="1">
                <a:latin typeface="Consolas" panose="020B0609020204030204" pitchFamily="49" charset="0"/>
              </a:rPr>
              <a:t>int</a:t>
            </a:r>
            <a:r>
              <a:rPr lang="en-US" dirty="0">
                <a:latin typeface="Consolas" panose="020B0609020204030204" pitchFamily="49" charset="0"/>
              </a:rPr>
              <a:t>, email text, city text, PRIMARY KEY (</a:t>
            </a:r>
            <a:r>
              <a:rPr lang="en-US" dirty="0" err="1">
                <a:latin typeface="Consolas" panose="020B0609020204030204" pitchFamily="49" charset="0"/>
              </a:rPr>
              <a:t>lastname</a:t>
            </a:r>
            <a:r>
              <a:rPr lang="en-US" dirty="0">
                <a:latin typeface="Consolas" panose="020B0609020204030204" pitchFamily="49" charset="0"/>
              </a:rPr>
              <a:t>));</a:t>
            </a:r>
          </a:p>
        </p:txBody>
      </p:sp>
    </p:spTree>
    <p:extLst>
      <p:ext uri="{BB962C8B-B14F-4D97-AF65-F5344CB8AC3E}">
        <p14:creationId xmlns:p14="http://schemas.microsoft.com/office/powerpoint/2010/main" val="1099826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000" y="1002090"/>
            <a:ext cx="8877300" cy="3046988"/>
          </a:xfrm>
          <a:prstGeom prst="rect">
            <a:avLst/>
          </a:prstGeom>
        </p:spPr>
        <p:txBody>
          <a:bodyPr wrap="square">
            <a:spAutoFit/>
          </a:bodyPr>
          <a:lstStyle/>
          <a:p>
            <a:r>
              <a:rPr lang="en-US" sz="1600" dirty="0">
                <a:solidFill>
                  <a:srgbClr val="0000FF"/>
                </a:solidFill>
                <a:highlight>
                  <a:srgbClr val="FFFFFF"/>
                </a:highlight>
                <a:latin typeface="Consolas" panose="020B0609020204030204" pitchFamily="49" charset="0"/>
              </a:rPr>
              <a:t>private</a:t>
            </a:r>
            <a:r>
              <a:rPr lang="en-US" sz="1600" dirty="0">
                <a:solidFill>
                  <a:srgbClr val="000000"/>
                </a:solidFill>
                <a:highlight>
                  <a:srgbClr val="FFFFFF"/>
                </a:highlight>
                <a:latin typeface="Consolas" panose="020B0609020204030204" pitchFamily="49" charset="0"/>
              </a:rPr>
              <a:t> </a:t>
            </a:r>
            <a:r>
              <a:rPr lang="en-US" sz="1600" dirty="0">
                <a:solidFill>
                  <a:srgbClr val="0000FF"/>
                </a:solidFill>
                <a:highlight>
                  <a:srgbClr val="FFFFFF"/>
                </a:highlight>
                <a:latin typeface="Consolas" panose="020B0609020204030204" pitchFamily="49" charset="0"/>
              </a:rPr>
              <a:t>static</a:t>
            </a:r>
            <a:r>
              <a:rPr lang="en-US" sz="1600" dirty="0">
                <a:solidFill>
                  <a:srgbClr val="000000"/>
                </a:solidFill>
                <a:highlight>
                  <a:srgbClr val="FFFFFF"/>
                </a:highlight>
                <a:latin typeface="Consolas" panose="020B0609020204030204" pitchFamily="49" charset="0"/>
              </a:rPr>
              <a:t> </a:t>
            </a:r>
            <a:r>
              <a:rPr lang="en-US" sz="1600" dirty="0">
                <a:solidFill>
                  <a:srgbClr val="0000FF"/>
                </a:solidFill>
                <a:highlight>
                  <a:srgbClr val="FFFFFF"/>
                </a:highlight>
                <a:latin typeface="Consolas" panose="020B0609020204030204" pitchFamily="49" charset="0"/>
              </a:rPr>
              <a:t>void</a:t>
            </a:r>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DoStuffWithDataStax</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cluster </a:t>
            </a:r>
            <a:r>
              <a:rPr lang="en-US" sz="1600" dirty="0" smtClean="0">
                <a:solidFill>
                  <a:srgbClr val="000000"/>
                </a:solidFill>
                <a:highlight>
                  <a:srgbClr val="FFFFFF"/>
                </a:highlight>
                <a:latin typeface="Consolas" panose="020B0609020204030204" pitchFamily="49" charset="0"/>
              </a:rPr>
              <a:t>= </a:t>
            </a:r>
            <a:r>
              <a:rPr lang="en-US" sz="1600" dirty="0" err="1" smtClean="0">
                <a:solidFill>
                  <a:srgbClr val="2B91AF"/>
                </a:solidFill>
                <a:highlight>
                  <a:srgbClr val="FFFFFF"/>
                </a:highlight>
                <a:latin typeface="Consolas" panose="020B0609020204030204" pitchFamily="49" charset="0"/>
              </a:rPr>
              <a:t>Cluster</a:t>
            </a:r>
            <a:r>
              <a:rPr lang="en-US" sz="1600" dirty="0" err="1" smtClean="0">
                <a:solidFill>
                  <a:srgbClr val="000000"/>
                </a:solidFill>
                <a:highlight>
                  <a:srgbClr val="FFFFFF"/>
                </a:highlight>
                <a:latin typeface="Consolas" panose="020B0609020204030204" pitchFamily="49" charset="0"/>
              </a:rPr>
              <a:t>.Builder</a:t>
            </a:r>
            <a:r>
              <a:rPr lang="en-US" sz="1600" dirty="0">
                <a:solidFill>
                  <a:srgbClr val="000000"/>
                </a:solidFill>
                <a:highlight>
                  <a:srgbClr val="FFFFFF"/>
                </a:highlight>
                <a:latin typeface="Consolas" panose="020B0609020204030204" pitchFamily="49" charset="0"/>
              </a:rPr>
              <a:t>().</a:t>
            </a:r>
            <a:r>
              <a:rPr lang="en-US" sz="1600" dirty="0" err="1">
                <a:solidFill>
                  <a:srgbClr val="000000"/>
                </a:solidFill>
                <a:highlight>
                  <a:srgbClr val="FFFFFF"/>
                </a:highlight>
                <a:latin typeface="Consolas" panose="020B0609020204030204" pitchFamily="49" charset="0"/>
              </a:rPr>
              <a:t>AddContactPoint</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"127.0.0.1"</a:t>
            </a:r>
            <a:r>
              <a:rPr lang="en-US" sz="1600" dirty="0">
                <a:solidFill>
                  <a:srgbClr val="000000"/>
                </a:solidFill>
                <a:highlight>
                  <a:srgbClr val="FFFFFF"/>
                </a:highlight>
                <a:latin typeface="Consolas" panose="020B0609020204030204" pitchFamily="49" charset="0"/>
              </a:rPr>
              <a:t>).Build();</a:t>
            </a: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session = </a:t>
            </a:r>
            <a:r>
              <a:rPr lang="en-US" sz="1600" dirty="0" err="1">
                <a:solidFill>
                  <a:srgbClr val="000000"/>
                </a:solidFill>
                <a:highlight>
                  <a:srgbClr val="FFFFFF"/>
                </a:highlight>
                <a:latin typeface="Consolas" panose="020B0609020204030204" pitchFamily="49" charset="0"/>
              </a:rPr>
              <a:t>cluster.Connect</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t>
            </a:r>
            <a:r>
              <a:rPr lang="en-US" sz="1600" dirty="0" err="1">
                <a:solidFill>
                  <a:srgbClr val="A31515"/>
                </a:solidFill>
                <a:highlight>
                  <a:srgbClr val="FFFFFF"/>
                </a:highlight>
                <a:latin typeface="Consolas" panose="020B0609020204030204" pitchFamily="49" charset="0"/>
              </a:rPr>
              <a:t>mykeyspace</a:t>
            </a:r>
            <a:r>
              <a:rPr lang="en-US" sz="1600" dirty="0">
                <a:solidFill>
                  <a:srgbClr val="A31515"/>
                </a:solidFill>
                <a:highlight>
                  <a:srgbClr val="FFFFFF"/>
                </a:highlight>
                <a:latin typeface="Consolas" panose="020B0609020204030204" pitchFamily="49" charset="0"/>
              </a:rPr>
              <a:t>"</a:t>
            </a:r>
            <a:r>
              <a:rPr lang="en-US" sz="1600" dirty="0">
                <a:solidFill>
                  <a:srgbClr val="000000"/>
                </a:solidFill>
                <a:highlight>
                  <a:srgbClr val="FFFFFF"/>
                </a:highlight>
                <a:latin typeface="Consolas" panose="020B0609020204030204" pitchFamily="49" charset="0"/>
              </a:rPr>
              <a:t>);</a:t>
            </a:r>
          </a:p>
          <a:p>
            <a:endParaRPr lang="en-US" sz="1600" dirty="0">
              <a:solidFill>
                <a:srgbClr val="000000"/>
              </a:solidFill>
              <a:highlight>
                <a:srgbClr val="FFFFFF"/>
              </a:highlight>
              <a:latin typeface="Consolas" panose="020B0609020204030204" pitchFamily="49" charset="0"/>
            </a:endParaRPr>
          </a:p>
          <a:p>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session.Execute</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"insert into users (</a:t>
            </a:r>
            <a:r>
              <a:rPr lang="en-US" sz="1600" dirty="0" err="1">
                <a:solidFill>
                  <a:srgbClr val="A31515"/>
                </a:solidFill>
                <a:highlight>
                  <a:srgbClr val="FFFFFF"/>
                </a:highlight>
                <a:latin typeface="Consolas" panose="020B0609020204030204" pitchFamily="49" charset="0"/>
              </a:rPr>
              <a:t>lastname</a:t>
            </a:r>
            <a:r>
              <a:rPr lang="en-US" sz="1600" dirty="0">
                <a:solidFill>
                  <a:srgbClr val="A31515"/>
                </a:solidFill>
                <a:highlight>
                  <a:srgbClr val="FFFFFF"/>
                </a:highlight>
                <a:latin typeface="Consolas" panose="020B0609020204030204" pitchFamily="49" charset="0"/>
              </a:rPr>
              <a:t>, age, city, email, </a:t>
            </a:r>
            <a:r>
              <a:rPr lang="en-US" sz="1600" dirty="0" err="1">
                <a:solidFill>
                  <a:srgbClr val="A31515"/>
                </a:solidFill>
                <a:highlight>
                  <a:srgbClr val="FFFFFF"/>
                </a:highlight>
                <a:latin typeface="Consolas" panose="020B0609020204030204" pitchFamily="49" charset="0"/>
              </a:rPr>
              <a:t>firstname</a:t>
            </a:r>
            <a:r>
              <a:rPr lang="en-US" sz="1600" dirty="0">
                <a:solidFill>
                  <a:srgbClr val="A31515"/>
                </a:solidFill>
                <a:highlight>
                  <a:srgbClr val="FFFFFF"/>
                </a:highlight>
                <a:latin typeface="Consolas" panose="020B0609020204030204" pitchFamily="49" charset="0"/>
              </a:rPr>
              <a:t>) </a:t>
            </a:r>
            <a:r>
              <a:rPr lang="en-US" sz="1600" dirty="0" smtClean="0">
                <a:solidFill>
                  <a:srgbClr val="A31515"/>
                </a:solidFill>
                <a:highlight>
                  <a:srgbClr val="FFFFFF"/>
                </a:highlight>
                <a:latin typeface="Consolas" panose="020B0609020204030204" pitchFamily="49" charset="0"/>
              </a:rPr>
              <a:t>		values </a:t>
            </a:r>
            <a:r>
              <a:rPr lang="en-US" sz="1600" dirty="0">
                <a:solidFill>
                  <a:srgbClr val="A31515"/>
                </a:solidFill>
                <a:highlight>
                  <a:srgbClr val="FFFFFF"/>
                </a:highlight>
                <a:latin typeface="Consolas" panose="020B0609020204030204" pitchFamily="49" charset="0"/>
              </a:rPr>
              <a:t>('Jones', 35, 'Austin', 'bob@example.com', 'Bob')"</a:t>
            </a:r>
            <a:r>
              <a:rPr lang="en-US" sz="1600" dirty="0">
                <a:solidFill>
                  <a:srgbClr val="000000"/>
                </a:solidFill>
                <a:highlight>
                  <a:srgbClr val="FFFFFF"/>
                </a:highlight>
                <a:latin typeface="Consolas" panose="020B0609020204030204" pitchFamily="49" charset="0"/>
              </a:rPr>
              <a:t>);</a:t>
            </a:r>
          </a:p>
          <a:p>
            <a:endParaRPr lang="en-US" sz="1600" dirty="0">
              <a:solidFill>
                <a:srgbClr val="000000"/>
              </a:solidFill>
              <a:highlight>
                <a:srgbClr val="FFFFFF"/>
              </a:highlight>
              <a:latin typeface="Consolas" panose="020B0609020204030204" pitchFamily="49" charset="0"/>
            </a:endParaRP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userBackOut</a:t>
            </a:r>
            <a:r>
              <a:rPr lang="en-US" sz="1600" dirty="0">
                <a:solidFill>
                  <a:srgbClr val="000000"/>
                </a:solidFill>
                <a:highlight>
                  <a:srgbClr val="FFFFFF"/>
                </a:highlight>
                <a:latin typeface="Consolas" panose="020B0609020204030204" pitchFamily="49" charset="0"/>
              </a:rPr>
              <a:t> = </a:t>
            </a:r>
            <a:r>
              <a:rPr lang="en-US" sz="1600" dirty="0" err="1">
                <a:solidFill>
                  <a:srgbClr val="000000"/>
                </a:solidFill>
                <a:highlight>
                  <a:srgbClr val="FFFFFF"/>
                </a:highlight>
                <a:latin typeface="Consolas" panose="020B0609020204030204" pitchFamily="49" charset="0"/>
              </a:rPr>
              <a:t>session.Execute</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"select * from users where </a:t>
            </a:r>
            <a:r>
              <a:rPr lang="en-US" sz="1600" dirty="0" smtClean="0">
                <a:solidFill>
                  <a:srgbClr val="A31515"/>
                </a:solidFill>
                <a:highlight>
                  <a:srgbClr val="FFFFFF"/>
                </a:highlight>
                <a:latin typeface="Consolas" panose="020B0609020204030204" pitchFamily="49" charset="0"/>
              </a:rPr>
              <a:t>			  </a:t>
            </a:r>
          </a:p>
          <a:p>
            <a:r>
              <a:rPr lang="en-US" sz="1600" dirty="0">
                <a:solidFill>
                  <a:srgbClr val="A31515"/>
                </a:solidFill>
                <a:highlight>
                  <a:srgbClr val="FFFFFF"/>
                </a:highlight>
                <a:latin typeface="Consolas" panose="020B0609020204030204" pitchFamily="49" charset="0"/>
              </a:rPr>
              <a:t>	</a:t>
            </a:r>
            <a:r>
              <a:rPr lang="en-US" sz="1600" dirty="0" smtClean="0">
                <a:solidFill>
                  <a:srgbClr val="A31515"/>
                </a:solidFill>
                <a:highlight>
                  <a:srgbClr val="FFFFFF"/>
                </a:highlight>
                <a:latin typeface="Consolas" panose="020B0609020204030204" pitchFamily="49" charset="0"/>
              </a:rPr>
              <a:t>	</a:t>
            </a:r>
            <a:r>
              <a:rPr lang="en-US" sz="1600" dirty="0" err="1" smtClean="0">
                <a:solidFill>
                  <a:srgbClr val="A31515"/>
                </a:solidFill>
                <a:highlight>
                  <a:srgbClr val="FFFFFF"/>
                </a:highlight>
                <a:latin typeface="Consolas" panose="020B0609020204030204" pitchFamily="49" charset="0"/>
              </a:rPr>
              <a:t>lastname</a:t>
            </a:r>
            <a:r>
              <a:rPr lang="en-US" sz="1600" dirty="0">
                <a:solidFill>
                  <a:srgbClr val="A31515"/>
                </a:solidFill>
                <a:highlight>
                  <a:srgbClr val="FFFFFF"/>
                </a:highlight>
                <a:latin typeface="Consolas" panose="020B0609020204030204" pitchFamily="49" charset="0"/>
              </a:rPr>
              <a:t>='Jones'"</a:t>
            </a:r>
            <a:r>
              <a:rPr lang="en-US" sz="1600" dirty="0">
                <a:solidFill>
                  <a:srgbClr val="000000"/>
                </a:solidFill>
                <a:highlight>
                  <a:srgbClr val="FFFFFF"/>
                </a:highlight>
                <a:latin typeface="Consolas" panose="020B0609020204030204" pitchFamily="49" charset="0"/>
              </a:rPr>
              <a:t>).First();</a:t>
            </a:r>
          </a:p>
          <a:p>
            <a:r>
              <a:rPr lang="en-US" sz="1600" dirty="0">
                <a:solidFill>
                  <a:srgbClr val="000000"/>
                </a:solidFill>
                <a:highlight>
                  <a:srgbClr val="FFFFFF"/>
                </a:highlight>
                <a:latin typeface="Consolas" panose="020B0609020204030204" pitchFamily="49" charset="0"/>
              </a:rPr>
              <a:t>    </a:t>
            </a:r>
            <a:r>
              <a:rPr lang="en-US" sz="1600" dirty="0" err="1">
                <a:solidFill>
                  <a:srgbClr val="2B91AF"/>
                </a:solidFill>
                <a:highlight>
                  <a:srgbClr val="FFFFFF"/>
                </a:highlight>
                <a:latin typeface="Consolas" panose="020B0609020204030204" pitchFamily="49" charset="0"/>
              </a:rPr>
              <a:t>Console</a:t>
            </a:r>
            <a:r>
              <a:rPr lang="en-US" sz="1600" dirty="0" err="1">
                <a:solidFill>
                  <a:srgbClr val="000000"/>
                </a:solidFill>
                <a:highlight>
                  <a:srgbClr val="FFFFFF"/>
                </a:highlight>
                <a:latin typeface="Consolas" panose="020B0609020204030204" pitchFamily="49" charset="0"/>
              </a:rPr>
              <a:t>.WriteLine</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t>
            </a:r>
            <a:r>
              <a:rPr lang="en-US" sz="1600" dirty="0">
                <a:solidFill>
                  <a:srgbClr val="000000"/>
                </a:solidFill>
                <a:highlight>
                  <a:srgbClr val="FFFFFF"/>
                </a:highlight>
                <a:latin typeface="Consolas" panose="020B0609020204030204" pitchFamily="49" charset="0"/>
              </a:rPr>
              <a:t>{</a:t>
            </a:r>
            <a:r>
              <a:rPr lang="en-US" sz="1600" dirty="0" err="1">
                <a:solidFill>
                  <a:srgbClr val="000000"/>
                </a:solidFill>
                <a:highlight>
                  <a:srgbClr val="FFFFFF"/>
                </a:highlight>
                <a:latin typeface="Consolas" panose="020B0609020204030204" pitchFamily="49" charset="0"/>
              </a:rPr>
              <a:t>userBackOut</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t>
            </a:r>
            <a:r>
              <a:rPr lang="en-US" sz="1600" dirty="0" err="1">
                <a:solidFill>
                  <a:srgbClr val="A31515"/>
                </a:solidFill>
                <a:highlight>
                  <a:srgbClr val="FFFFFF"/>
                </a:highlight>
                <a:latin typeface="Consolas" panose="020B0609020204030204" pitchFamily="49" charset="0"/>
              </a:rPr>
              <a:t>firstname</a:t>
            </a:r>
            <a:r>
              <a:rPr lang="en-US" sz="1600" dirty="0">
                <a:solidFill>
                  <a:srgbClr val="A31515"/>
                </a:solidFill>
                <a:highlight>
                  <a:srgbClr val="FFFFFF"/>
                </a:highlight>
                <a:latin typeface="Consolas" panose="020B0609020204030204" pitchFamily="49" charset="0"/>
              </a:rPr>
              <a:t>"</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 </a:t>
            </a:r>
            <a:r>
              <a:rPr lang="en-US" sz="1600" dirty="0">
                <a:solidFill>
                  <a:srgbClr val="000000"/>
                </a:solidFill>
                <a:highlight>
                  <a:srgbClr val="FFFFFF"/>
                </a:highlight>
                <a:latin typeface="Consolas" panose="020B0609020204030204" pitchFamily="49" charset="0"/>
              </a:rPr>
              <a:t>{</a:t>
            </a:r>
            <a:r>
              <a:rPr lang="en-US" sz="1600" dirty="0" err="1">
                <a:solidFill>
                  <a:srgbClr val="000000"/>
                </a:solidFill>
                <a:highlight>
                  <a:srgbClr val="FFFFFF"/>
                </a:highlight>
                <a:latin typeface="Consolas" panose="020B0609020204030204" pitchFamily="49" charset="0"/>
              </a:rPr>
              <a:t>userBackOut</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"age"</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a:t>
            </a:r>
            <a:endParaRPr lang="en-US" sz="4000" dirty="0"/>
          </a:p>
        </p:txBody>
      </p:sp>
    </p:spTree>
    <p:extLst>
      <p:ext uri="{BB962C8B-B14F-4D97-AF65-F5344CB8AC3E}">
        <p14:creationId xmlns:p14="http://schemas.microsoft.com/office/powerpoint/2010/main" val="12218974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4511" y="847233"/>
            <a:ext cx="8200503" cy="3262754"/>
          </a:xfrm>
          <a:prstGeom prst="rect">
            <a:avLst/>
          </a:prstGeom>
        </p:spPr>
      </p:pic>
    </p:spTree>
    <p:extLst>
      <p:ext uri="{BB962C8B-B14F-4D97-AF65-F5344CB8AC3E}">
        <p14:creationId xmlns:p14="http://schemas.microsoft.com/office/powerpoint/2010/main" val="68124335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3600" y="2119085"/>
            <a:ext cx="8007739" cy="2525485"/>
          </a:xfrm>
        </p:spPr>
        <p:txBody>
          <a:bodyPr/>
          <a:lstStyle/>
          <a:p>
            <a:r>
              <a:rPr lang="en-US" sz="3600" dirty="0" smtClean="0"/>
              <a:t>Impedance Mismatch</a:t>
            </a:r>
          </a:p>
          <a:p>
            <a:r>
              <a:rPr lang="en-US" sz="3600" dirty="0" smtClean="0"/>
              <a:t>Scales Well (Ops Headache)</a:t>
            </a:r>
          </a:p>
          <a:p>
            <a:r>
              <a:rPr lang="en-US" sz="3600" dirty="0" smtClean="0"/>
              <a:t>Suited to Analytics</a:t>
            </a:r>
            <a:endParaRPr lang="en-US" sz="3600" dirty="0"/>
          </a:p>
        </p:txBody>
      </p:sp>
      <p:pic>
        <p:nvPicPr>
          <p:cNvPr id="4" name="Picture 6" descr="https://upload.wikimedia.org/wikipedia/commons/thumb/5/5e/Cassandra_logo.svg/2000px-Cassandra_logo.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4171"/>
            <a:ext cx="2455726" cy="164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79574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95157" y="2193634"/>
            <a:ext cx="7998595" cy="537337"/>
          </a:xfrm>
        </p:spPr>
        <p:txBody>
          <a:bodyPr/>
          <a:lstStyle/>
          <a:p>
            <a:r>
              <a:rPr lang="en-US" sz="3600" dirty="0"/>
              <a:t>NoSQL isn’t a very useful </a:t>
            </a:r>
            <a:r>
              <a:rPr lang="en-US" sz="3600" dirty="0" smtClean="0"/>
              <a:t>term</a:t>
            </a:r>
            <a:endParaRPr lang="en-US" sz="3600" dirty="0"/>
          </a:p>
        </p:txBody>
      </p:sp>
    </p:spTree>
    <p:extLst>
      <p:ext uri="{BB962C8B-B14F-4D97-AF65-F5344CB8AC3E}">
        <p14:creationId xmlns:p14="http://schemas.microsoft.com/office/powerpoint/2010/main" val="52040960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cases for Columnar</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sz="6000" dirty="0" smtClean="0"/>
              <a:t>Metering data</a:t>
            </a:r>
          </a:p>
          <a:p>
            <a:pPr marL="342900" indent="-342900">
              <a:buFont typeface="Arial" panose="020B0604020202020204" pitchFamily="34" charset="0"/>
              <a:buChar char="•"/>
            </a:pPr>
            <a:r>
              <a:rPr lang="en-US" sz="6000" dirty="0" smtClean="0"/>
              <a:t>Really big data</a:t>
            </a:r>
          </a:p>
          <a:p>
            <a:pPr marL="342900" indent="-342900">
              <a:buFont typeface="Arial" panose="020B0604020202020204" pitchFamily="34" charset="0"/>
              <a:buChar char="•"/>
            </a:pPr>
            <a:r>
              <a:rPr lang="en-US" sz="6000" dirty="0" smtClean="0"/>
              <a:t>Analytics</a:t>
            </a:r>
            <a:endParaRPr lang="en-US" sz="6000" dirty="0"/>
          </a:p>
        </p:txBody>
      </p:sp>
    </p:spTree>
    <p:extLst>
      <p:ext uri="{BB962C8B-B14F-4D97-AF65-F5344CB8AC3E}">
        <p14:creationId xmlns:p14="http://schemas.microsoft.com/office/powerpoint/2010/main" val="3181790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a:t>
            </a:r>
          </a:p>
        </p:txBody>
      </p:sp>
      <p:sp>
        <p:nvSpPr>
          <p:cNvPr id="5" name="Rectangle 4"/>
          <p:cNvSpPr/>
          <p:nvPr/>
        </p:nvSpPr>
        <p:spPr>
          <a:xfrm>
            <a:off x="2351313" y="4869125"/>
            <a:ext cx="7170058" cy="461665"/>
          </a:xfrm>
          <a:prstGeom prst="rect">
            <a:avLst/>
          </a:prstGeom>
        </p:spPr>
        <p:txBody>
          <a:bodyPr wrap="square">
            <a:spAutoFit/>
          </a:bodyPr>
          <a:lstStyle/>
          <a:p>
            <a:r>
              <a:rPr lang="en-US" sz="1200" dirty="0">
                <a:hlinkClick r:id="rId3"/>
              </a:rPr>
              <a:t>https://</a:t>
            </a:r>
            <a:r>
              <a:rPr lang="en-US" sz="1200" dirty="0" smtClean="0">
                <a:hlinkClick r:id="rId3"/>
              </a:rPr>
              <a:t>commons.wikimedia.org/wiki/File:The_protein_interaction_network_of_Treponema_pallidum.png</a:t>
            </a:r>
            <a:endParaRPr lang="en-US" sz="1200" dirty="0" smtClean="0"/>
          </a:p>
          <a:p>
            <a:endParaRPr lang="en-US" sz="1200" dirty="0"/>
          </a:p>
        </p:txBody>
      </p:sp>
      <p:pic>
        <p:nvPicPr>
          <p:cNvPr id="12290" name="Picture 2" descr="File:The protein interaction network of Treponema pallidu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9118" y="1169845"/>
            <a:ext cx="3531053" cy="3325953"/>
          </a:xfrm>
          <a:prstGeom prst="rect">
            <a:avLst/>
          </a:prstGeom>
          <a:noFill/>
          <a:scene3d>
            <a:camera prst="isometricLeftDown"/>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15269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Leonhard Euler</a:t>
            </a:r>
            <a:endParaRPr lang="en-US" dirty="0"/>
          </a:p>
        </p:txBody>
      </p:sp>
      <p:pic>
        <p:nvPicPr>
          <p:cNvPr id="13314" name="Picture 2" descr="File:Leonhard Eu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190" y="740228"/>
            <a:ext cx="3199129" cy="4174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37621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Bridges of </a:t>
            </a:r>
            <a:r>
              <a:rPr lang="en-US" dirty="0" err="1" smtClean="0"/>
              <a:t>Königsberg</a:t>
            </a:r>
            <a:endParaRPr lang="en-US" dirty="0"/>
          </a:p>
        </p:txBody>
      </p:sp>
      <p:pic>
        <p:nvPicPr>
          <p:cNvPr id="14338" name="Picture 2" descr="File:Konigsberg brid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460" y="907369"/>
            <a:ext cx="4808311" cy="378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325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info.neo4j.com/rs/773-GON-065/images/neo4j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5" y="430997"/>
            <a:ext cx="3152288" cy="12609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3726679" y="2248070"/>
            <a:ext cx="689240" cy="909637"/>
          </a:xfrm>
          <a:prstGeom prst="rect">
            <a:avLst/>
          </a:prstGeom>
        </p:spPr>
      </p:pic>
      <p:pic>
        <p:nvPicPr>
          <p:cNvPr id="6" name="Picture 5"/>
          <p:cNvPicPr>
            <a:picLocks noChangeAspect="1"/>
          </p:cNvPicPr>
          <p:nvPr/>
        </p:nvPicPr>
        <p:blipFill>
          <a:blip r:embed="rId5"/>
          <a:stretch>
            <a:fillRect/>
          </a:stretch>
        </p:blipFill>
        <p:spPr>
          <a:xfrm>
            <a:off x="2656836" y="1385831"/>
            <a:ext cx="752709" cy="385445"/>
          </a:xfrm>
          <a:prstGeom prst="rect">
            <a:avLst/>
          </a:prstGeom>
        </p:spPr>
      </p:pic>
      <p:pic>
        <p:nvPicPr>
          <p:cNvPr id="7" name="Picture 6"/>
          <p:cNvPicPr>
            <a:picLocks noChangeAspect="1"/>
          </p:cNvPicPr>
          <p:nvPr/>
        </p:nvPicPr>
        <p:blipFill>
          <a:blip r:embed="rId6"/>
          <a:stretch>
            <a:fillRect/>
          </a:stretch>
        </p:blipFill>
        <p:spPr>
          <a:xfrm>
            <a:off x="1744731" y="1845056"/>
            <a:ext cx="606036" cy="403014"/>
          </a:xfrm>
          <a:prstGeom prst="rect">
            <a:avLst/>
          </a:prstGeom>
        </p:spPr>
      </p:pic>
      <p:pic>
        <p:nvPicPr>
          <p:cNvPr id="8" name="Picture 7"/>
          <p:cNvPicPr>
            <a:picLocks noChangeAspect="1"/>
          </p:cNvPicPr>
          <p:nvPr/>
        </p:nvPicPr>
        <p:blipFill>
          <a:blip r:embed="rId7"/>
          <a:stretch>
            <a:fillRect/>
          </a:stretch>
        </p:blipFill>
        <p:spPr>
          <a:xfrm>
            <a:off x="1404452" y="3092740"/>
            <a:ext cx="897381" cy="663688"/>
          </a:xfrm>
          <a:prstGeom prst="rect">
            <a:avLst/>
          </a:prstGeom>
        </p:spPr>
      </p:pic>
      <p:cxnSp>
        <p:nvCxnSpPr>
          <p:cNvPr id="11" name="Straight Arrow Connector 10"/>
          <p:cNvCxnSpPr>
            <a:endCxn id="6" idx="2"/>
          </p:cNvCxnSpPr>
          <p:nvPr/>
        </p:nvCxnSpPr>
        <p:spPr>
          <a:xfrm flipH="1" flipV="1">
            <a:off x="3033191" y="1771276"/>
            <a:ext cx="693488" cy="55753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5" idx="1"/>
          </p:cNvCxnSpPr>
          <p:nvPr/>
        </p:nvCxnSpPr>
        <p:spPr>
          <a:xfrm flipH="1" flipV="1">
            <a:off x="2350767" y="2176406"/>
            <a:ext cx="1375912" cy="526483"/>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endCxn id="8" idx="3"/>
          </p:cNvCxnSpPr>
          <p:nvPr/>
        </p:nvCxnSpPr>
        <p:spPr>
          <a:xfrm flipH="1">
            <a:off x="2301833" y="2966981"/>
            <a:ext cx="1424846" cy="457603"/>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8"/>
          <a:stretch>
            <a:fillRect/>
          </a:stretch>
        </p:blipFill>
        <p:spPr>
          <a:xfrm>
            <a:off x="4415919" y="4039373"/>
            <a:ext cx="1124895" cy="517452"/>
          </a:xfrm>
          <a:prstGeom prst="rect">
            <a:avLst/>
          </a:prstGeom>
        </p:spPr>
      </p:pic>
      <p:pic>
        <p:nvPicPr>
          <p:cNvPr id="17" name="Picture 16"/>
          <p:cNvPicPr>
            <a:picLocks noChangeAspect="1"/>
          </p:cNvPicPr>
          <p:nvPr/>
        </p:nvPicPr>
        <p:blipFill>
          <a:blip r:embed="rId9"/>
          <a:stretch>
            <a:fillRect/>
          </a:stretch>
        </p:blipFill>
        <p:spPr>
          <a:xfrm>
            <a:off x="5791831" y="2862206"/>
            <a:ext cx="916203" cy="638288"/>
          </a:xfrm>
          <a:prstGeom prst="rect">
            <a:avLst/>
          </a:prstGeom>
        </p:spPr>
      </p:pic>
      <p:cxnSp>
        <p:nvCxnSpPr>
          <p:cNvPr id="19" name="Straight Arrow Connector 18"/>
          <p:cNvCxnSpPr>
            <a:stCxn id="5" idx="2"/>
          </p:cNvCxnSpPr>
          <p:nvPr/>
        </p:nvCxnSpPr>
        <p:spPr>
          <a:xfrm>
            <a:off x="4071299" y="3157707"/>
            <a:ext cx="642524" cy="877151"/>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5" idx="3"/>
            <a:endCxn id="17" idx="1"/>
          </p:cNvCxnSpPr>
          <p:nvPr/>
        </p:nvCxnSpPr>
        <p:spPr>
          <a:xfrm>
            <a:off x="4415919" y="2702889"/>
            <a:ext cx="1375912" cy="478461"/>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7" idx="2"/>
            <a:endCxn id="16" idx="3"/>
          </p:cNvCxnSpPr>
          <p:nvPr/>
        </p:nvCxnSpPr>
        <p:spPr>
          <a:xfrm flipH="1">
            <a:off x="5540814" y="3500494"/>
            <a:ext cx="709119" cy="797605"/>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4415919" y="2439647"/>
            <a:ext cx="1375912" cy="422559"/>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5" idx="1"/>
          </p:cNvCxnSpPr>
          <p:nvPr/>
        </p:nvCxnSpPr>
        <p:spPr>
          <a:xfrm flipV="1">
            <a:off x="2350767" y="2702889"/>
            <a:ext cx="1375912" cy="454818"/>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8" idx="0"/>
            <a:endCxn id="7" idx="2"/>
          </p:cNvCxnSpPr>
          <p:nvPr/>
        </p:nvCxnSpPr>
        <p:spPr>
          <a:xfrm flipV="1">
            <a:off x="1853143" y="2248070"/>
            <a:ext cx="194606" cy="84467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10"/>
          <a:stretch>
            <a:fillRect/>
          </a:stretch>
        </p:blipFill>
        <p:spPr>
          <a:xfrm>
            <a:off x="6568382" y="1799318"/>
            <a:ext cx="993614" cy="640329"/>
          </a:xfrm>
          <a:prstGeom prst="rect">
            <a:avLst/>
          </a:prstGeom>
        </p:spPr>
      </p:pic>
      <p:cxnSp>
        <p:nvCxnSpPr>
          <p:cNvPr id="38" name="Straight Arrow Connector 37"/>
          <p:cNvCxnSpPr>
            <a:endCxn id="36" idx="1"/>
          </p:cNvCxnSpPr>
          <p:nvPr/>
        </p:nvCxnSpPr>
        <p:spPr>
          <a:xfrm flipV="1">
            <a:off x="4415919" y="2119483"/>
            <a:ext cx="2152463" cy="267353"/>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endCxn id="36" idx="2"/>
          </p:cNvCxnSpPr>
          <p:nvPr/>
        </p:nvCxnSpPr>
        <p:spPr>
          <a:xfrm flipV="1">
            <a:off x="2301833" y="2439647"/>
            <a:ext cx="4763356" cy="1316781"/>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7" idx="3"/>
            <a:endCxn id="36" idx="2"/>
          </p:cNvCxnSpPr>
          <p:nvPr/>
        </p:nvCxnSpPr>
        <p:spPr>
          <a:xfrm flipV="1">
            <a:off x="6708034" y="2439647"/>
            <a:ext cx="357155" cy="741703"/>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rot="2592599">
            <a:off x="3238792" y="1853339"/>
            <a:ext cx="593432" cy="307777"/>
          </a:xfrm>
          <a:prstGeom prst="rect">
            <a:avLst/>
          </a:prstGeom>
          <a:noFill/>
        </p:spPr>
        <p:txBody>
          <a:bodyPr wrap="none" rtlCol="0">
            <a:spAutoFit/>
          </a:bodyPr>
          <a:lstStyle/>
          <a:p>
            <a:r>
              <a:rPr lang="en-US" sz="1400" dirty="0" smtClean="0"/>
              <a:t>pilots</a:t>
            </a:r>
            <a:endParaRPr lang="en-US" sz="1400" dirty="0"/>
          </a:p>
        </p:txBody>
      </p:sp>
      <p:sp>
        <p:nvSpPr>
          <p:cNvPr id="47" name="TextBox 46"/>
          <p:cNvSpPr txBox="1"/>
          <p:nvPr/>
        </p:nvSpPr>
        <p:spPr>
          <a:xfrm rot="1156283">
            <a:off x="2860997" y="2174917"/>
            <a:ext cx="548548" cy="307777"/>
          </a:xfrm>
          <a:prstGeom prst="rect">
            <a:avLst/>
          </a:prstGeom>
          <a:noFill/>
        </p:spPr>
        <p:txBody>
          <a:bodyPr wrap="none" rtlCol="0">
            <a:spAutoFit/>
          </a:bodyPr>
          <a:lstStyle/>
          <a:p>
            <a:r>
              <a:rPr lang="en-US" sz="1400" dirty="0" smtClean="0"/>
              <a:t>from</a:t>
            </a:r>
            <a:endParaRPr lang="en-US" sz="1400" dirty="0"/>
          </a:p>
        </p:txBody>
      </p:sp>
      <p:sp>
        <p:nvSpPr>
          <p:cNvPr id="48" name="TextBox 47"/>
          <p:cNvSpPr txBox="1"/>
          <p:nvPr/>
        </p:nvSpPr>
        <p:spPr>
          <a:xfrm rot="17279700">
            <a:off x="1536233" y="2468009"/>
            <a:ext cx="548548" cy="307777"/>
          </a:xfrm>
          <a:prstGeom prst="rect">
            <a:avLst/>
          </a:prstGeom>
          <a:noFill/>
        </p:spPr>
        <p:txBody>
          <a:bodyPr wrap="none" rtlCol="0">
            <a:spAutoFit/>
          </a:bodyPr>
          <a:lstStyle/>
          <a:p>
            <a:r>
              <a:rPr lang="en-US" sz="1400" dirty="0" smtClean="0"/>
              <a:t>from</a:t>
            </a:r>
            <a:endParaRPr lang="en-US" sz="1400" dirty="0"/>
          </a:p>
        </p:txBody>
      </p:sp>
      <p:sp>
        <p:nvSpPr>
          <p:cNvPr id="50" name="TextBox 49"/>
          <p:cNvSpPr txBox="1"/>
          <p:nvPr/>
        </p:nvSpPr>
        <p:spPr>
          <a:xfrm rot="20509770">
            <a:off x="2685898" y="2614045"/>
            <a:ext cx="694421" cy="307777"/>
          </a:xfrm>
          <a:prstGeom prst="rect">
            <a:avLst/>
          </a:prstGeom>
          <a:noFill/>
        </p:spPr>
        <p:txBody>
          <a:bodyPr wrap="none" rtlCol="0">
            <a:spAutoFit/>
          </a:bodyPr>
          <a:lstStyle/>
          <a:p>
            <a:r>
              <a:rPr lang="en-US" sz="1400" dirty="0" smtClean="0"/>
              <a:t>enemy</a:t>
            </a:r>
            <a:endParaRPr lang="en-US" sz="1400" dirty="0"/>
          </a:p>
        </p:txBody>
      </p:sp>
      <p:sp>
        <p:nvSpPr>
          <p:cNvPr id="51" name="TextBox 50"/>
          <p:cNvSpPr txBox="1"/>
          <p:nvPr/>
        </p:nvSpPr>
        <p:spPr>
          <a:xfrm rot="20356349">
            <a:off x="2790148" y="2921347"/>
            <a:ext cx="694421" cy="307777"/>
          </a:xfrm>
          <a:prstGeom prst="rect">
            <a:avLst/>
          </a:prstGeom>
          <a:noFill/>
        </p:spPr>
        <p:txBody>
          <a:bodyPr wrap="none" rtlCol="0">
            <a:spAutoFit/>
          </a:bodyPr>
          <a:lstStyle/>
          <a:p>
            <a:r>
              <a:rPr lang="en-US" sz="1400" dirty="0" smtClean="0"/>
              <a:t>enemy</a:t>
            </a:r>
            <a:endParaRPr lang="en-US" sz="1400" dirty="0"/>
          </a:p>
        </p:txBody>
      </p:sp>
      <p:sp>
        <p:nvSpPr>
          <p:cNvPr id="52" name="TextBox 51"/>
          <p:cNvSpPr txBox="1"/>
          <p:nvPr/>
        </p:nvSpPr>
        <p:spPr>
          <a:xfrm rot="869402">
            <a:off x="4966089" y="2405557"/>
            <a:ext cx="694421" cy="307777"/>
          </a:xfrm>
          <a:prstGeom prst="rect">
            <a:avLst/>
          </a:prstGeom>
          <a:noFill/>
        </p:spPr>
        <p:txBody>
          <a:bodyPr wrap="none" rtlCol="0">
            <a:spAutoFit/>
          </a:bodyPr>
          <a:lstStyle/>
          <a:p>
            <a:r>
              <a:rPr lang="en-US" sz="1400" dirty="0" smtClean="0"/>
              <a:t>enemy</a:t>
            </a:r>
            <a:endParaRPr lang="en-US" sz="1400" dirty="0"/>
          </a:p>
        </p:txBody>
      </p:sp>
      <p:sp>
        <p:nvSpPr>
          <p:cNvPr id="53" name="TextBox 52"/>
          <p:cNvSpPr txBox="1"/>
          <p:nvPr/>
        </p:nvSpPr>
        <p:spPr>
          <a:xfrm rot="1424420">
            <a:off x="4490901" y="2587238"/>
            <a:ext cx="694421" cy="307777"/>
          </a:xfrm>
          <a:prstGeom prst="rect">
            <a:avLst/>
          </a:prstGeom>
          <a:noFill/>
        </p:spPr>
        <p:txBody>
          <a:bodyPr wrap="none" rtlCol="0">
            <a:spAutoFit/>
          </a:bodyPr>
          <a:lstStyle/>
          <a:p>
            <a:r>
              <a:rPr lang="en-US" sz="1400" dirty="0" smtClean="0"/>
              <a:t>enemy</a:t>
            </a:r>
            <a:endParaRPr lang="en-US" sz="1400" dirty="0"/>
          </a:p>
        </p:txBody>
      </p:sp>
      <p:sp>
        <p:nvSpPr>
          <p:cNvPr id="54" name="TextBox 53"/>
          <p:cNvSpPr txBox="1"/>
          <p:nvPr/>
        </p:nvSpPr>
        <p:spPr>
          <a:xfrm rot="21221561">
            <a:off x="4883563" y="1983500"/>
            <a:ext cx="944489" cy="307777"/>
          </a:xfrm>
          <a:prstGeom prst="rect">
            <a:avLst/>
          </a:prstGeom>
          <a:noFill/>
        </p:spPr>
        <p:txBody>
          <a:bodyPr wrap="none" rtlCol="0">
            <a:spAutoFit/>
          </a:bodyPr>
          <a:lstStyle/>
          <a:p>
            <a:r>
              <a:rPr lang="en-US" sz="1400" dirty="0" smtClean="0"/>
              <a:t>appears in</a:t>
            </a:r>
            <a:endParaRPr lang="en-US" sz="1400" dirty="0"/>
          </a:p>
        </p:txBody>
      </p:sp>
      <p:sp>
        <p:nvSpPr>
          <p:cNvPr id="55" name="TextBox 54"/>
          <p:cNvSpPr txBox="1"/>
          <p:nvPr/>
        </p:nvSpPr>
        <p:spPr>
          <a:xfrm rot="20679265">
            <a:off x="2783798" y="3240972"/>
            <a:ext cx="944489" cy="307777"/>
          </a:xfrm>
          <a:prstGeom prst="rect">
            <a:avLst/>
          </a:prstGeom>
          <a:noFill/>
        </p:spPr>
        <p:txBody>
          <a:bodyPr wrap="none" rtlCol="0">
            <a:spAutoFit/>
          </a:bodyPr>
          <a:lstStyle/>
          <a:p>
            <a:r>
              <a:rPr lang="en-US" sz="1400" dirty="0" smtClean="0"/>
              <a:t>appears in</a:t>
            </a:r>
            <a:endParaRPr lang="en-US" sz="1400" dirty="0"/>
          </a:p>
        </p:txBody>
      </p:sp>
      <p:sp>
        <p:nvSpPr>
          <p:cNvPr id="56" name="TextBox 55"/>
          <p:cNvSpPr txBox="1"/>
          <p:nvPr/>
        </p:nvSpPr>
        <p:spPr>
          <a:xfrm rot="3149366">
            <a:off x="4105642" y="3451981"/>
            <a:ext cx="944489" cy="307777"/>
          </a:xfrm>
          <a:prstGeom prst="rect">
            <a:avLst/>
          </a:prstGeom>
          <a:noFill/>
        </p:spPr>
        <p:txBody>
          <a:bodyPr wrap="none" rtlCol="0">
            <a:spAutoFit/>
          </a:bodyPr>
          <a:lstStyle/>
          <a:p>
            <a:r>
              <a:rPr lang="en-US" sz="1400" dirty="0" smtClean="0"/>
              <a:t>appears in</a:t>
            </a:r>
            <a:endParaRPr lang="en-US" sz="1400" dirty="0"/>
          </a:p>
        </p:txBody>
      </p:sp>
      <p:sp>
        <p:nvSpPr>
          <p:cNvPr id="57" name="TextBox 56"/>
          <p:cNvSpPr txBox="1"/>
          <p:nvPr/>
        </p:nvSpPr>
        <p:spPr>
          <a:xfrm rot="18630411">
            <a:off x="5542204" y="3818782"/>
            <a:ext cx="944489" cy="307777"/>
          </a:xfrm>
          <a:prstGeom prst="rect">
            <a:avLst/>
          </a:prstGeom>
          <a:noFill/>
        </p:spPr>
        <p:txBody>
          <a:bodyPr wrap="none" rtlCol="0">
            <a:spAutoFit/>
          </a:bodyPr>
          <a:lstStyle/>
          <a:p>
            <a:r>
              <a:rPr lang="en-US" sz="1400" dirty="0" smtClean="0"/>
              <a:t>appears in</a:t>
            </a:r>
            <a:endParaRPr lang="en-US" sz="1400" dirty="0"/>
          </a:p>
        </p:txBody>
      </p:sp>
      <p:sp>
        <p:nvSpPr>
          <p:cNvPr id="58" name="TextBox 57"/>
          <p:cNvSpPr txBox="1"/>
          <p:nvPr/>
        </p:nvSpPr>
        <p:spPr>
          <a:xfrm rot="17646468">
            <a:off x="6528941" y="2753933"/>
            <a:ext cx="944489" cy="307777"/>
          </a:xfrm>
          <a:prstGeom prst="rect">
            <a:avLst/>
          </a:prstGeom>
          <a:noFill/>
        </p:spPr>
        <p:txBody>
          <a:bodyPr wrap="none" rtlCol="0">
            <a:spAutoFit/>
          </a:bodyPr>
          <a:lstStyle/>
          <a:p>
            <a:r>
              <a:rPr lang="en-US" sz="1400" dirty="0" smtClean="0"/>
              <a:t>appears in</a:t>
            </a:r>
            <a:endParaRPr lang="en-US" sz="1400" dirty="0"/>
          </a:p>
        </p:txBody>
      </p:sp>
    </p:spTree>
    <p:extLst>
      <p:ext uri="{BB962C8B-B14F-4D97-AF65-F5344CB8AC3E}">
        <p14:creationId xmlns:p14="http://schemas.microsoft.com/office/powerpoint/2010/main" val="109038647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cases for Graph databases</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smtClean="0"/>
              <a:t>Social networks / dating sites</a:t>
            </a:r>
          </a:p>
          <a:p>
            <a:pPr marL="342900" indent="-342900">
              <a:buFont typeface="Arial" panose="020B0604020202020204" pitchFamily="34" charset="0"/>
              <a:buChar char="•"/>
            </a:pPr>
            <a:r>
              <a:rPr lang="en-US" dirty="0" smtClean="0"/>
              <a:t>Fraud detection</a:t>
            </a:r>
          </a:p>
          <a:p>
            <a:pPr marL="342900" indent="-342900">
              <a:buFont typeface="Arial" panose="020B0604020202020204" pitchFamily="34" charset="0"/>
              <a:buChar char="•"/>
            </a:pPr>
            <a:r>
              <a:rPr lang="en-US" dirty="0" smtClean="0"/>
              <a:t>Parcel routing</a:t>
            </a:r>
          </a:p>
          <a:p>
            <a:pPr marL="342900" indent="-342900">
              <a:buFont typeface="Arial" panose="020B0604020202020204" pitchFamily="34" charset="0"/>
              <a:buChar char="•"/>
            </a:pPr>
            <a:r>
              <a:rPr lang="en-US" dirty="0" smtClean="0"/>
              <a:t>Shopping recommendations</a:t>
            </a:r>
            <a:endParaRPr lang="en-US" dirty="0"/>
          </a:p>
        </p:txBody>
      </p:sp>
    </p:spTree>
    <p:extLst>
      <p:ext uri="{BB962C8B-B14F-4D97-AF65-F5344CB8AC3E}">
        <p14:creationId xmlns:p14="http://schemas.microsoft.com/office/powerpoint/2010/main" val="143639809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Convergence!</a:t>
            </a:r>
            <a:endParaRPr lang="en-US" dirty="0"/>
          </a:p>
        </p:txBody>
      </p:sp>
      <p:pic>
        <p:nvPicPr>
          <p:cNvPr id="9218" name="Picture 2" descr="File:Cauchy sequence illustration.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615" y="907370"/>
            <a:ext cx="6809137" cy="379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73232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Say what?</a:t>
            </a:r>
            <a:endParaRPr lang="en-US" dirty="0"/>
          </a:p>
        </p:txBody>
      </p:sp>
      <p:sp>
        <p:nvSpPr>
          <p:cNvPr id="4" name="Content Placeholder 3"/>
          <p:cNvSpPr>
            <a:spLocks noGrp="1"/>
          </p:cNvSpPr>
          <p:nvPr>
            <p:ph idx="1"/>
          </p:nvPr>
        </p:nvSpPr>
        <p:spPr/>
        <p:txBody>
          <a:bodyPr/>
          <a:lstStyle/>
          <a:p>
            <a:r>
              <a:rPr lang="en-US" sz="3200" dirty="0" smtClean="0"/>
              <a:t>Relational</a:t>
            </a:r>
          </a:p>
          <a:p>
            <a:r>
              <a:rPr lang="en-US" dirty="0"/>
              <a:t>	</a:t>
            </a:r>
            <a:r>
              <a:rPr lang="en-US" sz="2800" b="1" dirty="0" smtClean="0"/>
              <a:t>Document</a:t>
            </a:r>
          </a:p>
          <a:p>
            <a:r>
              <a:rPr lang="en-US" sz="2800" b="1" dirty="0"/>
              <a:t>	</a:t>
            </a:r>
            <a:r>
              <a:rPr lang="en-US" sz="2800" b="1" dirty="0" smtClean="0"/>
              <a:t>	Key/Value</a:t>
            </a:r>
          </a:p>
          <a:p>
            <a:r>
              <a:rPr lang="en-US" sz="2800" b="1" dirty="0"/>
              <a:t>	</a:t>
            </a:r>
            <a:r>
              <a:rPr lang="en-US" sz="2800" b="1" dirty="0" smtClean="0"/>
              <a:t>		Columnar</a:t>
            </a:r>
          </a:p>
          <a:p>
            <a:r>
              <a:rPr lang="en-US" sz="2800" b="1" dirty="0"/>
              <a:t>	</a:t>
            </a:r>
            <a:r>
              <a:rPr lang="en-US" sz="2800" b="1" dirty="0" smtClean="0"/>
              <a:t>			Graph</a:t>
            </a:r>
          </a:p>
          <a:p>
            <a:r>
              <a:rPr lang="en-US" dirty="0"/>
              <a:t>	</a:t>
            </a:r>
            <a:r>
              <a:rPr lang="en-US" dirty="0" smtClean="0"/>
              <a:t>				</a:t>
            </a:r>
            <a:r>
              <a:rPr lang="en-US" sz="1400" dirty="0" smtClean="0"/>
              <a:t>Object</a:t>
            </a:r>
          </a:p>
          <a:p>
            <a:r>
              <a:rPr lang="en-US" sz="1400" dirty="0"/>
              <a:t>	</a:t>
            </a:r>
            <a:r>
              <a:rPr lang="en-US" sz="1400" dirty="0" smtClean="0"/>
              <a:t>					others…</a:t>
            </a:r>
            <a:endParaRPr lang="en-US" sz="1400" dirty="0"/>
          </a:p>
        </p:txBody>
      </p:sp>
    </p:spTree>
    <p:extLst>
      <p:ext uri="{BB962C8B-B14F-4D97-AF65-F5344CB8AC3E}">
        <p14:creationId xmlns:p14="http://schemas.microsoft.com/office/powerpoint/2010/main" val="167912354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57" y="0"/>
            <a:ext cx="7998595" cy="537337"/>
          </a:xfrm>
        </p:spPr>
        <p:txBody>
          <a:bodyPr/>
          <a:lstStyle/>
          <a:p>
            <a:r>
              <a:rPr lang="en-US" dirty="0" smtClean="0"/>
              <a:t>Box arrow box arrow</a:t>
            </a:r>
            <a:endParaRPr lang="en-US" dirty="0"/>
          </a:p>
        </p:txBody>
      </p:sp>
      <p:sp>
        <p:nvSpPr>
          <p:cNvPr id="4" name="Rectangle 3"/>
          <p:cNvSpPr/>
          <p:nvPr/>
        </p:nvSpPr>
        <p:spPr>
          <a:xfrm>
            <a:off x="838200" y="1209675"/>
            <a:ext cx="1428750" cy="9048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Web</a:t>
            </a:r>
            <a:endParaRPr lang="en-US" dirty="0"/>
          </a:p>
        </p:txBody>
      </p:sp>
      <p:sp>
        <p:nvSpPr>
          <p:cNvPr id="5" name="Rectangle 4"/>
          <p:cNvSpPr/>
          <p:nvPr/>
        </p:nvSpPr>
        <p:spPr>
          <a:xfrm>
            <a:off x="3228975" y="1209674"/>
            <a:ext cx="1428750" cy="904875"/>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Logic</a:t>
            </a:r>
            <a:endParaRPr lang="en-US" dirty="0"/>
          </a:p>
        </p:txBody>
      </p:sp>
      <p:sp>
        <p:nvSpPr>
          <p:cNvPr id="6" name="Flowchart: Magnetic Disk 5"/>
          <p:cNvSpPr/>
          <p:nvPr/>
        </p:nvSpPr>
        <p:spPr>
          <a:xfrm>
            <a:off x="6153150" y="947736"/>
            <a:ext cx="1238250" cy="1428750"/>
          </a:xfrm>
          <a:prstGeom prst="flowChartMagneticDisk">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SQL</a:t>
            </a:r>
            <a:endParaRPr lang="en-US" dirty="0"/>
          </a:p>
        </p:txBody>
      </p:sp>
      <p:sp>
        <p:nvSpPr>
          <p:cNvPr id="7" name="Flowchart: Magnetic Disk 6"/>
          <p:cNvSpPr/>
          <p:nvPr/>
        </p:nvSpPr>
        <p:spPr>
          <a:xfrm>
            <a:off x="4752974" y="3443286"/>
            <a:ext cx="1551303" cy="1428750"/>
          </a:xfrm>
          <a:prstGeom prst="flowChartMagneticDisk">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ElasticSearch</a:t>
            </a:r>
            <a:endParaRPr lang="en-US" dirty="0"/>
          </a:p>
        </p:txBody>
      </p:sp>
      <p:sp>
        <p:nvSpPr>
          <p:cNvPr id="8" name="Flowchart: Magnetic Disk 7"/>
          <p:cNvSpPr/>
          <p:nvPr/>
        </p:nvSpPr>
        <p:spPr>
          <a:xfrm>
            <a:off x="6696075" y="2786885"/>
            <a:ext cx="1238250" cy="1428750"/>
          </a:xfrm>
          <a:prstGeom prst="flowChartMagneticDisk">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Couchbase</a:t>
            </a:r>
            <a:endParaRPr lang="en-US" dirty="0"/>
          </a:p>
        </p:txBody>
      </p:sp>
      <p:sp>
        <p:nvSpPr>
          <p:cNvPr id="9" name="Rectangle 8"/>
          <p:cNvSpPr/>
          <p:nvPr/>
        </p:nvSpPr>
        <p:spPr>
          <a:xfrm>
            <a:off x="2667000" y="2596385"/>
            <a:ext cx="1428750" cy="904875"/>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More Logic</a:t>
            </a:r>
            <a:endParaRPr lang="en-US" dirty="0"/>
          </a:p>
        </p:txBody>
      </p:sp>
      <p:sp>
        <p:nvSpPr>
          <p:cNvPr id="11" name="Rectangle 10"/>
          <p:cNvSpPr/>
          <p:nvPr/>
        </p:nvSpPr>
        <p:spPr>
          <a:xfrm>
            <a:off x="457200" y="3653660"/>
            <a:ext cx="1428750" cy="9048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Mobile</a:t>
            </a:r>
            <a:endParaRPr lang="en-US" dirty="0"/>
          </a:p>
        </p:txBody>
      </p:sp>
      <p:sp>
        <p:nvSpPr>
          <p:cNvPr id="12" name="Right Arrow 11"/>
          <p:cNvSpPr/>
          <p:nvPr/>
        </p:nvSpPr>
        <p:spPr>
          <a:xfrm>
            <a:off x="2266950" y="1571625"/>
            <a:ext cx="962025" cy="24765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a:off x="4657725" y="1571625"/>
            <a:ext cx="1495425" cy="24765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2418851">
            <a:off x="1800225" y="2324115"/>
            <a:ext cx="962025" cy="24765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rot="19596360">
            <a:off x="1823089" y="3651934"/>
            <a:ext cx="962025" cy="24765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1784422">
            <a:off x="4502327" y="2572186"/>
            <a:ext cx="2364115" cy="24765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rot="2145836">
            <a:off x="3865162" y="3730516"/>
            <a:ext cx="962025" cy="24765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ight Arrow 19"/>
          <p:cNvSpPr/>
          <p:nvPr/>
        </p:nvSpPr>
        <p:spPr>
          <a:xfrm rot="3390250">
            <a:off x="3966585" y="2672814"/>
            <a:ext cx="1607713" cy="24765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632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6" grpId="0" animBg="1"/>
      <p:bldP spid="17" grpId="0" animBg="1"/>
      <p:bldP spid="18" grpId="0" animBg="1"/>
      <p:bldP spid="19" grpId="0" animBg="1"/>
      <p:bldP spid="2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Get Help</a:t>
            </a:r>
            <a:endParaRPr lang="en-US" dirty="0"/>
          </a:p>
        </p:txBody>
      </p:sp>
      <p:sp>
        <p:nvSpPr>
          <p:cNvPr id="3" name="Content Placeholder 2"/>
          <p:cNvSpPr>
            <a:spLocks noGrp="1"/>
          </p:cNvSpPr>
          <p:nvPr>
            <p:ph idx="1"/>
          </p:nvPr>
        </p:nvSpPr>
        <p:spPr/>
        <p:txBody>
          <a:bodyPr/>
          <a:lstStyle/>
          <a:p>
            <a:r>
              <a:rPr lang="en-US" dirty="0"/>
              <a:t>Couchbase Developer Portal </a:t>
            </a:r>
            <a:r>
              <a:rPr lang="mr-IN" dirty="0"/>
              <a:t>–</a:t>
            </a:r>
            <a:r>
              <a:rPr lang="en-US" dirty="0"/>
              <a:t> https://</a:t>
            </a:r>
            <a:r>
              <a:rPr lang="en-US" dirty="0" err="1"/>
              <a:t>developer.couchbase.com</a:t>
            </a:r>
            <a:endParaRPr lang="en-US" dirty="0"/>
          </a:p>
          <a:p>
            <a:r>
              <a:rPr lang="en-US" dirty="0"/>
              <a:t>Couchbase Tutorials </a:t>
            </a:r>
            <a:r>
              <a:rPr lang="mr-IN" dirty="0"/>
              <a:t>–</a:t>
            </a:r>
            <a:r>
              <a:rPr lang="en-US" dirty="0"/>
              <a:t> https://</a:t>
            </a:r>
            <a:r>
              <a:rPr lang="en-US" dirty="0" err="1"/>
              <a:t>blog.couchbase.com</a:t>
            </a:r>
            <a:endParaRPr lang="en-US" dirty="0"/>
          </a:p>
          <a:p>
            <a:r>
              <a:rPr lang="en-US" dirty="0"/>
              <a:t>Forums </a:t>
            </a:r>
            <a:r>
              <a:rPr lang="mr-IN" dirty="0"/>
              <a:t>–</a:t>
            </a:r>
            <a:r>
              <a:rPr lang="en-US" dirty="0"/>
              <a:t> https://</a:t>
            </a:r>
            <a:r>
              <a:rPr lang="en-US" dirty="0" err="1"/>
              <a:t>forums.couchbase.com</a:t>
            </a:r>
            <a:endParaRPr lang="en-US" dirty="0"/>
          </a:p>
          <a:p>
            <a:r>
              <a:rPr lang="en-US" dirty="0"/>
              <a:t>Twitter - @</a:t>
            </a:r>
            <a:r>
              <a:rPr lang="en-US" dirty="0" err="1"/>
              <a:t>couchbase</a:t>
            </a:r>
            <a:r>
              <a:rPr lang="en-US" dirty="0"/>
              <a:t>, @</a:t>
            </a:r>
            <a:r>
              <a:rPr lang="en-US" dirty="0" err="1"/>
              <a:t>couchbasedev</a:t>
            </a:r>
            <a:r>
              <a:rPr lang="en-US" dirty="0"/>
              <a:t>, @</a:t>
            </a:r>
            <a:r>
              <a:rPr lang="en-US" dirty="0" err="1" smtClean="0"/>
              <a:t>nraboy</a:t>
            </a:r>
            <a:endParaRPr lang="en-US" dirty="0"/>
          </a:p>
        </p:txBody>
      </p:sp>
    </p:spTree>
    <p:extLst>
      <p:ext uri="{BB962C8B-B14F-4D97-AF65-F5344CB8AC3E}">
        <p14:creationId xmlns:p14="http://schemas.microsoft.com/office/powerpoint/2010/main" val="1778543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Easy?</a:t>
            </a:r>
            <a:endParaRPr lang="en-US" dirty="0"/>
          </a:p>
        </p:txBody>
      </p:sp>
      <p:pic>
        <p:nvPicPr>
          <p:cNvPr id="7" name="Picture 6"/>
          <p:cNvPicPr>
            <a:picLocks noChangeAspect="1"/>
          </p:cNvPicPr>
          <p:nvPr/>
        </p:nvPicPr>
        <p:blipFill>
          <a:blip r:embed="rId3"/>
          <a:stretch>
            <a:fillRect/>
          </a:stretch>
        </p:blipFill>
        <p:spPr>
          <a:xfrm>
            <a:off x="1625600" y="695801"/>
            <a:ext cx="5765292" cy="4161820"/>
          </a:xfrm>
          <a:prstGeom prst="rect">
            <a:avLst/>
          </a:prstGeom>
        </p:spPr>
      </p:pic>
    </p:spTree>
    <p:extLst>
      <p:ext uri="{BB962C8B-B14F-4D97-AF65-F5344CB8AC3E}">
        <p14:creationId xmlns:p14="http://schemas.microsoft.com/office/powerpoint/2010/main" val="164233577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Scalable?</a:t>
            </a:r>
            <a:endParaRPr lang="en-US" dirty="0"/>
          </a:p>
        </p:txBody>
      </p:sp>
      <p:pic>
        <p:nvPicPr>
          <p:cNvPr id="6146" name="Picture 2" descr="https://upload.wikimedia.org/wikipedia/commons/2/29/Dagwood_sandwi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475" y="584671"/>
            <a:ext cx="3222625" cy="42990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05200" y="4851112"/>
            <a:ext cx="6565900" cy="584775"/>
          </a:xfrm>
          <a:prstGeom prst="rect">
            <a:avLst/>
          </a:prstGeom>
        </p:spPr>
        <p:txBody>
          <a:bodyPr wrap="square">
            <a:spAutoFit/>
          </a:bodyPr>
          <a:lstStyle/>
          <a:p>
            <a:r>
              <a:rPr lang="en-US" sz="1600" dirty="0">
                <a:hlinkClick r:id="rId4"/>
              </a:rPr>
              <a:t>https://</a:t>
            </a:r>
            <a:r>
              <a:rPr lang="en-US" sz="1600" dirty="0" smtClean="0">
                <a:hlinkClick r:id="rId4"/>
              </a:rPr>
              <a:t>commons.wikimedia.org/wiki/File:Dagwood_sandwich.jpg</a:t>
            </a:r>
            <a:endParaRPr lang="en-US" sz="1600" dirty="0" smtClean="0"/>
          </a:p>
          <a:p>
            <a:endParaRPr lang="en-US" sz="1600" dirty="0"/>
          </a:p>
        </p:txBody>
      </p:sp>
    </p:spTree>
    <p:extLst>
      <p:ext uri="{BB962C8B-B14F-4D97-AF65-F5344CB8AC3E}">
        <p14:creationId xmlns:p14="http://schemas.microsoft.com/office/powerpoint/2010/main" val="7804611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ACID vs BASE?</a:t>
            </a:r>
            <a:endParaRPr lang="en-US" dirty="0"/>
          </a:p>
        </p:txBody>
      </p:sp>
      <p:pic>
        <p:nvPicPr>
          <p:cNvPr id="7170" name="Picture 2" descr="File:PH Scal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375" y="661284"/>
            <a:ext cx="2176775" cy="41132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401812" y="4851112"/>
            <a:ext cx="6248400" cy="584775"/>
          </a:xfrm>
          <a:prstGeom prst="rect">
            <a:avLst/>
          </a:prstGeom>
        </p:spPr>
        <p:txBody>
          <a:bodyPr wrap="square">
            <a:spAutoFit/>
          </a:bodyPr>
          <a:lstStyle/>
          <a:p>
            <a:r>
              <a:rPr lang="en-US" sz="1600" dirty="0">
                <a:hlinkClick r:id="rId4"/>
              </a:rPr>
              <a:t>https://</a:t>
            </a:r>
            <a:r>
              <a:rPr lang="en-US" sz="1600" dirty="0" smtClean="0">
                <a:hlinkClick r:id="rId4"/>
              </a:rPr>
              <a:t>commons.wikimedia.org/wiki/File:PH_Scale.svg</a:t>
            </a:r>
            <a:endParaRPr lang="en-US" sz="1600" dirty="0" smtClean="0"/>
          </a:p>
          <a:p>
            <a:endParaRPr lang="en-US" sz="1600" dirty="0"/>
          </a:p>
        </p:txBody>
      </p:sp>
      <p:sp>
        <p:nvSpPr>
          <p:cNvPr id="8" name="TextBox 7"/>
          <p:cNvSpPr txBox="1"/>
          <p:nvPr/>
        </p:nvSpPr>
        <p:spPr>
          <a:xfrm>
            <a:off x="335365" y="1663700"/>
            <a:ext cx="2156360" cy="1815882"/>
          </a:xfrm>
          <a:prstGeom prst="rect">
            <a:avLst/>
          </a:prstGeom>
          <a:noFill/>
        </p:spPr>
        <p:txBody>
          <a:bodyPr wrap="none" rtlCol="0">
            <a:spAutoFit/>
          </a:bodyPr>
          <a:lstStyle/>
          <a:p>
            <a:r>
              <a:rPr lang="en-US" sz="2800" b="1" u="sng" dirty="0" smtClean="0">
                <a:latin typeface="Consolas" panose="020B0609020204030204" pitchFamily="49" charset="0"/>
              </a:rPr>
              <a:t>A</a:t>
            </a:r>
            <a:r>
              <a:rPr lang="en-US" sz="2800" dirty="0" smtClean="0">
                <a:latin typeface="Consolas" panose="020B0609020204030204" pitchFamily="49" charset="0"/>
              </a:rPr>
              <a:t>tomic</a:t>
            </a:r>
          </a:p>
          <a:p>
            <a:r>
              <a:rPr lang="en-US" sz="2800" b="1" u="sng" dirty="0" smtClean="0">
                <a:latin typeface="Consolas" panose="020B0609020204030204" pitchFamily="49" charset="0"/>
              </a:rPr>
              <a:t>C</a:t>
            </a:r>
            <a:r>
              <a:rPr lang="en-US" sz="2800" dirty="0" smtClean="0">
                <a:latin typeface="Consolas" panose="020B0609020204030204" pitchFamily="49" charset="0"/>
              </a:rPr>
              <a:t>onsistent</a:t>
            </a:r>
          </a:p>
          <a:p>
            <a:r>
              <a:rPr lang="en-US" sz="2800" b="1" u="sng" dirty="0" smtClean="0">
                <a:latin typeface="Consolas" panose="020B0609020204030204" pitchFamily="49" charset="0"/>
              </a:rPr>
              <a:t>I</a:t>
            </a:r>
            <a:r>
              <a:rPr lang="en-US" sz="2800" dirty="0" smtClean="0">
                <a:latin typeface="Consolas" panose="020B0609020204030204" pitchFamily="49" charset="0"/>
              </a:rPr>
              <a:t>solated</a:t>
            </a:r>
          </a:p>
          <a:p>
            <a:r>
              <a:rPr lang="en-US" sz="2800" b="1" u="sng" dirty="0" smtClean="0">
                <a:latin typeface="Consolas" panose="020B0609020204030204" pitchFamily="49" charset="0"/>
              </a:rPr>
              <a:t>D</a:t>
            </a:r>
            <a:r>
              <a:rPr lang="en-US" sz="2800" dirty="0" smtClean="0">
                <a:latin typeface="Consolas" panose="020B0609020204030204" pitchFamily="49" charset="0"/>
              </a:rPr>
              <a:t>urable</a:t>
            </a:r>
            <a:endParaRPr lang="en-US" sz="2800" dirty="0">
              <a:latin typeface="Consolas" panose="020B0609020204030204" pitchFamily="49" charset="0"/>
            </a:endParaRPr>
          </a:p>
        </p:txBody>
      </p:sp>
      <p:sp>
        <p:nvSpPr>
          <p:cNvPr id="9" name="TextBox 8"/>
          <p:cNvSpPr txBox="1"/>
          <p:nvPr/>
        </p:nvSpPr>
        <p:spPr>
          <a:xfrm>
            <a:off x="5015947" y="2025392"/>
            <a:ext cx="4128053" cy="1384995"/>
          </a:xfrm>
          <a:prstGeom prst="rect">
            <a:avLst/>
          </a:prstGeom>
          <a:noFill/>
        </p:spPr>
        <p:txBody>
          <a:bodyPr wrap="none" rtlCol="0">
            <a:spAutoFit/>
          </a:bodyPr>
          <a:lstStyle/>
          <a:p>
            <a:r>
              <a:rPr lang="en-US" sz="2800" b="1" u="sng" dirty="0" smtClean="0">
                <a:latin typeface="Consolas" panose="020B0609020204030204" pitchFamily="49" charset="0"/>
              </a:rPr>
              <a:t>B</a:t>
            </a:r>
            <a:r>
              <a:rPr lang="en-US" sz="2800" dirty="0" smtClean="0">
                <a:latin typeface="Consolas" panose="020B0609020204030204" pitchFamily="49" charset="0"/>
              </a:rPr>
              <a:t>asic </a:t>
            </a:r>
            <a:r>
              <a:rPr lang="en-US" sz="2800" b="1" u="sng" dirty="0" smtClean="0">
                <a:latin typeface="Consolas" panose="020B0609020204030204" pitchFamily="49" charset="0"/>
              </a:rPr>
              <a:t>A</a:t>
            </a:r>
            <a:r>
              <a:rPr lang="en-US" sz="2800" dirty="0" smtClean="0">
                <a:latin typeface="Consolas" panose="020B0609020204030204" pitchFamily="49" charset="0"/>
              </a:rPr>
              <a:t>vailability</a:t>
            </a:r>
          </a:p>
          <a:p>
            <a:r>
              <a:rPr lang="en-US" sz="2800" b="1" u="sng" dirty="0" smtClean="0">
                <a:latin typeface="Consolas" panose="020B0609020204030204" pitchFamily="49" charset="0"/>
              </a:rPr>
              <a:t>S</a:t>
            </a:r>
            <a:r>
              <a:rPr lang="en-US" sz="2800" dirty="0" smtClean="0">
                <a:latin typeface="Consolas" panose="020B0609020204030204" pitchFamily="49" charset="0"/>
              </a:rPr>
              <a:t>oft-state</a:t>
            </a:r>
          </a:p>
          <a:p>
            <a:r>
              <a:rPr lang="en-US" sz="2800" b="1" u="sng" dirty="0" smtClean="0">
                <a:latin typeface="Consolas" panose="020B0609020204030204" pitchFamily="49" charset="0"/>
              </a:rPr>
              <a:t>E</a:t>
            </a:r>
            <a:r>
              <a:rPr lang="en-US" sz="2800" dirty="0" smtClean="0">
                <a:latin typeface="Consolas" panose="020B0609020204030204" pitchFamily="49" charset="0"/>
              </a:rPr>
              <a:t>ventual consistency</a:t>
            </a:r>
            <a:endParaRPr lang="en-US" sz="2800" dirty="0">
              <a:latin typeface="Consolas" panose="020B0609020204030204" pitchFamily="49" charset="0"/>
            </a:endParaRPr>
          </a:p>
        </p:txBody>
      </p:sp>
    </p:spTree>
    <p:extLst>
      <p:ext uri="{BB962C8B-B14F-4D97-AF65-F5344CB8AC3E}">
        <p14:creationId xmlns:p14="http://schemas.microsoft.com/office/powerpoint/2010/main" val="697933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Office Theme">
  <a:themeElements>
    <a:clrScheme name="Custom 1">
      <a:dk1>
        <a:srgbClr val="1E1C1C"/>
      </a:dk1>
      <a:lt1>
        <a:sysClr val="window" lastClr="FFFFFF"/>
      </a:lt1>
      <a:dk2>
        <a:srgbClr val="1E1C1C"/>
      </a:dk2>
      <a:lt2>
        <a:srgbClr val="FFFFFF"/>
      </a:lt2>
      <a:accent1>
        <a:srgbClr val="178ADB"/>
      </a:accent1>
      <a:accent2>
        <a:srgbClr val="BE1523"/>
      </a:accent2>
      <a:accent3>
        <a:srgbClr val="FD7500"/>
      </a:accent3>
      <a:accent4>
        <a:srgbClr val="FEB900"/>
      </a:accent4>
      <a:accent5>
        <a:srgbClr val="609E0E"/>
      </a:accent5>
      <a:accent6>
        <a:srgbClr val="16AEB0"/>
      </a:accent6>
      <a:hlink>
        <a:srgbClr val="129DD8"/>
      </a:hlink>
      <a:folHlink>
        <a:srgbClr val="292929"/>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2017CouchbaseTemplate_16_9.minimalist" id="{7440027E-D2A8-E942-9FE2-EBBFB3B2076D}" vid="{862AFDC4-A676-4B43-96F9-C5946C9C5D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2017CouchbaseTemplate_16_9.minimalist</Template>
  <TotalTime>1773</TotalTime>
  <Words>4826</Words>
  <Application>Microsoft Macintosh PowerPoint</Application>
  <PresentationFormat>On-screen Show (16:9)</PresentationFormat>
  <Paragraphs>699</Paragraphs>
  <Slides>69</Slides>
  <Notes>59</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PowerPoint Presentation</vt:lpstr>
      <vt:lpstr>Who am I?</vt:lpstr>
      <vt:lpstr>Couchbase and CouchDB</vt:lpstr>
      <vt:lpstr>SQL is the norm, right?</vt:lpstr>
      <vt:lpstr>A brief history…</vt:lpstr>
      <vt:lpstr>NoSQL isn’t a very useful term</vt:lpstr>
      <vt:lpstr>Easy?</vt:lpstr>
      <vt:lpstr>Scalable?</vt:lpstr>
      <vt:lpstr>ACID vs BASE?</vt:lpstr>
      <vt:lpstr>Schema Schemaless</vt:lpstr>
      <vt:lpstr>Normalized Denormalized</vt:lpstr>
      <vt:lpstr>Commodity Hardware</vt:lpstr>
      <vt:lpstr>First: Why NoSQL?</vt:lpstr>
      <vt:lpstr>Perhaps SQL is right for this project</vt:lpstr>
      <vt:lpstr>Scaling can be hard</vt:lpstr>
      <vt:lpstr>Availability is hard</vt:lpstr>
      <vt:lpstr>Schemas can be hard</vt:lpstr>
      <vt:lpstr>Round pegs, square holes</vt:lpstr>
      <vt:lpstr>Types of NoSQL databases</vt:lpstr>
      <vt:lpstr>Document</vt:lpstr>
      <vt:lpstr>PowerPoint Presentation</vt:lpstr>
      <vt:lpstr>What makes it a document database?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Typical Document Database Operations</vt:lpstr>
      <vt:lpstr>N1QL</vt:lpstr>
      <vt:lpstr>PowerPoint Presentation</vt:lpstr>
      <vt:lpstr>Use cases for Document Databases</vt:lpstr>
      <vt:lpstr>Key/Value Database</vt:lpstr>
      <vt:lpstr>PowerPoint Presentation</vt:lpstr>
      <vt:lpstr>Key-Value Databases</vt:lpstr>
      <vt:lpstr>Doesn’t care what your data is (mostly)</vt:lpstr>
      <vt:lpstr>PowerPoint Presentation</vt:lpstr>
      <vt:lpstr>C# Riak</vt:lpstr>
      <vt:lpstr>PowerPoint Presentation</vt:lpstr>
      <vt:lpstr>Introducing: Eventual Consistency!</vt:lpstr>
      <vt:lpstr>Eventual Consistency</vt:lpstr>
      <vt:lpstr>There can be only one!</vt:lpstr>
      <vt:lpstr>So, fix it</vt:lpstr>
      <vt:lpstr>Use Cases for K/V</vt:lpstr>
      <vt:lpstr>Columnar</vt:lpstr>
      <vt:lpstr>PowerPoint Presentation</vt:lpstr>
      <vt:lpstr>PowerPoint Presentation</vt:lpstr>
      <vt:lpstr>Keyspace</vt:lpstr>
      <vt:lpstr>Column Family</vt:lpstr>
      <vt:lpstr>PowerPoint Presentation</vt:lpstr>
      <vt:lpstr>PowerPoint Presentation</vt:lpstr>
      <vt:lpstr>PowerPoint Presentation</vt:lpstr>
      <vt:lpstr>PowerPoint Presentation</vt:lpstr>
      <vt:lpstr>Use cases for Columnar</vt:lpstr>
      <vt:lpstr>Graph</vt:lpstr>
      <vt:lpstr>Leonhard Euler</vt:lpstr>
      <vt:lpstr>7 Bridges of Königsberg</vt:lpstr>
      <vt:lpstr>PowerPoint Presentation</vt:lpstr>
      <vt:lpstr>Use cases for Graph databases</vt:lpstr>
      <vt:lpstr>Convergence!</vt:lpstr>
      <vt:lpstr>Say what?</vt:lpstr>
      <vt:lpstr>Box arrow box arrow</vt:lpstr>
      <vt:lpstr>How to Get Help</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Leigh</dc:creator>
  <cp:lastModifiedBy>Nic Raboy</cp:lastModifiedBy>
  <cp:revision>34</cp:revision>
  <dcterms:created xsi:type="dcterms:W3CDTF">2017-03-06T16:52:06Z</dcterms:created>
  <dcterms:modified xsi:type="dcterms:W3CDTF">2017-11-02T18:56:50Z</dcterms:modified>
</cp:coreProperties>
</file>