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Shape 4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Shape 5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Heading (Clean Cloud 1)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0" y="484800"/>
            <a:ext cx="85206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5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3340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ullet Points (Warm) 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lit (Clouds and White Clouds)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ud-busy-3.png" id="45" name="Shape 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69400" y="0"/>
            <a:ext cx="9070848" cy="512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4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ullet Points (White Clouds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853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3E4853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ustom Layout 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Heading (Clean Cloud 2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ctrTitle"/>
          </p:nvPr>
        </p:nvSpPr>
        <p:spPr>
          <a:xfrm>
            <a:off x="311700" y="484800"/>
            <a:ext cx="85206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5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subTitle"/>
          </p:nvPr>
        </p:nvSpPr>
        <p:spPr>
          <a:xfrm>
            <a:off x="311700" y="23340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Heading (Clean Cloud 3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ctrTitle"/>
          </p:nvPr>
        </p:nvSpPr>
        <p:spPr>
          <a:xfrm>
            <a:off x="311700" y="484800"/>
            <a:ext cx="85206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5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311700" y="23340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(Happy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128062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Bullet Points (Snow 1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 (White Clouds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853"/>
              </a:buClr>
              <a:buSzPct val="100000"/>
              <a:buFont typeface="Arial"/>
              <a:buNone/>
              <a:defRPr b="0" i="0" sz="48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2pPr>
            <a:lvl3pPr indent="0" lvl="2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3pPr>
            <a:lvl4pPr indent="0" lvl="3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4pPr>
            <a:lvl5pPr indent="0" lvl="4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5pPr>
            <a:lvl6pPr indent="0" lvl="5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6pPr>
            <a:lvl7pPr indent="0" lvl="6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7pPr>
            <a:lvl8pPr indent="0" lvl="7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8pPr>
            <a:lvl9pPr indent="0" lvl="8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Main Point (Danger Clouds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28" name="Shape 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4853"/>
              </a:buClr>
              <a:buSzPct val="100000"/>
              <a:buFont typeface="Arial"/>
              <a:buNone/>
              <a:defRPr b="0" i="0" sz="4800" u="none" cap="none" strike="noStrike">
                <a:solidFill>
                  <a:srgbClr val="3E485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2pPr>
            <a:lvl3pPr indent="0" lvl="2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3pPr>
            <a:lvl4pPr indent="0" lvl="3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4pPr>
            <a:lvl5pPr indent="0" lvl="4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5pPr>
            <a:lvl6pPr indent="0" lvl="5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6pPr>
            <a:lvl7pPr indent="0" lvl="6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7pPr>
            <a:lvl8pPr indent="0" lvl="7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8pPr>
            <a:lvl9pPr indent="0" lvl="8" rtl="0">
              <a:spcBef>
                <a:spcPts val="0"/>
              </a:spcBef>
              <a:buClr>
                <a:srgbClr val="647484"/>
              </a:buClr>
              <a:buSzPct val="100000"/>
              <a:buFont typeface="Arial"/>
              <a:buNone/>
              <a:defRPr sz="4800">
                <a:solidFill>
                  <a:srgbClr val="64748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ullet Points (Cloud 1)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ullet Points (Snow 2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(Sad)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●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○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  <a:buSzPct val="100000"/>
              <a:buFont typeface="Arial"/>
              <a:buChar char="■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35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ctrTitle"/>
          </p:nvPr>
        </p:nvSpPr>
        <p:spPr>
          <a:xfrm>
            <a:off x="311700" y="484800"/>
            <a:ext cx="8520600" cy="16929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Cloud Native Infrastructure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with Kubicorn</a:t>
            </a:r>
          </a:p>
        </p:txBody>
      </p:sp>
      <p:sp>
        <p:nvSpPr>
          <p:cNvPr id="69" name="Shape 69"/>
          <p:cNvSpPr txBox="1"/>
          <p:nvPr>
            <p:ph idx="1" type="subTitle"/>
          </p:nvPr>
        </p:nvSpPr>
        <p:spPr>
          <a:xfrm>
            <a:off x="311700" y="233407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Kris Nova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4225" y="2241625"/>
            <a:ext cx="1936300" cy="19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Infrastructure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2180975"/>
            <a:ext cx="8520600" cy="238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3000"/>
              <a:t>All the things you don’t want to deal with</a:t>
            </a:r>
          </a:p>
        </p:txBody>
      </p:sp>
      <p:sp>
        <p:nvSpPr>
          <p:cNvPr id="136" name="Shape 136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Infrastructure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Infrastructure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601" y="1265950"/>
            <a:ext cx="4608800" cy="345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3478268" y="743825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Application</a:t>
            </a:r>
          </a:p>
        </p:txBody>
      </p:sp>
      <p:sp>
        <p:nvSpPr>
          <p:cNvPr id="148" name="Shape 148"/>
          <p:cNvSpPr/>
          <p:nvPr/>
        </p:nvSpPr>
        <p:spPr>
          <a:xfrm>
            <a:off x="3478268" y="1344748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Presentation</a:t>
            </a:r>
          </a:p>
        </p:txBody>
      </p:sp>
      <p:sp>
        <p:nvSpPr>
          <p:cNvPr id="149" name="Shape 149"/>
          <p:cNvSpPr/>
          <p:nvPr/>
        </p:nvSpPr>
        <p:spPr>
          <a:xfrm>
            <a:off x="3478268" y="1945671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Session</a:t>
            </a:r>
          </a:p>
        </p:txBody>
      </p:sp>
      <p:sp>
        <p:nvSpPr>
          <p:cNvPr id="150" name="Shape 150"/>
          <p:cNvSpPr/>
          <p:nvPr/>
        </p:nvSpPr>
        <p:spPr>
          <a:xfrm>
            <a:off x="3478268" y="2748871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Transport</a:t>
            </a:r>
          </a:p>
        </p:txBody>
      </p:sp>
      <p:sp>
        <p:nvSpPr>
          <p:cNvPr id="151" name="Shape 151"/>
          <p:cNvSpPr/>
          <p:nvPr/>
        </p:nvSpPr>
        <p:spPr>
          <a:xfrm>
            <a:off x="3478268" y="3349795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Network</a:t>
            </a:r>
          </a:p>
        </p:txBody>
      </p:sp>
      <p:sp>
        <p:nvSpPr>
          <p:cNvPr id="152" name="Shape 152"/>
          <p:cNvSpPr/>
          <p:nvPr/>
        </p:nvSpPr>
        <p:spPr>
          <a:xfrm>
            <a:off x="3478268" y="3950718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Data link</a:t>
            </a:r>
          </a:p>
        </p:txBody>
      </p:sp>
      <p:sp>
        <p:nvSpPr>
          <p:cNvPr id="153" name="Shape 153"/>
          <p:cNvSpPr/>
          <p:nvPr/>
        </p:nvSpPr>
        <p:spPr>
          <a:xfrm>
            <a:off x="3478268" y="4551641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Physical</a:t>
            </a:r>
          </a:p>
        </p:txBody>
      </p:sp>
      <p:cxnSp>
        <p:nvCxnSpPr>
          <p:cNvPr id="154" name="Shape 154"/>
          <p:cNvCxnSpPr/>
          <p:nvPr/>
        </p:nvCxnSpPr>
        <p:spPr>
          <a:xfrm>
            <a:off x="3276300" y="2595394"/>
            <a:ext cx="25914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55" name="Shape 155"/>
          <p:cNvSpPr txBox="1"/>
          <p:nvPr>
            <p:ph type="title"/>
          </p:nvPr>
        </p:nvSpPr>
        <p:spPr>
          <a:xfrm>
            <a:off x="311700" y="0"/>
            <a:ext cx="8520600" cy="39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The OSI Reference Model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3478268" y="743825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161" name="Shape 161"/>
          <p:cNvSpPr/>
          <p:nvPr/>
        </p:nvSpPr>
        <p:spPr>
          <a:xfrm>
            <a:off x="3478268" y="1344748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162" name="Shape 162"/>
          <p:cNvSpPr/>
          <p:nvPr/>
        </p:nvSpPr>
        <p:spPr>
          <a:xfrm>
            <a:off x="3478268" y="1945671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163" name="Shape 163"/>
          <p:cNvSpPr/>
          <p:nvPr/>
        </p:nvSpPr>
        <p:spPr>
          <a:xfrm>
            <a:off x="3478268" y="2748871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164" name="Shape 164"/>
          <p:cNvSpPr/>
          <p:nvPr/>
        </p:nvSpPr>
        <p:spPr>
          <a:xfrm>
            <a:off x="3478268" y="3349795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165" name="Shape 165"/>
          <p:cNvSpPr/>
          <p:nvPr/>
        </p:nvSpPr>
        <p:spPr>
          <a:xfrm>
            <a:off x="3478268" y="3950718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Software</a:t>
            </a:r>
          </a:p>
        </p:txBody>
      </p:sp>
      <p:sp>
        <p:nvSpPr>
          <p:cNvPr id="166" name="Shape 166"/>
          <p:cNvSpPr/>
          <p:nvPr/>
        </p:nvSpPr>
        <p:spPr>
          <a:xfrm>
            <a:off x="3478268" y="4551641"/>
            <a:ext cx="2143800" cy="5031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Physical</a:t>
            </a:r>
          </a:p>
        </p:txBody>
      </p:sp>
      <p:cxnSp>
        <p:nvCxnSpPr>
          <p:cNvPr id="167" name="Shape 167"/>
          <p:cNvCxnSpPr/>
          <p:nvPr/>
        </p:nvCxnSpPr>
        <p:spPr>
          <a:xfrm>
            <a:off x="3276300" y="2595394"/>
            <a:ext cx="25914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68" name="Shape 168"/>
          <p:cNvSpPr txBox="1"/>
          <p:nvPr>
            <p:ph type="title"/>
          </p:nvPr>
        </p:nvSpPr>
        <p:spPr>
          <a:xfrm>
            <a:off x="311700" y="0"/>
            <a:ext cx="8520600" cy="39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The NEW OSI Reference Model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Cloud Native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Cloud Native</a:t>
            </a:r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311700" y="2180975"/>
            <a:ext cx="8520600" cy="238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3000"/>
              <a:t>Offloading workloads to a cloud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Cloud Native</a:t>
            </a:r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311700" y="2180975"/>
            <a:ext cx="8520600" cy="2387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3000"/>
              <a:t>Offloading workloads to a cloud… via HTTP(s)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Cloud Native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049" y="1169775"/>
            <a:ext cx="4843900" cy="364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Cloud Native Infrastructure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25" y="1463000"/>
            <a:ext cx="3036000" cy="22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1850" y="1340280"/>
            <a:ext cx="3270450" cy="246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>
            <p:ph type="title"/>
          </p:nvPr>
        </p:nvSpPr>
        <p:spPr>
          <a:xfrm>
            <a:off x="311700" y="1736175"/>
            <a:ext cx="8520600" cy="1431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600"/>
              <a:t>+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About Me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1280625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Managing Cloud Native Infrastructure…?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311700" y="580125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Managing Cloud Native Infrastructure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50" y="1757900"/>
            <a:ext cx="2174751" cy="217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9275" y="1542550"/>
            <a:ext cx="2605450" cy="26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025" y="1607325"/>
            <a:ext cx="2475900" cy="24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829625"/>
            <a:ext cx="8520600" cy="2254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What is Kubicorn?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What is Kubicorn?</a:t>
            </a:r>
          </a:p>
        </p:txBody>
      </p:sp>
      <p:sp>
        <p:nvSpPr>
          <p:cNvPr id="223" name="Shape 223"/>
          <p:cNvSpPr txBox="1"/>
          <p:nvPr>
            <p:ph type="title"/>
          </p:nvPr>
        </p:nvSpPr>
        <p:spPr>
          <a:xfrm>
            <a:off x="311700" y="1343300"/>
            <a:ext cx="8520600" cy="225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Kubernetes Infrastructure Management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How does it work?</a:t>
            </a:r>
          </a:p>
        </p:txBody>
      </p:sp>
      <p:sp>
        <p:nvSpPr>
          <p:cNvPr id="229" name="Shape 229"/>
          <p:cNvSpPr/>
          <p:nvPr/>
        </p:nvSpPr>
        <p:spPr>
          <a:xfrm>
            <a:off x="179975" y="20688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Kubicorn API</a:t>
            </a:r>
          </a:p>
        </p:txBody>
      </p:sp>
      <p:sp>
        <p:nvSpPr>
          <p:cNvPr id="230" name="Shape 230"/>
          <p:cNvSpPr/>
          <p:nvPr/>
        </p:nvSpPr>
        <p:spPr>
          <a:xfrm>
            <a:off x="2347638" y="2165250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3675900" y="20688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Reconciler</a:t>
            </a:r>
          </a:p>
        </p:txBody>
      </p:sp>
      <p:sp>
        <p:nvSpPr>
          <p:cNvPr id="232" name="Shape 232"/>
          <p:cNvSpPr/>
          <p:nvPr/>
        </p:nvSpPr>
        <p:spPr>
          <a:xfrm>
            <a:off x="6885850" y="9486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233" name="Shape 233"/>
          <p:cNvSpPr/>
          <p:nvPr/>
        </p:nvSpPr>
        <p:spPr>
          <a:xfrm>
            <a:off x="6885850" y="20688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234" name="Shape 234"/>
          <p:cNvSpPr/>
          <p:nvPr/>
        </p:nvSpPr>
        <p:spPr>
          <a:xfrm>
            <a:off x="6885850" y="31889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235" name="Shape 235"/>
          <p:cNvSpPr/>
          <p:nvPr/>
        </p:nvSpPr>
        <p:spPr>
          <a:xfrm>
            <a:off x="5769025" y="2165250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Where did it come from?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History of Kubicorn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311700" y="1458950"/>
            <a:ext cx="8520600" cy="71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Terraform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4625" y="2257575"/>
            <a:ext cx="2174751" cy="217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The History of Kubicorn</a:t>
            </a:r>
          </a:p>
        </p:txBody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311700" y="1458950"/>
            <a:ext cx="8520600" cy="71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Kubernetes Kops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275" y="1975625"/>
            <a:ext cx="2605450" cy="26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History of Kubicorn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311700" y="1458950"/>
            <a:ext cx="8520600" cy="71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 wanted a library</a:t>
            </a: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775" y="2247525"/>
            <a:ext cx="6802440" cy="266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History of Kubicorn</a:t>
            </a:r>
          </a:p>
        </p:txBody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311700" y="1458950"/>
            <a:ext cx="8520600" cy="71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 wanted a controller</a:t>
            </a:r>
          </a:p>
        </p:txBody>
      </p:sp>
      <p:sp>
        <p:nvSpPr>
          <p:cNvPr id="268" name="Shape 268"/>
          <p:cNvSpPr/>
          <p:nvPr/>
        </p:nvSpPr>
        <p:spPr>
          <a:xfrm>
            <a:off x="2694613" y="2243675"/>
            <a:ext cx="1694400" cy="21147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 rot="10800000">
            <a:off x="4754988" y="2077075"/>
            <a:ext cx="1694400" cy="21147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Kris Nova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History of Kubicorn</a:t>
            </a:r>
          </a:p>
        </p:txBody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311700" y="1458950"/>
            <a:ext cx="8520600" cy="715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 wanted out of core</a:t>
            </a:r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275" y="2134125"/>
            <a:ext cx="2605450" cy="26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 wanted all the clouds</a:t>
            </a:r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729" y="2758382"/>
            <a:ext cx="3220510" cy="184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8697" y="2758382"/>
            <a:ext cx="2905337" cy="184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3421" y="648800"/>
            <a:ext cx="3010733" cy="1693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063" y="648800"/>
            <a:ext cx="2632297" cy="1693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 wanted it to be pretty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9712" y="1199825"/>
            <a:ext cx="4224575" cy="369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 was afraid to open source it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GopherCon 2017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4300" y="1218750"/>
            <a:ext cx="2895396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311700" y="1953725"/>
            <a:ext cx="8520600" cy="2292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/>
              <a:t>I was number 1 on GitHub!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Deep Dive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25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/>
          <p:nvPr/>
        </p:nvSpPr>
        <p:spPr>
          <a:xfrm>
            <a:off x="3675900" y="2186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Kubicorn API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/>
        </p:nvSpPr>
        <p:spPr>
          <a:xfrm>
            <a:off x="3675900" y="1552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State</a:t>
            </a:r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25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/>
          <p:nvPr/>
        </p:nvSpPr>
        <p:spPr>
          <a:xfrm>
            <a:off x="3675900" y="2186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Kubicorn API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3675900" y="1552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State</a:t>
            </a:r>
          </a:p>
        </p:txBody>
      </p:sp>
      <p:sp>
        <p:nvSpPr>
          <p:cNvPr id="331" name="Shape 331"/>
          <p:cNvSpPr/>
          <p:nvPr/>
        </p:nvSpPr>
        <p:spPr>
          <a:xfrm>
            <a:off x="3675900" y="28854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Reconciler</a:t>
            </a:r>
          </a:p>
        </p:txBody>
      </p:sp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25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Shape 333"/>
          <p:cNvSpPr/>
          <p:nvPr/>
        </p:nvSpPr>
        <p:spPr>
          <a:xfrm>
            <a:off x="3675900" y="2186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Kubicorn API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2440476"/>
            <a:ext cx="2349224" cy="157675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Kris Nova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3675900" y="1552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State</a:t>
            </a:r>
          </a:p>
        </p:txBody>
      </p:sp>
      <p:sp>
        <p:nvSpPr>
          <p:cNvPr id="339" name="Shape 339"/>
          <p:cNvSpPr/>
          <p:nvPr/>
        </p:nvSpPr>
        <p:spPr>
          <a:xfrm>
            <a:off x="3675900" y="28854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Reconciler</a:t>
            </a:r>
          </a:p>
        </p:txBody>
      </p:sp>
      <p:sp>
        <p:nvSpPr>
          <p:cNvPr id="340" name="Shape 340"/>
          <p:cNvSpPr/>
          <p:nvPr/>
        </p:nvSpPr>
        <p:spPr>
          <a:xfrm>
            <a:off x="333200" y="28854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25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 rot="10800000">
            <a:off x="2365913" y="2981875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3828300" y="371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Kubicorn API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3675900" y="1552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State</a:t>
            </a:r>
          </a:p>
        </p:txBody>
      </p:sp>
      <p:sp>
        <p:nvSpPr>
          <p:cNvPr id="349" name="Shape 349"/>
          <p:cNvSpPr/>
          <p:nvPr/>
        </p:nvSpPr>
        <p:spPr>
          <a:xfrm>
            <a:off x="7063050" y="28611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350" name="Shape 350"/>
          <p:cNvSpPr/>
          <p:nvPr/>
        </p:nvSpPr>
        <p:spPr>
          <a:xfrm>
            <a:off x="7063050" y="1552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Bootstrap</a:t>
            </a:r>
          </a:p>
        </p:txBody>
      </p:sp>
      <p:sp>
        <p:nvSpPr>
          <p:cNvPr id="351" name="Shape 351"/>
          <p:cNvSpPr/>
          <p:nvPr/>
        </p:nvSpPr>
        <p:spPr>
          <a:xfrm>
            <a:off x="3675900" y="28854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Reconciler</a:t>
            </a:r>
          </a:p>
        </p:txBody>
      </p:sp>
      <p:sp>
        <p:nvSpPr>
          <p:cNvPr id="352" name="Shape 352"/>
          <p:cNvSpPr/>
          <p:nvPr/>
        </p:nvSpPr>
        <p:spPr>
          <a:xfrm>
            <a:off x="333200" y="28854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25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x="5825263" y="2981875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/>
        </p:nvSpPr>
        <p:spPr>
          <a:xfrm rot="10800000">
            <a:off x="2365913" y="2981875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3675900" y="2186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Kubicorn API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API</a:t>
            </a:r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311700" y="1345750"/>
            <a:ext cx="8520600" cy="322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rtl="0" algn="ctr">
              <a:spcBef>
                <a:spcPts val="0"/>
              </a:spcBef>
              <a:buNone/>
            </a:pPr>
            <a:r>
              <a:rPr lang="en"/>
              <a:t>Key: Value</a:t>
            </a:r>
          </a:p>
        </p:txBody>
      </p:sp>
      <p:pic>
        <p:nvPicPr>
          <p:cNvPr id="363" name="Shape 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275" y="2018600"/>
            <a:ext cx="2605450" cy="26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API</a:t>
            </a:r>
          </a:p>
        </p:txBody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311700" y="1345750"/>
            <a:ext cx="8520600" cy="322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rtl="0" algn="ctr">
              <a:spcBef>
                <a:spcPts val="0"/>
              </a:spcBef>
              <a:buNone/>
            </a:pPr>
            <a:r>
              <a:rPr lang="en"/>
              <a:t>Data structure that represents a cluster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275" y="2018600"/>
            <a:ext cx="2605450" cy="26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API</a:t>
            </a:r>
          </a:p>
        </p:txBody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311700" y="1345750"/>
            <a:ext cx="8520600" cy="322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rtl="0" algn="ctr">
              <a:spcBef>
                <a:spcPts val="0"/>
              </a:spcBef>
              <a:buNone/>
            </a:pPr>
            <a:r>
              <a:rPr lang="en"/>
              <a:t>Going to demo the “new” API at Kubecon</a:t>
            </a:r>
          </a:p>
        </p:txBody>
      </p:sp>
      <p:pic>
        <p:nvPicPr>
          <p:cNvPr id="377" name="Shape 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275" y="2018600"/>
            <a:ext cx="2605450" cy="26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348" y="38337"/>
            <a:ext cx="4821301" cy="506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Reconciler Pattern</a:t>
            </a:r>
          </a:p>
        </p:txBody>
      </p:sp>
      <p:sp>
        <p:nvSpPr>
          <p:cNvPr id="388" name="Shape 388"/>
          <p:cNvSpPr/>
          <p:nvPr/>
        </p:nvSpPr>
        <p:spPr>
          <a:xfrm>
            <a:off x="179975" y="20688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API</a:t>
            </a:r>
          </a:p>
        </p:txBody>
      </p:sp>
      <p:sp>
        <p:nvSpPr>
          <p:cNvPr id="389" name="Shape 389"/>
          <p:cNvSpPr/>
          <p:nvPr/>
        </p:nvSpPr>
        <p:spPr>
          <a:xfrm>
            <a:off x="2347638" y="2165250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3675900" y="20688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Reconciler</a:t>
            </a:r>
          </a:p>
        </p:txBody>
      </p:sp>
      <p:sp>
        <p:nvSpPr>
          <p:cNvPr id="391" name="Shape 391"/>
          <p:cNvSpPr/>
          <p:nvPr/>
        </p:nvSpPr>
        <p:spPr>
          <a:xfrm>
            <a:off x="6885850" y="9486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392" name="Shape 392"/>
          <p:cNvSpPr/>
          <p:nvPr/>
        </p:nvSpPr>
        <p:spPr>
          <a:xfrm>
            <a:off x="6885850" y="20688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393" name="Shape 393"/>
          <p:cNvSpPr/>
          <p:nvPr/>
        </p:nvSpPr>
        <p:spPr>
          <a:xfrm>
            <a:off x="6885850" y="31889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394" name="Shape 394"/>
          <p:cNvSpPr/>
          <p:nvPr/>
        </p:nvSpPr>
        <p:spPr>
          <a:xfrm>
            <a:off x="5769025" y="2165250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Reconciler Pattern</a:t>
            </a:r>
          </a:p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GetActual()</a:t>
            </a:r>
          </a:p>
          <a:p>
            <a:pPr indent="0" lvl="0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GetExpected()</a:t>
            </a:r>
          </a:p>
          <a:p>
            <a:pPr indent="0" lvl="0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Reconcile(actual, expected)</a:t>
            </a:r>
          </a:p>
          <a:p>
            <a:pPr indent="0" lvl="0" rtl="0">
              <a:lnSpc>
                <a:spcPct val="9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Destroy(actual)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Resource Model</a:t>
            </a:r>
          </a:p>
        </p:txBody>
      </p:sp>
      <p:sp>
        <p:nvSpPr>
          <p:cNvPr id="406" name="Shape 406"/>
          <p:cNvSpPr/>
          <p:nvPr/>
        </p:nvSpPr>
        <p:spPr>
          <a:xfrm>
            <a:off x="4095588" y="2622450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5567775" y="14058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408" name="Shape 408"/>
          <p:cNvSpPr/>
          <p:nvPr/>
        </p:nvSpPr>
        <p:spPr>
          <a:xfrm>
            <a:off x="5567775" y="25260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409" name="Shape 409"/>
          <p:cNvSpPr/>
          <p:nvPr/>
        </p:nvSpPr>
        <p:spPr>
          <a:xfrm>
            <a:off x="5567775" y="36461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Resource</a:t>
            </a:r>
          </a:p>
        </p:txBody>
      </p:sp>
      <p:sp>
        <p:nvSpPr>
          <p:cNvPr id="410" name="Shape 410"/>
          <p:cNvSpPr/>
          <p:nvPr/>
        </p:nvSpPr>
        <p:spPr>
          <a:xfrm>
            <a:off x="1633050" y="25260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Kubicorn API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Resource Model</a:t>
            </a: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963" y="1145800"/>
            <a:ext cx="2524076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2440476"/>
            <a:ext cx="2349224" cy="157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125" y="2232088"/>
            <a:ext cx="1993500" cy="19935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Kris Nova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Reconciler</a:t>
            </a: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850" y="1170125"/>
            <a:ext cx="7860290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Bootstrap Scripts</a:t>
            </a:r>
          </a:p>
        </p:txBody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311700" y="1449100"/>
            <a:ext cx="8520600" cy="3120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rtl="0" algn="ctr">
              <a:spcBef>
                <a:spcPts val="0"/>
              </a:spcBef>
              <a:buNone/>
            </a:pPr>
            <a:r>
              <a:rPr lang="en" sz="3600"/>
              <a:t>Cloud Init</a:t>
            </a:r>
          </a:p>
          <a:p>
            <a:pPr indent="0" lvl="0" rtl="0" algn="ctr">
              <a:spcBef>
                <a:spcPts val="0"/>
              </a:spcBef>
              <a:buNone/>
            </a:pPr>
            <a:r>
              <a:rPr lang="en" sz="3600"/>
              <a:t>cat API to disk /etc/kubicorn</a:t>
            </a:r>
          </a:p>
          <a:p>
            <a:pPr indent="0" lvl="0" rtl="0" algn="ctr">
              <a:spcBef>
                <a:spcPts val="0"/>
              </a:spcBef>
              <a:buNone/>
            </a:pPr>
            <a:r>
              <a:rPr lang="en" sz="3600"/>
              <a:t>No templating!</a:t>
            </a:r>
          </a:p>
          <a:p>
            <a:pPr indent="0" lvl="0" rtl="0" algn="ctr">
              <a:spcBef>
                <a:spcPts val="0"/>
              </a:spcBef>
              <a:buNone/>
            </a:pPr>
            <a:r>
              <a:rPr lang="en" sz="3600"/>
              <a:t>No bindata!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Bootstrap Scripts</a:t>
            </a:r>
          </a:p>
        </p:txBody>
      </p:sp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363" y="1097800"/>
            <a:ext cx="7765274" cy="487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Kubernetes Stack</a:t>
            </a:r>
          </a:p>
        </p:txBody>
      </p:sp>
      <p:sp>
        <p:nvSpPr>
          <p:cNvPr id="440" name="Shape 440"/>
          <p:cNvSpPr/>
          <p:nvPr/>
        </p:nvSpPr>
        <p:spPr>
          <a:xfrm>
            <a:off x="2354700" y="1424100"/>
            <a:ext cx="4434600" cy="62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Apps</a:t>
            </a:r>
          </a:p>
        </p:txBody>
      </p:sp>
      <p:sp>
        <p:nvSpPr>
          <p:cNvPr id="441" name="Shape 441"/>
          <p:cNvSpPr/>
          <p:nvPr/>
        </p:nvSpPr>
        <p:spPr>
          <a:xfrm>
            <a:off x="2354700" y="2360800"/>
            <a:ext cx="4434600" cy="62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Components</a:t>
            </a:r>
          </a:p>
        </p:txBody>
      </p:sp>
      <p:sp>
        <p:nvSpPr>
          <p:cNvPr id="442" name="Shape 442"/>
          <p:cNvSpPr/>
          <p:nvPr/>
        </p:nvSpPr>
        <p:spPr>
          <a:xfrm>
            <a:off x="2354700" y="3321825"/>
            <a:ext cx="4434600" cy="62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Infrastructure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The Kubernetes Stack</a:t>
            </a:r>
          </a:p>
        </p:txBody>
      </p:sp>
      <p:sp>
        <p:nvSpPr>
          <p:cNvPr id="448" name="Shape 448"/>
          <p:cNvSpPr/>
          <p:nvPr/>
        </p:nvSpPr>
        <p:spPr>
          <a:xfrm>
            <a:off x="2354700" y="1424100"/>
            <a:ext cx="4434600" cy="62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Kubernetes</a:t>
            </a:r>
          </a:p>
        </p:txBody>
      </p:sp>
      <p:sp>
        <p:nvSpPr>
          <p:cNvPr id="449" name="Shape 449"/>
          <p:cNvSpPr/>
          <p:nvPr/>
        </p:nvSpPr>
        <p:spPr>
          <a:xfrm>
            <a:off x="2354700" y="2360800"/>
            <a:ext cx="4434600" cy="62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Kubeadm</a:t>
            </a:r>
          </a:p>
        </p:txBody>
      </p:sp>
      <p:sp>
        <p:nvSpPr>
          <p:cNvPr id="450" name="Shape 450"/>
          <p:cNvSpPr/>
          <p:nvPr/>
        </p:nvSpPr>
        <p:spPr>
          <a:xfrm>
            <a:off x="2354700" y="3321825"/>
            <a:ext cx="4434600" cy="62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Kubicorn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ctrTitle"/>
          </p:nvPr>
        </p:nvSpPr>
        <p:spPr>
          <a:xfrm>
            <a:off x="311700" y="1214375"/>
            <a:ext cx="8520600" cy="12750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 Interfaces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Pattern</a:t>
            </a:r>
          </a:p>
        </p:txBody>
      </p:sp>
      <p:sp>
        <p:nvSpPr>
          <p:cNvPr id="461" name="Shape 461"/>
          <p:cNvSpPr/>
          <p:nvPr/>
        </p:nvSpPr>
        <p:spPr>
          <a:xfrm>
            <a:off x="2070925" y="19585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Interface</a:t>
            </a:r>
          </a:p>
        </p:txBody>
      </p:sp>
      <p:sp>
        <p:nvSpPr>
          <p:cNvPr id="462" name="Shape 462"/>
          <p:cNvSpPr/>
          <p:nvPr/>
        </p:nvSpPr>
        <p:spPr>
          <a:xfrm>
            <a:off x="5280875" y="8384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Implementation</a:t>
            </a:r>
          </a:p>
        </p:txBody>
      </p:sp>
      <p:sp>
        <p:nvSpPr>
          <p:cNvPr id="463" name="Shape 463"/>
          <p:cNvSpPr/>
          <p:nvPr/>
        </p:nvSpPr>
        <p:spPr>
          <a:xfrm>
            <a:off x="5280875" y="19585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Implementation</a:t>
            </a:r>
          </a:p>
        </p:txBody>
      </p:sp>
      <p:sp>
        <p:nvSpPr>
          <p:cNvPr id="464" name="Shape 464"/>
          <p:cNvSpPr/>
          <p:nvPr/>
        </p:nvSpPr>
        <p:spPr>
          <a:xfrm>
            <a:off x="5280875" y="30787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Implementation</a:t>
            </a:r>
          </a:p>
        </p:txBody>
      </p:sp>
      <p:sp>
        <p:nvSpPr>
          <p:cNvPr id="465" name="Shape 465"/>
          <p:cNvSpPr/>
          <p:nvPr/>
        </p:nvSpPr>
        <p:spPr>
          <a:xfrm>
            <a:off x="4164050" y="2055000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Cloud Example</a:t>
            </a:r>
          </a:p>
        </p:txBody>
      </p:sp>
      <p:sp>
        <p:nvSpPr>
          <p:cNvPr id="471" name="Shape 471"/>
          <p:cNvSpPr/>
          <p:nvPr/>
        </p:nvSpPr>
        <p:spPr>
          <a:xfrm>
            <a:off x="2070925" y="19585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Cloud</a:t>
            </a:r>
          </a:p>
        </p:txBody>
      </p:sp>
      <p:sp>
        <p:nvSpPr>
          <p:cNvPr id="472" name="Shape 472"/>
          <p:cNvSpPr/>
          <p:nvPr/>
        </p:nvSpPr>
        <p:spPr>
          <a:xfrm>
            <a:off x="5280875" y="8384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AWS</a:t>
            </a:r>
          </a:p>
        </p:txBody>
      </p:sp>
      <p:sp>
        <p:nvSpPr>
          <p:cNvPr id="473" name="Shape 473"/>
          <p:cNvSpPr/>
          <p:nvPr/>
        </p:nvSpPr>
        <p:spPr>
          <a:xfrm>
            <a:off x="5280875" y="19585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Digital Ocean</a:t>
            </a:r>
          </a:p>
        </p:txBody>
      </p:sp>
      <p:sp>
        <p:nvSpPr>
          <p:cNvPr id="474" name="Shape 474"/>
          <p:cNvSpPr/>
          <p:nvPr/>
        </p:nvSpPr>
        <p:spPr>
          <a:xfrm>
            <a:off x="5280875" y="307870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Google</a:t>
            </a:r>
          </a:p>
        </p:txBody>
      </p:sp>
      <p:sp>
        <p:nvSpPr>
          <p:cNvPr id="475" name="Shape 475"/>
          <p:cNvSpPr/>
          <p:nvPr/>
        </p:nvSpPr>
        <p:spPr>
          <a:xfrm>
            <a:off x="4164050" y="2055000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Future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1184875" y="1108625"/>
            <a:ext cx="6847200" cy="2790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Orchestrator</a:t>
            </a:r>
          </a:p>
        </p:txBody>
      </p:sp>
      <p:sp>
        <p:nvSpPr>
          <p:cNvPr id="486" name="Shape 4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Cloud Native Applications</a:t>
            </a:r>
          </a:p>
        </p:txBody>
      </p:sp>
      <p:sp>
        <p:nvSpPr>
          <p:cNvPr id="487" name="Shape 487"/>
          <p:cNvSpPr/>
          <p:nvPr/>
        </p:nvSpPr>
        <p:spPr>
          <a:xfrm>
            <a:off x="1822075" y="1467350"/>
            <a:ext cx="5572800" cy="1562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Container</a:t>
            </a:r>
          </a:p>
        </p:txBody>
      </p:sp>
      <p:sp>
        <p:nvSpPr>
          <p:cNvPr id="488" name="Shape 488"/>
          <p:cNvSpPr/>
          <p:nvPr/>
        </p:nvSpPr>
        <p:spPr>
          <a:xfrm>
            <a:off x="2366850" y="1801025"/>
            <a:ext cx="4434600" cy="62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My Application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2440476"/>
            <a:ext cx="2349224" cy="157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125" y="2232088"/>
            <a:ext cx="1993500" cy="199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Kris Nova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1300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Kubernetes Controller</a:t>
            </a:r>
          </a:p>
        </p:txBody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311700" y="1388300"/>
            <a:ext cx="8520600" cy="318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000"/>
              <a:t>Runs in a container</a:t>
            </a:r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000"/>
              <a:t>Loops indefinitely 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Reconciles something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Reconcile Infrastructure with a Controller</a:t>
            </a:r>
          </a:p>
        </p:txBody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311700" y="1388300"/>
            <a:ext cx="8520600" cy="3180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for {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000"/>
              <a:t>			// Reconcile loop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}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Running Kubicorn as a controller</a:t>
            </a:r>
          </a:p>
        </p:txBody>
      </p:sp>
      <p:sp>
        <p:nvSpPr>
          <p:cNvPr id="506" name="Shape 506"/>
          <p:cNvSpPr/>
          <p:nvPr/>
        </p:nvSpPr>
        <p:spPr>
          <a:xfrm>
            <a:off x="1724250" y="202057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CLI</a:t>
            </a:r>
          </a:p>
        </p:txBody>
      </p:sp>
      <p:sp>
        <p:nvSpPr>
          <p:cNvPr id="507" name="Shape 507"/>
          <p:cNvSpPr/>
          <p:nvPr/>
        </p:nvSpPr>
        <p:spPr>
          <a:xfrm>
            <a:off x="4095588" y="2117025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8" name="Shape 508"/>
          <p:cNvSpPr/>
          <p:nvPr/>
        </p:nvSpPr>
        <p:spPr>
          <a:xfrm>
            <a:off x="5627550" y="2117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Cluster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Running Kubicorn as a controller</a:t>
            </a:r>
          </a:p>
        </p:txBody>
      </p:sp>
      <p:sp>
        <p:nvSpPr>
          <p:cNvPr id="514" name="Shape 514"/>
          <p:cNvSpPr/>
          <p:nvPr/>
        </p:nvSpPr>
        <p:spPr>
          <a:xfrm>
            <a:off x="1724250" y="202057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CLI</a:t>
            </a:r>
          </a:p>
        </p:txBody>
      </p:sp>
      <p:sp>
        <p:nvSpPr>
          <p:cNvPr id="515" name="Shape 515"/>
          <p:cNvSpPr/>
          <p:nvPr/>
        </p:nvSpPr>
        <p:spPr>
          <a:xfrm>
            <a:off x="4095588" y="2117025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5627550" y="211702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Cluster</a:t>
            </a:r>
          </a:p>
        </p:txBody>
      </p:sp>
      <p:sp>
        <p:nvSpPr>
          <p:cNvPr id="517" name="Shape 517"/>
          <p:cNvSpPr/>
          <p:nvPr/>
        </p:nvSpPr>
        <p:spPr>
          <a:xfrm>
            <a:off x="5886900" y="3387050"/>
            <a:ext cx="1273500" cy="813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Kubicorn Controller</a:t>
            </a:r>
          </a:p>
        </p:txBody>
      </p:sp>
      <p:sp>
        <p:nvSpPr>
          <p:cNvPr id="518" name="Shape 518"/>
          <p:cNvSpPr/>
          <p:nvPr/>
        </p:nvSpPr>
        <p:spPr>
          <a:xfrm flipH="1" rot="10800000">
            <a:off x="2535275" y="3228975"/>
            <a:ext cx="3106800" cy="765900"/>
          </a:xfrm>
          <a:prstGeom prst="bentArrow">
            <a:avLst>
              <a:gd fmla="val 25000" name="adj1"/>
              <a:gd fmla="val 26485" name="adj2"/>
              <a:gd fmla="val 25000" name="adj3"/>
              <a:gd fmla="val 43750" name="adj4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Running Kubicorn as a controller</a:t>
            </a:r>
          </a:p>
        </p:txBody>
      </p:sp>
      <p:sp>
        <p:nvSpPr>
          <p:cNvPr id="524" name="Shape 524"/>
          <p:cNvSpPr/>
          <p:nvPr/>
        </p:nvSpPr>
        <p:spPr>
          <a:xfrm>
            <a:off x="3675900" y="1530238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Cluster</a:t>
            </a:r>
          </a:p>
        </p:txBody>
      </p:sp>
      <p:sp>
        <p:nvSpPr>
          <p:cNvPr id="525" name="Shape 525"/>
          <p:cNvSpPr/>
          <p:nvPr/>
        </p:nvSpPr>
        <p:spPr>
          <a:xfrm>
            <a:off x="3935250" y="2800263"/>
            <a:ext cx="1273500" cy="813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Kubicorn Controller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Running Kubicorn as a controller</a:t>
            </a:r>
          </a:p>
        </p:txBody>
      </p:sp>
      <p:sp>
        <p:nvSpPr>
          <p:cNvPr id="531" name="Shape 531"/>
          <p:cNvSpPr/>
          <p:nvPr/>
        </p:nvSpPr>
        <p:spPr>
          <a:xfrm>
            <a:off x="1364375" y="1522075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Cluster</a:t>
            </a:r>
          </a:p>
        </p:txBody>
      </p:sp>
      <p:sp>
        <p:nvSpPr>
          <p:cNvPr id="532" name="Shape 532"/>
          <p:cNvSpPr/>
          <p:nvPr/>
        </p:nvSpPr>
        <p:spPr>
          <a:xfrm>
            <a:off x="1623725" y="2792100"/>
            <a:ext cx="1273500" cy="813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Kubicorn Controller</a:t>
            </a:r>
          </a:p>
        </p:txBody>
      </p:sp>
      <p:sp>
        <p:nvSpPr>
          <p:cNvPr id="533" name="Shape 533"/>
          <p:cNvSpPr/>
          <p:nvPr/>
        </p:nvSpPr>
        <p:spPr>
          <a:xfrm>
            <a:off x="3267750" y="2695650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Kubicorn API</a:t>
            </a:r>
          </a:p>
        </p:txBody>
      </p:sp>
      <p:sp>
        <p:nvSpPr>
          <p:cNvPr id="534" name="Shape 534"/>
          <p:cNvSpPr/>
          <p:nvPr/>
        </p:nvSpPr>
        <p:spPr>
          <a:xfrm>
            <a:off x="6588925" y="2695638"/>
            <a:ext cx="1792200" cy="10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Client</a:t>
            </a:r>
          </a:p>
        </p:txBody>
      </p:sp>
      <p:sp>
        <p:nvSpPr>
          <p:cNvPr id="535" name="Shape 535"/>
          <p:cNvSpPr/>
          <p:nvPr/>
        </p:nvSpPr>
        <p:spPr>
          <a:xfrm rot="10800000">
            <a:off x="5430463" y="2749325"/>
            <a:ext cx="952800" cy="8130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Demo!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type="ctrTitle"/>
          </p:nvPr>
        </p:nvSpPr>
        <p:spPr>
          <a:xfrm>
            <a:off x="311700" y="484800"/>
            <a:ext cx="8520600" cy="16929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Thank You</a:t>
            </a:r>
          </a:p>
        </p:txBody>
      </p:sp>
      <p:sp>
        <p:nvSpPr>
          <p:cNvPr id="551" name="Shape 551"/>
          <p:cNvSpPr txBox="1"/>
          <p:nvPr>
            <p:ph idx="1" type="subTitle"/>
          </p:nvPr>
        </p:nvSpPr>
        <p:spPr>
          <a:xfrm>
            <a:off x="311700" y="233407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Kris Nova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@kris__nova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2440476"/>
            <a:ext cx="2349224" cy="157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4924" y="2080925"/>
            <a:ext cx="1634150" cy="19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125" y="2232088"/>
            <a:ext cx="1993500" cy="199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Kris Nova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1300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2440476"/>
            <a:ext cx="2349224" cy="157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4924" y="2080925"/>
            <a:ext cx="1634150" cy="193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9125" y="2232088"/>
            <a:ext cx="1993500" cy="19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8550" y="280676"/>
            <a:ext cx="1634150" cy="2144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4800"/>
              <a:t>Kris Nova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1300" y="280675"/>
            <a:ext cx="1936300" cy="19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311700" y="879300"/>
            <a:ext cx="8520600" cy="27390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What is Cloud Native Infrastructure?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