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87" r:id="rId4"/>
    <p:sldId id="288" r:id="rId5"/>
    <p:sldId id="289" r:id="rId6"/>
    <p:sldId id="290" r:id="rId7"/>
    <p:sldId id="293" r:id="rId8"/>
    <p:sldId id="299" r:id="rId9"/>
    <p:sldId id="302" r:id="rId10"/>
    <p:sldId id="305" r:id="rId11"/>
    <p:sldId id="306" r:id="rId12"/>
    <p:sldId id="307" r:id="rId13"/>
    <p:sldId id="308" r:id="rId14"/>
    <p:sldId id="309" r:id="rId15"/>
    <p:sldId id="310" r:id="rId16"/>
    <p:sldId id="311" r:id="rId17"/>
    <p:sldId id="312" r:id="rId18"/>
    <p:sldId id="292" r:id="rId19"/>
    <p:sldId id="294" r:id="rId20"/>
    <p:sldId id="295" r:id="rId21"/>
    <p:sldId id="296" r:id="rId22"/>
    <p:sldId id="297" r:id="rId23"/>
    <p:sldId id="304" r:id="rId24"/>
    <p:sldId id="26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764" autoAdjust="0"/>
    <p:restoredTop sz="84369" autoAdjust="0"/>
  </p:normalViewPr>
  <p:slideViewPr>
    <p:cSldViewPr snapToGrid="0">
      <p:cViewPr varScale="1">
        <p:scale>
          <a:sx n="64" d="100"/>
          <a:sy n="64" d="100"/>
        </p:scale>
        <p:origin x="176" y="8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7549C-C90C-4372-8B93-AC58A10843FA}" type="datetimeFigureOut">
              <a:rPr lang="en-US" smtClean="0"/>
              <a:t>11/15/17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FF0B0-89C7-40B6-9776-776B85B56DD1}" type="slidenum">
              <a:rPr lang="en-US" smtClean="0"/>
              <a:t>‹#›</a:t>
            </a:fld>
            <a:endParaRPr lang="en-US"/>
          </a:p>
        </p:txBody>
      </p:sp>
    </p:spTree>
    <p:extLst>
      <p:ext uri="{BB962C8B-B14F-4D97-AF65-F5344CB8AC3E}">
        <p14:creationId xmlns:p14="http://schemas.microsoft.com/office/powerpoint/2010/main" val="257265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FF0B0-89C7-40B6-9776-776B85B56DD1}" type="slidenum">
              <a:rPr lang="en-US" smtClean="0"/>
              <a:t>1</a:t>
            </a:fld>
            <a:endParaRPr lang="en-US"/>
          </a:p>
        </p:txBody>
      </p:sp>
    </p:spTree>
    <p:extLst>
      <p:ext uri="{BB962C8B-B14F-4D97-AF65-F5344CB8AC3E}">
        <p14:creationId xmlns:p14="http://schemas.microsoft.com/office/powerpoint/2010/main" val="332972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Microsoft and Container - Marcus Robinson @techdiction</a:t>
            </a:r>
          </a:p>
        </p:txBody>
      </p:sp>
      <p:sp>
        <p:nvSpPr>
          <p:cNvPr id="5" name="Slide Number Placeholder 4"/>
          <p:cNvSpPr>
            <a:spLocks noGrp="1"/>
          </p:cNvSpPr>
          <p:nvPr>
            <p:ph type="sldNum" sz="quarter" idx="11"/>
          </p:nvPr>
        </p:nvSpPr>
        <p:spPr/>
        <p:txBody>
          <a:bodyPr/>
          <a:lstStyle/>
          <a:p>
            <a:fld id="{4BDF79CD-0966-4EE4-BEF0-FA2E43C70310}" type="slidenum">
              <a:rPr lang="en-GB" smtClean="0"/>
              <a:t>10</a:t>
            </a:fld>
            <a:endParaRPr lang="en-GB"/>
          </a:p>
        </p:txBody>
      </p:sp>
    </p:spTree>
    <p:extLst>
      <p:ext uri="{BB962C8B-B14F-4D97-AF65-F5344CB8AC3E}">
        <p14:creationId xmlns:p14="http://schemas.microsoft.com/office/powerpoint/2010/main" val="218472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B3C87-3D8D-4CFE-9DF8-ACB5F82F8CF7}" type="datetime8">
              <a:rPr kumimoji="0" lang="en-US" altLang="en-US" sz="1800" b="0" i="0" u="none" strike="noStrike" kern="0" cap="none" spc="0" normalizeH="0" baseline="0" noProof="0" smtClean="0">
                <a:ln>
                  <a:noFill/>
                </a:ln>
                <a:solidFill>
                  <a:sysClr val="windowText" lastClr="000000"/>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11/15/17 7:25 AM</a:t>
            </a:fld>
            <a:endPar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2FC2E-5954-4E65-BEEE-BF75C4846817}" type="slidenum">
              <a:rPr kumimoji="0" lang="en-US" altLang="en-US" sz="1800" b="0" i="0" u="none" strike="noStrike" kern="0" cap="none" spc="0" normalizeH="0" baseline="0" noProof="0" smtClean="0">
                <a:ln>
                  <a:noFill/>
                </a:ln>
                <a:solidFill>
                  <a:sysClr val="windowText" lastClr="000000"/>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a:ln>
                <a:noFill/>
              </a:ln>
              <a:solidFill>
                <a:sysClr val="windowText" lastClr="000000"/>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71700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805A5C-A1C8-4F96-867F-EDC5D95A2DF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
        <p:nvSpPr>
          <p:cNvPr id="5" name="Header Placeholder 4"/>
          <p:cNvSpPr>
            <a:spLocks noGrp="1"/>
          </p:cNvSpPr>
          <p:nvPr>
            <p:ph type="hdr" sz="quarter" idx="11"/>
          </p:nvPr>
        </p:nvSpPr>
        <p:spPr/>
        <p:txBody>
          <a:bodyPr/>
          <a:lstStyle/>
          <a:p>
            <a:r>
              <a:rPr lang="en-GB"/>
              <a:t>Microsoft and Container - Marcus Robinson @techdiction</a:t>
            </a:r>
          </a:p>
        </p:txBody>
      </p:sp>
    </p:spTree>
    <p:extLst>
      <p:ext uri="{BB962C8B-B14F-4D97-AF65-F5344CB8AC3E}">
        <p14:creationId xmlns:p14="http://schemas.microsoft.com/office/powerpoint/2010/main" val="99083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rPr>
              <a:t>Automatic </a:t>
            </a:r>
            <a:r>
              <a:rPr lang="en-US" sz="1200" dirty="0" err="1">
                <a:effectLst/>
              </a:rPr>
              <a:t>binpacking</a:t>
            </a:r>
            <a:endParaRPr lang="en-US" sz="1200" dirty="0">
              <a:effectLst/>
            </a:endParaRPr>
          </a:p>
          <a:p>
            <a:pPr marL="171450" indent="-171450">
              <a:buFont typeface="Arial" panose="020B0604020202020204" pitchFamily="34" charset="0"/>
              <a:buChar char="•"/>
            </a:pPr>
            <a:r>
              <a:rPr lang="en-US" sz="1200" dirty="0">
                <a:effectLst/>
              </a:rPr>
              <a:t>Self-healing</a:t>
            </a:r>
          </a:p>
          <a:p>
            <a:pPr marL="171450" indent="-171450">
              <a:buFont typeface="Arial" panose="020B0604020202020204" pitchFamily="34" charset="0"/>
              <a:buChar char="•"/>
            </a:pPr>
            <a:r>
              <a:rPr lang="en-US" sz="1200" dirty="0">
                <a:effectLst/>
              </a:rPr>
              <a:t>Horizontal scaling</a:t>
            </a:r>
          </a:p>
          <a:p>
            <a:pPr marL="171450" indent="-171450">
              <a:buFont typeface="Arial" panose="020B0604020202020204" pitchFamily="34" charset="0"/>
              <a:buChar char="•"/>
            </a:pPr>
            <a:r>
              <a:rPr lang="en-US" sz="1200" dirty="0">
                <a:effectLst/>
              </a:rPr>
              <a:t>Service discovery and load balancing</a:t>
            </a:r>
          </a:p>
          <a:p>
            <a:pPr marL="171450" indent="-171450">
              <a:buFont typeface="Arial" panose="020B0604020202020204" pitchFamily="34" charset="0"/>
              <a:buChar char="•"/>
            </a:pPr>
            <a:r>
              <a:rPr lang="en-US" sz="1200" dirty="0">
                <a:effectLst/>
              </a:rPr>
              <a:t>Automated rollouts and rollbacks</a:t>
            </a:r>
          </a:p>
          <a:p>
            <a:pPr marL="171450" indent="-171450">
              <a:buFont typeface="Arial" panose="020B0604020202020204" pitchFamily="34" charset="0"/>
              <a:buChar char="•"/>
            </a:pPr>
            <a:r>
              <a:rPr lang="en-US" sz="1200" dirty="0">
                <a:effectLst/>
              </a:rPr>
              <a:t>Secret and configuration management</a:t>
            </a:r>
          </a:p>
          <a:p>
            <a:pPr marL="171450" indent="-171450">
              <a:buFont typeface="Arial" panose="020B0604020202020204" pitchFamily="34" charset="0"/>
              <a:buChar char="•"/>
            </a:pPr>
            <a:r>
              <a:rPr lang="en-US" sz="1200" dirty="0">
                <a:effectLst/>
              </a:rPr>
              <a:t>Storage orchestration</a:t>
            </a:r>
          </a:p>
          <a:p>
            <a:pPr marL="171450" indent="-171450">
              <a:buFont typeface="Arial" panose="020B0604020202020204" pitchFamily="34" charset="0"/>
              <a:buChar char="•"/>
            </a:pPr>
            <a:r>
              <a:rPr lang="en-US" sz="1200" dirty="0">
                <a:effectLst/>
              </a:rPr>
              <a:t>Batch execution</a:t>
            </a:r>
          </a:p>
          <a:p>
            <a:endParaRPr lang="en-GB" dirty="0"/>
          </a:p>
        </p:txBody>
      </p:sp>
      <p:sp>
        <p:nvSpPr>
          <p:cNvPr id="4" name="Header Placeholder 3"/>
          <p:cNvSpPr>
            <a:spLocks noGrp="1"/>
          </p:cNvSpPr>
          <p:nvPr>
            <p:ph type="hdr" sz="quarter" idx="10"/>
          </p:nvPr>
        </p:nvSpPr>
        <p:spPr/>
        <p:txBody>
          <a:bodyPr/>
          <a:lstStyle/>
          <a:p>
            <a:r>
              <a:rPr lang="en-GB"/>
              <a:t>Microsoft and Container - Marcus Robinson @techdiction</a:t>
            </a:r>
          </a:p>
        </p:txBody>
      </p:sp>
      <p:sp>
        <p:nvSpPr>
          <p:cNvPr id="5" name="Slide Number Placeholder 4"/>
          <p:cNvSpPr>
            <a:spLocks noGrp="1"/>
          </p:cNvSpPr>
          <p:nvPr>
            <p:ph type="sldNum" sz="quarter" idx="11"/>
          </p:nvPr>
        </p:nvSpPr>
        <p:spPr/>
        <p:txBody>
          <a:bodyPr/>
          <a:lstStyle/>
          <a:p>
            <a:fld id="{4BDF79CD-0966-4EE4-BEF0-FA2E43C70310}" type="slidenum">
              <a:rPr lang="en-GB" smtClean="0"/>
              <a:t>13</a:t>
            </a:fld>
            <a:endParaRPr lang="en-GB"/>
          </a:p>
        </p:txBody>
      </p:sp>
    </p:spTree>
    <p:extLst>
      <p:ext uri="{BB962C8B-B14F-4D97-AF65-F5344CB8AC3E}">
        <p14:creationId xmlns:p14="http://schemas.microsoft.com/office/powerpoint/2010/main" val="330104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Microsoft and Container - Marcus Robinson @techdiction</a:t>
            </a:r>
          </a:p>
        </p:txBody>
      </p:sp>
      <p:sp>
        <p:nvSpPr>
          <p:cNvPr id="5" name="Slide Number Placeholder 4"/>
          <p:cNvSpPr>
            <a:spLocks noGrp="1"/>
          </p:cNvSpPr>
          <p:nvPr>
            <p:ph type="sldNum" sz="quarter" idx="11"/>
          </p:nvPr>
        </p:nvSpPr>
        <p:spPr/>
        <p:txBody>
          <a:bodyPr/>
          <a:lstStyle/>
          <a:p>
            <a:fld id="{4BDF79CD-0966-4EE4-BEF0-FA2E43C70310}" type="slidenum">
              <a:rPr lang="en-GB" smtClean="0"/>
              <a:t>14</a:t>
            </a:fld>
            <a:endParaRPr lang="en-GB"/>
          </a:p>
        </p:txBody>
      </p:sp>
    </p:spTree>
    <p:extLst>
      <p:ext uri="{BB962C8B-B14F-4D97-AF65-F5344CB8AC3E}">
        <p14:creationId xmlns:p14="http://schemas.microsoft.com/office/powerpoint/2010/main" val="273634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11/15/17 7:32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94907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rPr>
              <a:t>Deploy to Azure or to on-premises datacenters that run Windows or Linux with zero code changes. Write once, and then deploy anywhere to any Service Fabric cluster.</a:t>
            </a:r>
          </a:p>
          <a:p>
            <a:pPr marL="171450" indent="-171450">
              <a:buFont typeface="Arial" panose="020B0604020202020204" pitchFamily="34" charset="0"/>
              <a:buChar char="•"/>
            </a:pPr>
            <a:r>
              <a:rPr lang="en-US" dirty="0">
                <a:effectLst/>
              </a:rPr>
              <a:t>Develop scalable applications that are composed of </a:t>
            </a:r>
            <a:r>
              <a:rPr lang="en-US" dirty="0" err="1">
                <a:effectLst/>
              </a:rPr>
              <a:t>microservices</a:t>
            </a:r>
            <a:r>
              <a:rPr lang="en-US" dirty="0">
                <a:effectLst/>
              </a:rPr>
              <a:t> by using the Service Fabric programming models, containers, or any code.</a:t>
            </a:r>
          </a:p>
          <a:p>
            <a:pPr marL="171450" indent="-171450">
              <a:buFont typeface="Arial" panose="020B0604020202020204" pitchFamily="34" charset="0"/>
              <a:buChar char="•"/>
            </a:pPr>
            <a:r>
              <a:rPr lang="en-US" dirty="0">
                <a:effectLst/>
              </a:rPr>
              <a:t>Develop highly reliable stateless and </a:t>
            </a:r>
            <a:r>
              <a:rPr lang="en-US" dirty="0" err="1">
                <a:effectLst/>
              </a:rPr>
              <a:t>stateful</a:t>
            </a:r>
            <a:r>
              <a:rPr lang="en-US" dirty="0">
                <a:effectLst/>
              </a:rPr>
              <a:t> </a:t>
            </a:r>
            <a:r>
              <a:rPr lang="en-US" dirty="0" err="1">
                <a:effectLst/>
              </a:rPr>
              <a:t>microservices</a:t>
            </a:r>
            <a:r>
              <a:rPr lang="en-US" dirty="0">
                <a:effectLst/>
              </a:rPr>
              <a:t>. Simplify the design of your application by using </a:t>
            </a:r>
            <a:r>
              <a:rPr lang="en-US" dirty="0" err="1">
                <a:effectLst/>
              </a:rPr>
              <a:t>stateful</a:t>
            </a:r>
            <a:r>
              <a:rPr lang="en-US" dirty="0">
                <a:effectLst/>
              </a:rPr>
              <a:t> </a:t>
            </a:r>
            <a:r>
              <a:rPr lang="en-US" dirty="0" err="1">
                <a:effectLst/>
              </a:rPr>
              <a:t>microservices</a:t>
            </a:r>
            <a:r>
              <a:rPr lang="en-US" dirty="0">
                <a:effectLst/>
              </a:rPr>
              <a:t>.</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11/15/17 7:41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3803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rPr>
              <a:t>Use the novel Reliable Actors programming model to create cloud objects with self contained code and state.</a:t>
            </a:r>
          </a:p>
          <a:p>
            <a:pPr marL="171450" indent="-171450">
              <a:buFont typeface="Arial" panose="020B0604020202020204" pitchFamily="34" charset="0"/>
              <a:buChar char="•"/>
            </a:pPr>
            <a:r>
              <a:rPr lang="en-US" dirty="0">
                <a:effectLst/>
              </a:rPr>
              <a:t>Deploy and orchestrate containers that include Windows containers and Linux containers. Service Fabric is a data aware, </a:t>
            </a:r>
            <a:r>
              <a:rPr lang="en-US" dirty="0" err="1">
                <a:effectLst/>
              </a:rPr>
              <a:t>stateful</a:t>
            </a:r>
            <a:r>
              <a:rPr lang="en-US" dirty="0">
                <a:effectLst/>
              </a:rPr>
              <a:t>, container orchestrator.</a:t>
            </a:r>
          </a:p>
          <a:p>
            <a:pPr marL="171450" indent="-171450">
              <a:buFont typeface="Arial" panose="020B0604020202020204" pitchFamily="34" charset="0"/>
              <a:buChar char="•"/>
            </a:pPr>
            <a:r>
              <a:rPr lang="en-US" dirty="0">
                <a:effectLst/>
              </a:rPr>
              <a:t>Deploy applications in seconds, at high density with hundreds or thousands of applications or containers per machine.</a:t>
            </a:r>
          </a:p>
          <a:p>
            <a:pPr marL="171450" indent="-171450">
              <a:buFont typeface="Arial" panose="020B0604020202020204" pitchFamily="34" charset="0"/>
              <a:buChar char="•"/>
            </a:pPr>
            <a:r>
              <a:rPr lang="en-US" dirty="0">
                <a:effectLst/>
              </a:rPr>
              <a:t>Deploy different versions of the same application side by side, and upgrade each application independently.</a:t>
            </a:r>
          </a:p>
          <a:p>
            <a:pPr marL="171450" indent="-171450">
              <a:buFont typeface="Arial" panose="020B0604020202020204" pitchFamily="34" charset="0"/>
              <a:buChar char="•"/>
            </a:pPr>
            <a:r>
              <a:rPr lang="en-US" dirty="0">
                <a:effectLst/>
              </a:rPr>
              <a:t>Manage the lifecycle of your applications without any downtime, including breaking and nonbreaking upgrades.</a:t>
            </a:r>
          </a:p>
          <a:p>
            <a:pPr marL="171450" indent="-171450">
              <a:buFont typeface="Arial" panose="020B0604020202020204" pitchFamily="34" charset="0"/>
              <a:buChar char="•"/>
            </a:pPr>
            <a:r>
              <a:rPr lang="en-US" dirty="0">
                <a:effectLst/>
              </a:rPr>
              <a:t>Scale out or scale in the number of nodes in a cluster. As you scale nodes, your applications automatically scale.</a:t>
            </a:r>
          </a:p>
          <a:p>
            <a:pPr marL="171450" indent="-171450">
              <a:buFont typeface="Arial" panose="020B0604020202020204" pitchFamily="34" charset="0"/>
              <a:buChar char="•"/>
            </a:pPr>
            <a:r>
              <a:rPr lang="en-US" dirty="0">
                <a:effectLst/>
              </a:rPr>
              <a:t>Monitor and diagnose the health of your applications and set policies for performing automatic repairs.</a:t>
            </a:r>
          </a:p>
          <a:p>
            <a:pPr marL="171450" indent="-171450">
              <a:buFont typeface="Arial" panose="020B0604020202020204" pitchFamily="34" charset="0"/>
              <a:buChar char="•"/>
            </a:pPr>
            <a:r>
              <a:rPr lang="en-US" dirty="0">
                <a:effectLst/>
              </a:rPr>
              <a:t>Watch the resource balancer orchestrate the redistribution of applications across the cluster. Service Fabric recovers from failures and optimizes the distribution of load based on available resources.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11/15/17 7:40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6975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FF0B0-89C7-40B6-9776-776B85B56DD1}" type="slidenum">
              <a:rPr lang="en-US" smtClean="0"/>
              <a:t>18</a:t>
            </a:fld>
            <a:endParaRPr lang="en-US"/>
          </a:p>
        </p:txBody>
      </p:sp>
    </p:spTree>
    <p:extLst>
      <p:ext uri="{BB962C8B-B14F-4D97-AF65-F5344CB8AC3E}">
        <p14:creationId xmlns:p14="http://schemas.microsoft.com/office/powerpoint/2010/main" val="342557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FF0B0-89C7-40B6-9776-776B85B56DD1}" type="slidenum">
              <a:rPr lang="en-US" smtClean="0"/>
              <a:t>19</a:t>
            </a:fld>
            <a:endParaRPr lang="en-US"/>
          </a:p>
        </p:txBody>
      </p:sp>
    </p:spTree>
    <p:extLst>
      <p:ext uri="{BB962C8B-B14F-4D97-AF65-F5344CB8AC3E}">
        <p14:creationId xmlns:p14="http://schemas.microsoft.com/office/powerpoint/2010/main" val="337966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FF0B0-89C7-40B6-9776-776B85B56DD1}" type="slidenum">
              <a:rPr lang="en-US" smtClean="0"/>
              <a:t>2</a:t>
            </a:fld>
            <a:endParaRPr lang="en-US"/>
          </a:p>
        </p:txBody>
      </p:sp>
    </p:spTree>
    <p:extLst>
      <p:ext uri="{BB962C8B-B14F-4D97-AF65-F5344CB8AC3E}">
        <p14:creationId xmlns:p14="http://schemas.microsoft.com/office/powerpoint/2010/main" val="415143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Independent deployments</a:t>
            </a:r>
            <a:r>
              <a:rPr lang="en-US" dirty="0">
                <a:effectLst/>
              </a:rPr>
              <a:t>. You can update a service without redeploying the entire application, and roll back or roll forward an update if something goes wrong. Bug fixes and feature releases are more manageable and less risky.</a:t>
            </a:r>
          </a:p>
          <a:p>
            <a:endParaRPr lang="en-US" b="1" dirty="0">
              <a:effectLst/>
            </a:endParaRPr>
          </a:p>
          <a:p>
            <a:r>
              <a:rPr lang="en-US" b="1" dirty="0">
                <a:effectLst/>
              </a:rPr>
              <a:t>Independent development</a:t>
            </a:r>
            <a:r>
              <a:rPr lang="en-US" dirty="0">
                <a:effectLst/>
              </a:rPr>
              <a:t>. A single development team can build, test, and deploy a service. The result is continuous innovation and a faster release cadence.</a:t>
            </a:r>
          </a:p>
          <a:p>
            <a:endParaRPr lang="en-US" b="1" dirty="0">
              <a:effectLst/>
            </a:endParaRPr>
          </a:p>
          <a:p>
            <a:r>
              <a:rPr lang="en-US" b="1" dirty="0">
                <a:effectLst/>
              </a:rPr>
              <a:t>Small, focused teams</a:t>
            </a:r>
            <a:r>
              <a:rPr lang="en-US" dirty="0">
                <a:effectLst/>
              </a:rPr>
              <a:t>. Teams can focus on one service. The smaller scope of each service makes the code base easier to understand, and it's easier for new team members to ramp up.</a:t>
            </a:r>
          </a:p>
          <a:p>
            <a:endParaRPr lang="en-US" b="1" dirty="0">
              <a:effectLst/>
            </a:endParaRPr>
          </a:p>
          <a:p>
            <a:r>
              <a:rPr lang="en-US" b="1" dirty="0">
                <a:effectLst/>
              </a:rPr>
              <a:t>Fault isolation</a:t>
            </a:r>
            <a:r>
              <a:rPr lang="en-US" dirty="0">
                <a:effectLst/>
              </a:rPr>
              <a:t>. If a service goes down, it won't take out the entire application. However, that doesn't mean you get resiliency for free. You still need to follow resiliency best practices and design patterns.</a:t>
            </a:r>
          </a:p>
          <a:p>
            <a:endParaRPr lang="en-US" b="1" dirty="0">
              <a:effectLst/>
            </a:endParaRPr>
          </a:p>
          <a:p>
            <a:r>
              <a:rPr lang="en-US" b="1" dirty="0">
                <a:effectLst/>
              </a:rPr>
              <a:t>Mixed technology stacks</a:t>
            </a:r>
            <a:r>
              <a:rPr lang="en-US" dirty="0">
                <a:effectLst/>
              </a:rPr>
              <a:t>. Teams can pick the technology that best fits their service.</a:t>
            </a:r>
          </a:p>
          <a:p>
            <a:endParaRPr lang="en-US" b="1" dirty="0">
              <a:effectLst/>
            </a:endParaRPr>
          </a:p>
          <a:p>
            <a:r>
              <a:rPr lang="en-US" b="1" dirty="0">
                <a:effectLst/>
              </a:rPr>
              <a:t>Granular scaling</a:t>
            </a:r>
            <a:r>
              <a:rPr lang="en-US" dirty="0">
                <a:effectLst/>
              </a:rPr>
              <a:t>. Services can be scaled independently. At the same time, the higher density of services per VM means that VM resources are fully utilized. Using placement constraints, a services can be matched to a VM profile (high CPU, high memory, and so on).</a:t>
            </a:r>
          </a:p>
        </p:txBody>
      </p:sp>
      <p:sp>
        <p:nvSpPr>
          <p:cNvPr id="4" name="Slide Number Placeholder 3"/>
          <p:cNvSpPr>
            <a:spLocks noGrp="1"/>
          </p:cNvSpPr>
          <p:nvPr>
            <p:ph type="sldNum" sz="quarter" idx="10"/>
          </p:nvPr>
        </p:nvSpPr>
        <p:spPr/>
        <p:txBody>
          <a:bodyPr/>
          <a:lstStyle/>
          <a:p>
            <a:fld id="{06CFF0B0-89C7-40B6-9776-776B85B56DD1}" type="slidenum">
              <a:rPr lang="en-US" smtClean="0"/>
              <a:t>20</a:t>
            </a:fld>
            <a:endParaRPr lang="en-US"/>
          </a:p>
        </p:txBody>
      </p:sp>
    </p:spTree>
    <p:extLst>
      <p:ext uri="{BB962C8B-B14F-4D97-AF65-F5344CB8AC3E}">
        <p14:creationId xmlns:p14="http://schemas.microsoft.com/office/powerpoint/2010/main" val="1164396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Independent deployments</a:t>
            </a:r>
            <a:r>
              <a:rPr lang="en-US" dirty="0">
                <a:effectLst/>
              </a:rPr>
              <a:t>. You can update a service without redeploying the entire application, and roll back or roll forward an update if something goes wrong. Bug fixes and feature releases are more manageable and less risky.</a:t>
            </a:r>
          </a:p>
          <a:p>
            <a:r>
              <a:rPr lang="en-US" b="1" dirty="0">
                <a:effectLst/>
              </a:rPr>
              <a:t>Independent development</a:t>
            </a:r>
            <a:r>
              <a:rPr lang="en-US" dirty="0">
                <a:effectLst/>
              </a:rPr>
              <a:t>. A single development team can build, test, and deploy a service. The result is continuous innovation and a faster release cadence.</a:t>
            </a:r>
          </a:p>
          <a:p>
            <a:r>
              <a:rPr lang="en-US" b="1" dirty="0">
                <a:effectLst/>
              </a:rPr>
              <a:t>Small, focused teams</a:t>
            </a:r>
            <a:r>
              <a:rPr lang="en-US" dirty="0">
                <a:effectLst/>
              </a:rPr>
              <a:t>. Teams can focus on one service. The smaller scope of each service makes the code base easier to understand, and it's easier for new team members to ramp up.</a:t>
            </a:r>
          </a:p>
          <a:p>
            <a:r>
              <a:rPr lang="en-US" b="1" dirty="0">
                <a:effectLst/>
              </a:rPr>
              <a:t>Fault isolation</a:t>
            </a:r>
            <a:r>
              <a:rPr lang="en-US" dirty="0">
                <a:effectLst/>
              </a:rPr>
              <a:t>. If a service goes down, it won't take out the entire application. However, that doesn't mean you get resiliency for free. You still need to follow resiliency best practices and design patterns.</a:t>
            </a:r>
          </a:p>
          <a:p>
            <a:r>
              <a:rPr lang="en-US" b="1" dirty="0">
                <a:effectLst/>
              </a:rPr>
              <a:t>Mixed technology stacks</a:t>
            </a:r>
            <a:r>
              <a:rPr lang="en-US" dirty="0">
                <a:effectLst/>
              </a:rPr>
              <a:t>. Teams can pick the technology that best fits their service.</a:t>
            </a:r>
          </a:p>
          <a:p>
            <a:r>
              <a:rPr lang="en-US" b="1" dirty="0">
                <a:effectLst/>
              </a:rPr>
              <a:t>Granular scaling</a:t>
            </a:r>
            <a:r>
              <a:rPr lang="en-US" dirty="0">
                <a:effectLst/>
              </a:rPr>
              <a:t>. Services can be scaled independently. At the same time, the higher density of services per VM means that VM resources are fully utilized. Using placement constraints, a services can be matched to a VM profile (high CPU, high memory, and so on).</a:t>
            </a:r>
          </a:p>
          <a:p>
            <a:endParaRPr lang="en-US" dirty="0"/>
          </a:p>
        </p:txBody>
      </p:sp>
      <p:sp>
        <p:nvSpPr>
          <p:cNvPr id="4" name="Slide Number Placeholder 3"/>
          <p:cNvSpPr>
            <a:spLocks noGrp="1"/>
          </p:cNvSpPr>
          <p:nvPr>
            <p:ph type="sldNum" sz="quarter" idx="10"/>
          </p:nvPr>
        </p:nvSpPr>
        <p:spPr/>
        <p:txBody>
          <a:bodyPr/>
          <a:lstStyle/>
          <a:p>
            <a:fld id="{06CFF0B0-89C7-40B6-9776-776B85B56DD1}" type="slidenum">
              <a:rPr lang="en-US" smtClean="0"/>
              <a:t>21</a:t>
            </a:fld>
            <a:endParaRPr lang="en-US"/>
          </a:p>
        </p:txBody>
      </p:sp>
    </p:spTree>
    <p:extLst>
      <p:ext uri="{BB962C8B-B14F-4D97-AF65-F5344CB8AC3E}">
        <p14:creationId xmlns:p14="http://schemas.microsoft.com/office/powerpoint/2010/main" val="70481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Model services around the business domain.</a:t>
            </a:r>
          </a:p>
          <a:p>
            <a:endParaRPr lang="en-US" dirty="0">
              <a:effectLst/>
            </a:endParaRPr>
          </a:p>
          <a:p>
            <a:r>
              <a:rPr lang="en-US" dirty="0">
                <a:effectLst/>
              </a:rPr>
              <a:t>Decentralize everything. Individual teams are responsible for designing and building services. Avoid sharing code or data schemas.</a:t>
            </a:r>
          </a:p>
          <a:p>
            <a:endParaRPr lang="en-US" dirty="0">
              <a:effectLst/>
            </a:endParaRPr>
          </a:p>
          <a:p>
            <a:r>
              <a:rPr lang="en-US" dirty="0">
                <a:effectLst/>
              </a:rPr>
              <a:t>Data storage should be private to the service that owns the data. Use the best storage for each service and data type.</a:t>
            </a:r>
          </a:p>
          <a:p>
            <a:endParaRPr lang="en-US" dirty="0">
              <a:effectLst/>
            </a:endParaRPr>
          </a:p>
          <a:p>
            <a:r>
              <a:rPr lang="en-US" dirty="0">
                <a:effectLst/>
              </a:rPr>
              <a:t>Services communicate through well-designed APIs. Avoid leaking implementation details. APIs should model the domain, not the internal implementation of the service.</a:t>
            </a:r>
          </a:p>
          <a:p>
            <a:endParaRPr lang="en-US" dirty="0">
              <a:effectLst/>
            </a:endParaRPr>
          </a:p>
          <a:p>
            <a:r>
              <a:rPr lang="en-US" dirty="0">
                <a:effectLst/>
              </a:rPr>
              <a:t>Avoid coupling between services. Causes of coupling include shared database schemas and rigid communication protocols.</a:t>
            </a:r>
          </a:p>
          <a:p>
            <a:endParaRPr lang="en-US" dirty="0">
              <a:effectLst/>
            </a:endParaRPr>
          </a:p>
          <a:p>
            <a:r>
              <a:rPr lang="en-US" dirty="0">
                <a:effectLst/>
              </a:rPr>
              <a:t>Offload cross-cutting concerns, such as authentication and SSL termination, to the gateway.</a:t>
            </a:r>
          </a:p>
          <a:p>
            <a:endParaRPr lang="en-US" dirty="0">
              <a:effectLst/>
            </a:endParaRPr>
          </a:p>
          <a:p>
            <a:r>
              <a:rPr lang="en-US" dirty="0">
                <a:effectLst/>
              </a:rPr>
              <a:t>Keep domain knowledge out of the gateway. The gateway should handle and route client requests without any knowledge of the business rules or domain logic. Otherwise, the gateway becomes a dependency and can cause coupling between services.</a:t>
            </a:r>
          </a:p>
          <a:p>
            <a:endParaRPr lang="en-US" dirty="0">
              <a:effectLst/>
            </a:endParaRPr>
          </a:p>
          <a:p>
            <a:r>
              <a:rPr lang="en-US" dirty="0">
                <a:effectLst/>
              </a:rPr>
              <a:t>Services should have loose coupling and high functional cohesion. Functions that are likely to change together should be packaged and deployed together. If they reside in separate services, those services end up being tightly coupled, because a change in one service will require updating the other service. Overly chatty communication between two services may be a symptom of tight coupling and low cohesion.</a:t>
            </a:r>
          </a:p>
          <a:p>
            <a:endParaRPr lang="en-US" dirty="0">
              <a:effectLst/>
            </a:endParaRPr>
          </a:p>
          <a:p>
            <a:r>
              <a:rPr lang="en-US" dirty="0">
                <a:effectLst/>
              </a:rPr>
              <a:t>Isolate failures. Use resiliency strategies to prevent failures within a service from cascading.</a:t>
            </a:r>
          </a:p>
          <a:p>
            <a:endParaRPr lang="en-US" dirty="0"/>
          </a:p>
        </p:txBody>
      </p:sp>
      <p:sp>
        <p:nvSpPr>
          <p:cNvPr id="4" name="Slide Number Placeholder 3"/>
          <p:cNvSpPr>
            <a:spLocks noGrp="1"/>
          </p:cNvSpPr>
          <p:nvPr>
            <p:ph type="sldNum" sz="quarter" idx="10"/>
          </p:nvPr>
        </p:nvSpPr>
        <p:spPr/>
        <p:txBody>
          <a:bodyPr/>
          <a:lstStyle/>
          <a:p>
            <a:fld id="{06CFF0B0-89C7-40B6-9776-776B85B56DD1}" type="slidenum">
              <a:rPr lang="en-US" smtClean="0"/>
              <a:t>22</a:t>
            </a:fld>
            <a:endParaRPr lang="en-US"/>
          </a:p>
        </p:txBody>
      </p:sp>
    </p:spTree>
    <p:extLst>
      <p:ext uri="{BB962C8B-B14F-4D97-AF65-F5344CB8AC3E}">
        <p14:creationId xmlns:p14="http://schemas.microsoft.com/office/powerpoint/2010/main" val="287871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FF0B0-89C7-40B6-9776-776B85B56DD1}" type="slidenum">
              <a:rPr lang="en-US" smtClean="0"/>
              <a:t>23</a:t>
            </a:fld>
            <a:endParaRPr lang="en-US"/>
          </a:p>
        </p:txBody>
      </p:sp>
    </p:spTree>
    <p:extLst>
      <p:ext uri="{BB962C8B-B14F-4D97-AF65-F5344CB8AC3E}">
        <p14:creationId xmlns:p14="http://schemas.microsoft.com/office/powerpoint/2010/main" val="293356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F0B0-89C7-40B6-9776-776B85B56DD1}" type="slidenum">
              <a:rPr lang="en-US" smtClean="0"/>
              <a:t>24</a:t>
            </a:fld>
            <a:endParaRPr lang="en-US"/>
          </a:p>
        </p:txBody>
      </p:sp>
    </p:spTree>
    <p:extLst>
      <p:ext uri="{BB962C8B-B14F-4D97-AF65-F5344CB8AC3E}">
        <p14:creationId xmlns:p14="http://schemas.microsoft.com/office/powerpoint/2010/main" val="308118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11/15/17 7:12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62236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11/15/17 7:12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58872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FF0B0-89C7-40B6-9776-776B85B56DD1}" type="slidenum">
              <a:rPr lang="en-US" smtClean="0"/>
              <a:t>5</a:t>
            </a:fld>
            <a:endParaRPr lang="en-US"/>
          </a:p>
        </p:txBody>
      </p:sp>
    </p:spTree>
    <p:extLst>
      <p:ext uri="{BB962C8B-B14F-4D97-AF65-F5344CB8AC3E}">
        <p14:creationId xmlns:p14="http://schemas.microsoft.com/office/powerpoint/2010/main" val="222394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rPr>
              <a:t>In a </a:t>
            </a:r>
            <a:r>
              <a:rPr lang="en-US" dirty="0" err="1">
                <a:effectLst/>
              </a:rPr>
              <a:t>microservices</a:t>
            </a:r>
            <a:r>
              <a:rPr lang="en-US" dirty="0">
                <a:effectLst/>
              </a:rPr>
              <a:t> architecture, services are small, independent, and loosely coupled.</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Each service is a separate codebase, which can be managed by a small development team.</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Services can be deployed independently. A team can update an existing service without rebuilding and redeploying the entire application.</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Services are responsible for persisting their own data or external state. This differs from the traditional model, where a separate data layer handles data persistence.</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Services communicate with each other by using well-defined APIs. Internal implementation details of each service are hidden from other services.</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Services don't need to share the same technology stack, libraries, or frameworks.</a:t>
            </a:r>
          </a:p>
          <a:p>
            <a:endParaRPr lang="en-US" dirty="0"/>
          </a:p>
        </p:txBody>
      </p:sp>
      <p:sp>
        <p:nvSpPr>
          <p:cNvPr id="4" name="Slide Number Placeholder 3"/>
          <p:cNvSpPr>
            <a:spLocks noGrp="1"/>
          </p:cNvSpPr>
          <p:nvPr>
            <p:ph type="sldNum" sz="quarter" idx="10"/>
          </p:nvPr>
        </p:nvSpPr>
        <p:spPr/>
        <p:txBody>
          <a:bodyPr/>
          <a:lstStyle/>
          <a:p>
            <a:fld id="{06CFF0B0-89C7-40B6-9776-776B85B56DD1}" type="slidenum">
              <a:rPr lang="en-US" smtClean="0"/>
              <a:t>6</a:t>
            </a:fld>
            <a:endParaRPr lang="en-US"/>
          </a:p>
        </p:txBody>
      </p:sp>
    </p:spTree>
    <p:extLst>
      <p:ext uri="{BB962C8B-B14F-4D97-AF65-F5344CB8AC3E}">
        <p14:creationId xmlns:p14="http://schemas.microsoft.com/office/powerpoint/2010/main" val="330646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FF0B0-89C7-40B6-9776-776B85B56DD1}" type="slidenum">
              <a:rPr lang="en-US" smtClean="0"/>
              <a:t>7</a:t>
            </a:fld>
            <a:endParaRPr lang="en-US"/>
          </a:p>
        </p:txBody>
      </p:sp>
    </p:spTree>
    <p:extLst>
      <p:ext uri="{BB962C8B-B14F-4D97-AF65-F5344CB8AC3E}">
        <p14:creationId xmlns:p14="http://schemas.microsoft.com/office/powerpoint/2010/main" val="375445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Management</a:t>
            </a:r>
            <a:r>
              <a:rPr lang="en-US" dirty="0">
                <a:effectLst/>
              </a:rPr>
              <a:t>. The management component is responsible for placing services on nodes, identifying failures, rebalancing services across nodes, and so forth.+</a:t>
            </a:r>
          </a:p>
          <a:p>
            <a:endParaRPr lang="en-US" b="1" dirty="0">
              <a:effectLst/>
            </a:endParaRPr>
          </a:p>
          <a:p>
            <a:r>
              <a:rPr lang="en-US" b="1" dirty="0">
                <a:effectLst/>
              </a:rPr>
              <a:t>Service Discovery</a:t>
            </a:r>
            <a:r>
              <a:rPr lang="en-US" dirty="0">
                <a:effectLst/>
              </a:rPr>
              <a:t>. Maintains a list of services and which nodes they are located on. Enables service lookup to find the endpoint for a service.</a:t>
            </a:r>
          </a:p>
          <a:p>
            <a:endParaRPr lang="en-US" b="1" dirty="0">
              <a:effectLst/>
            </a:endParaRPr>
          </a:p>
          <a:p>
            <a:r>
              <a:rPr lang="en-US" b="1" dirty="0">
                <a:effectLst/>
              </a:rPr>
              <a:t>API Gateway</a:t>
            </a:r>
            <a:r>
              <a:rPr lang="en-US" dirty="0">
                <a:effectLst/>
              </a:rPr>
              <a:t>. The API gateway is the entry point for clients. Clients don't call services directly. Instead, they call the API gateway, which forwards the call to the appropriate services on the back end. The API gateway might aggregate the responses from several services and return the aggregated response.</a:t>
            </a:r>
          </a:p>
          <a:p>
            <a:endParaRPr lang="en-US" dirty="0"/>
          </a:p>
        </p:txBody>
      </p:sp>
      <p:sp>
        <p:nvSpPr>
          <p:cNvPr id="4" name="Slide Number Placeholder 3"/>
          <p:cNvSpPr>
            <a:spLocks noGrp="1"/>
          </p:cNvSpPr>
          <p:nvPr>
            <p:ph type="sldNum" sz="quarter" idx="10"/>
          </p:nvPr>
        </p:nvSpPr>
        <p:spPr/>
        <p:txBody>
          <a:bodyPr/>
          <a:lstStyle/>
          <a:p>
            <a:fld id="{06CFF0B0-89C7-40B6-9776-776B85B56DD1}" type="slidenum">
              <a:rPr lang="en-US" smtClean="0"/>
              <a:t>8</a:t>
            </a:fld>
            <a:endParaRPr lang="en-US"/>
          </a:p>
        </p:txBody>
      </p:sp>
    </p:spTree>
    <p:extLst>
      <p:ext uri="{BB962C8B-B14F-4D97-AF65-F5344CB8AC3E}">
        <p14:creationId xmlns:p14="http://schemas.microsoft.com/office/powerpoint/2010/main" val="369963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Management</a:t>
            </a:r>
            <a:r>
              <a:rPr lang="en-US" dirty="0">
                <a:effectLst/>
              </a:rPr>
              <a:t>. The management component is responsible for placing services on nodes, identifying failures, rebalancing services across nodes, and so forth.+</a:t>
            </a:r>
          </a:p>
          <a:p>
            <a:endParaRPr lang="en-US" b="1" dirty="0">
              <a:effectLst/>
            </a:endParaRPr>
          </a:p>
          <a:p>
            <a:r>
              <a:rPr lang="en-US" b="1" dirty="0">
                <a:effectLst/>
              </a:rPr>
              <a:t>Service Discovery</a:t>
            </a:r>
            <a:r>
              <a:rPr lang="en-US" dirty="0">
                <a:effectLst/>
              </a:rPr>
              <a:t>. Maintains a list of services and which nodes they are located on. Enables service lookup to find the endpoint for a service.</a:t>
            </a:r>
          </a:p>
          <a:p>
            <a:endParaRPr lang="en-US" b="1" dirty="0">
              <a:effectLst/>
            </a:endParaRPr>
          </a:p>
          <a:p>
            <a:r>
              <a:rPr lang="en-US" b="1" dirty="0">
                <a:effectLst/>
              </a:rPr>
              <a:t>API Gateway</a:t>
            </a:r>
            <a:r>
              <a:rPr lang="en-US" dirty="0">
                <a:effectLst/>
              </a:rPr>
              <a:t>. The API gateway is the entry point for clients. Clients don't call services directly. Instead, they call the API gateway, which forwards the call to the appropriate services on the back end. The API gateway might aggregate the responses from several services and return the aggregated response.</a:t>
            </a:r>
          </a:p>
          <a:p>
            <a:endParaRPr lang="en-US" dirty="0"/>
          </a:p>
        </p:txBody>
      </p:sp>
      <p:sp>
        <p:nvSpPr>
          <p:cNvPr id="4" name="Slide Number Placeholder 3"/>
          <p:cNvSpPr>
            <a:spLocks noGrp="1"/>
          </p:cNvSpPr>
          <p:nvPr>
            <p:ph type="sldNum" sz="quarter" idx="10"/>
          </p:nvPr>
        </p:nvSpPr>
        <p:spPr/>
        <p:txBody>
          <a:bodyPr/>
          <a:lstStyle/>
          <a:p>
            <a:fld id="{06CFF0B0-89C7-40B6-9776-776B85B56DD1}" type="slidenum">
              <a:rPr lang="en-US" smtClean="0"/>
              <a:t>9</a:t>
            </a:fld>
            <a:endParaRPr lang="en-US"/>
          </a:p>
        </p:txBody>
      </p:sp>
    </p:spTree>
    <p:extLst>
      <p:ext uri="{BB962C8B-B14F-4D97-AF65-F5344CB8AC3E}">
        <p14:creationId xmlns:p14="http://schemas.microsoft.com/office/powerpoint/2010/main" val="234477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9D9D91-D751-4C6C-B67D-9AA6E4324E62}"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8544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9D9D91-D751-4C6C-B67D-9AA6E4324E62}"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21061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9D9D91-D751-4C6C-B67D-9AA6E4324E62}"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408092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9D9D91-D751-4C6C-B67D-9AA6E4324E62}"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F98-F5D9-4013-8DBC-02773FDBBF6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784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9D9D91-D751-4C6C-B67D-9AA6E4324E62}"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4095708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C9D9D91-D751-4C6C-B67D-9AA6E4324E62}" type="datetimeFigureOut">
              <a:rPr lang="en-US" smtClean="0"/>
              <a:t>11/15/17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45789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C9D9D91-D751-4C6C-B67D-9AA6E4324E62}" type="datetimeFigureOut">
              <a:rPr lang="en-US" smtClean="0"/>
              <a:t>11/15/17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4264090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D9D91-D751-4C6C-B67D-9AA6E4324E62}"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102443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D9D91-D751-4C6C-B67D-9AA6E4324E62}"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374176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2668998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D9D91-D751-4C6C-B67D-9AA6E4324E62}"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140422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9D9D91-D751-4C6C-B67D-9AA6E4324E62}"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410387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D9D91-D751-4C6C-B67D-9AA6E4324E62}"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16183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D9D91-D751-4C6C-B67D-9AA6E4324E62}" type="datetimeFigureOut">
              <a:rPr lang="en-US" smtClean="0"/>
              <a:t>11/15/17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171970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9D9D91-D751-4C6C-B67D-9AA6E4324E62}" type="datetimeFigureOut">
              <a:rPr lang="en-US" smtClean="0"/>
              <a:t>11/15/17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23814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D9D91-D751-4C6C-B67D-9AA6E4324E62}" type="datetimeFigureOut">
              <a:rPr lang="en-US" smtClean="0"/>
              <a:t>11/15/17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162748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9D9D91-D751-4C6C-B67D-9AA6E4324E62}"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387405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9D9D91-D751-4C6C-B67D-9AA6E4324E62}"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F98-F5D9-4013-8DBC-02773FDBBF6F}" type="slidenum">
              <a:rPr lang="en-US" smtClean="0"/>
              <a:t>‹#›</a:t>
            </a:fld>
            <a:endParaRPr lang="en-US"/>
          </a:p>
        </p:txBody>
      </p:sp>
    </p:spTree>
    <p:extLst>
      <p:ext uri="{BB962C8B-B14F-4D97-AF65-F5344CB8AC3E}">
        <p14:creationId xmlns:p14="http://schemas.microsoft.com/office/powerpoint/2010/main" val="254412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9D9D91-D751-4C6C-B67D-9AA6E4324E62}" type="datetimeFigureOut">
              <a:rPr lang="en-US" smtClean="0"/>
              <a:t>11/15/17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8C7F98-F5D9-4013-8DBC-02773FDBBF6F}" type="slidenum">
              <a:rPr lang="en-US" smtClean="0"/>
              <a:t>‹#›</a:t>
            </a:fld>
            <a:endParaRPr lang="en-US"/>
          </a:p>
        </p:txBody>
      </p:sp>
    </p:spTree>
    <p:extLst>
      <p:ext uri="{BB962C8B-B14F-4D97-AF65-F5344CB8AC3E}">
        <p14:creationId xmlns:p14="http://schemas.microsoft.com/office/powerpoint/2010/main" val="17016053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aka.ms/containersonazur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mva.microsoft.com/" TargetMode="External"/><Relationship Id="rId5" Type="http://schemas.openxmlformats.org/officeDocument/2006/relationships/hyperlink" Target="https://channel9.msdn.com/" TargetMode="External"/><Relationship Id="rId4" Type="http://schemas.openxmlformats.org/officeDocument/2006/relationships/hyperlink" Target="https://aka.ms/containerdo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5405F23C-C82E-4181-95EA-321F3D891A4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8" name="Content Placeholder 7">
            <a:extLst>
              <a:ext uri="{FF2B5EF4-FFF2-40B4-BE49-F238E27FC236}">
                <a16:creationId xmlns:a16="http://schemas.microsoft.com/office/drawing/2014/main" id="{37359757-B1D1-4B73-B699-2898033200C9}"/>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a:stretch/>
        </p:blipFill>
        <p:spPr>
          <a:xfrm>
            <a:off x="632815" y="1693954"/>
            <a:ext cx="4003193" cy="3002394"/>
          </a:xfrm>
          <a:prstGeom prst="rect">
            <a:avLst/>
          </a:prstGeom>
        </p:spPr>
      </p:pic>
      <p:pic>
        <p:nvPicPr>
          <p:cNvPr id="10" name="Picture 9">
            <a:extLst>
              <a:ext uri="{FF2B5EF4-FFF2-40B4-BE49-F238E27FC236}">
                <a16:creationId xmlns:a16="http://schemas.microsoft.com/office/drawing/2014/main" id="{C44F9E85-404C-4AF7-8C36-0556DD1D8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788" y="533400"/>
            <a:ext cx="1138246" cy="242889"/>
          </a:xfrm>
          <a:prstGeom prst="rect">
            <a:avLst/>
          </a:prstGeom>
        </p:spPr>
      </p:pic>
      <p:sp>
        <p:nvSpPr>
          <p:cNvPr id="4" name="Title 3">
            <a:extLst>
              <a:ext uri="{FF2B5EF4-FFF2-40B4-BE49-F238E27FC236}">
                <a16:creationId xmlns:a16="http://schemas.microsoft.com/office/drawing/2014/main" id="{E02E51C8-AAB1-458D-8BF9-4364365F4880}"/>
              </a:ext>
            </a:extLst>
          </p:cNvPr>
          <p:cNvSpPr>
            <a:spLocks noGrp="1"/>
          </p:cNvSpPr>
          <p:nvPr>
            <p:ph type="title"/>
          </p:nvPr>
        </p:nvSpPr>
        <p:spPr>
          <a:xfrm>
            <a:off x="5279472" y="533400"/>
            <a:ext cx="5844759" cy="1580049"/>
          </a:xfrm>
        </p:spPr>
        <p:txBody>
          <a:bodyPr vert="horz" lIns="91440" tIns="45720" rIns="91440" bIns="45720" rtlCol="0" anchor="ctr">
            <a:noAutofit/>
          </a:bodyPr>
          <a:lstStyle/>
          <a:p>
            <a:pPr>
              <a:lnSpc>
                <a:spcPct val="90000"/>
              </a:lnSpc>
            </a:pPr>
            <a:r>
              <a:rPr lang="en-US" sz="4400" b="1" dirty="0"/>
              <a:t>Building Real World </a:t>
            </a:r>
            <a:r>
              <a:rPr lang="en-US" sz="4400" b="1" dirty="0" err="1"/>
              <a:t>Node.JS</a:t>
            </a:r>
            <a:r>
              <a:rPr lang="en-US" sz="4400" b="1" dirty="0"/>
              <a:t> </a:t>
            </a:r>
            <a:r>
              <a:rPr lang="en-US" sz="4400" b="1" dirty="0" err="1"/>
              <a:t>Microservices</a:t>
            </a:r>
            <a:r>
              <a:rPr lang="en-US" sz="4400" b="1" dirty="0"/>
              <a:t> on Azure</a:t>
            </a:r>
          </a:p>
        </p:txBody>
      </p:sp>
      <p:sp>
        <p:nvSpPr>
          <p:cNvPr id="6" name="Text Placeholder 5">
            <a:extLst>
              <a:ext uri="{FF2B5EF4-FFF2-40B4-BE49-F238E27FC236}">
                <a16:creationId xmlns:a16="http://schemas.microsoft.com/office/drawing/2014/main" id="{B2E67554-36FB-4E62-92C8-3F2E6D1CD7D2}"/>
              </a:ext>
            </a:extLst>
          </p:cNvPr>
          <p:cNvSpPr>
            <a:spLocks noGrp="1"/>
          </p:cNvSpPr>
          <p:nvPr>
            <p:ph type="body" sz="half" idx="2"/>
          </p:nvPr>
        </p:nvSpPr>
        <p:spPr>
          <a:xfrm>
            <a:off x="5279472" y="2763324"/>
            <a:ext cx="6795987" cy="3866048"/>
          </a:xfrm>
        </p:spPr>
        <p:txBody>
          <a:bodyPr vert="horz" lIns="91440" tIns="45720" rIns="91440" bIns="45720" rtlCol="0" anchor="ctr">
            <a:normAutofit/>
          </a:bodyPr>
          <a:lstStyle/>
          <a:p>
            <a:pPr algn="l"/>
            <a:r>
              <a:rPr lang="en-US" sz="2800" dirty="0"/>
              <a:t>James Truitt</a:t>
            </a:r>
          </a:p>
          <a:p>
            <a:pPr algn="l"/>
            <a:r>
              <a:rPr lang="en-US" sz="2800" dirty="0"/>
              <a:t>Microsoft</a:t>
            </a:r>
          </a:p>
          <a:p>
            <a:pPr algn="l"/>
            <a:r>
              <a:rPr lang="en-US" sz="2800" dirty="0"/>
              <a:t>Software Engineer</a:t>
            </a:r>
          </a:p>
          <a:p>
            <a:pPr algn="l"/>
            <a:r>
              <a:rPr lang="en-US" sz="2800" dirty="0"/>
              <a:t>https://</a:t>
            </a:r>
            <a:r>
              <a:rPr lang="en-US" sz="2800" dirty="0" err="1"/>
              <a:t>www.linkedin.com</a:t>
            </a:r>
            <a:r>
              <a:rPr lang="en-US" sz="2800" dirty="0"/>
              <a:t>/in/</a:t>
            </a:r>
            <a:r>
              <a:rPr lang="en-US" sz="2800" dirty="0" err="1"/>
              <a:t>jamesptruitt</a:t>
            </a:r>
            <a:endParaRPr lang="en-US" sz="2800" dirty="0"/>
          </a:p>
          <a:p>
            <a:pPr algn="l"/>
            <a:r>
              <a:rPr lang="en-US" sz="2800" dirty="0"/>
              <a:t>@</a:t>
            </a:r>
            <a:r>
              <a:rPr lang="en-US" sz="2800" dirty="0" err="1"/>
              <a:t>auburnjames</a:t>
            </a:r>
            <a:endParaRPr lang="en-US" sz="2800" dirty="0"/>
          </a:p>
        </p:txBody>
      </p:sp>
    </p:spTree>
    <p:extLst>
      <p:ext uri="{BB962C8B-B14F-4D97-AF65-F5344CB8AC3E}">
        <p14:creationId xmlns:p14="http://schemas.microsoft.com/office/powerpoint/2010/main" val="323467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 Container Service</a:t>
            </a:r>
          </a:p>
        </p:txBody>
      </p:sp>
      <p:sp>
        <p:nvSpPr>
          <p:cNvPr id="3" name="TextBox 2">
            <a:extLst>
              <a:ext uri="{FF2B5EF4-FFF2-40B4-BE49-F238E27FC236}">
                <a16:creationId xmlns:a16="http://schemas.microsoft.com/office/drawing/2014/main" id="{3299C69A-F03C-47C8-81EF-DF21CD5D29FD}"/>
              </a:ext>
            </a:extLst>
          </p:cNvPr>
          <p:cNvSpPr txBox="1"/>
          <p:nvPr/>
        </p:nvSpPr>
        <p:spPr>
          <a:xfrm>
            <a:off x="6621333" y="6119336"/>
            <a:ext cx="5809129" cy="738664"/>
          </a:xfrm>
          <a:prstGeom prst="rect">
            <a:avLst/>
          </a:prstGeom>
          <a:noFill/>
        </p:spPr>
        <p:txBody>
          <a:bodyPr wrap="square" lIns="182880" tIns="146304" rIns="182880" bIns="146304" rtlCol="0">
            <a:spAutoFit/>
          </a:bodyPr>
          <a:lstStyle/>
          <a:p>
            <a:pPr>
              <a:lnSpc>
                <a:spcPct val="90000"/>
              </a:lnSpc>
              <a:spcAft>
                <a:spcPts val="600"/>
              </a:spcAft>
            </a:pPr>
            <a:r>
              <a:rPr lang="en-GB" sz="3200" dirty="0">
                <a:gradFill>
                  <a:gsLst>
                    <a:gs pos="2917">
                      <a:schemeClr val="tx1"/>
                    </a:gs>
                    <a:gs pos="30000">
                      <a:schemeClr val="tx1"/>
                    </a:gs>
                  </a:gsLst>
                  <a:lin ang="5400000" scaled="0"/>
                </a:gradFill>
              </a:rPr>
              <a:t>Orchestration &amp; Microservices</a:t>
            </a:r>
          </a:p>
        </p:txBody>
      </p:sp>
    </p:spTree>
    <p:extLst>
      <p:ext uri="{BB962C8B-B14F-4D97-AF65-F5344CB8AC3E}">
        <p14:creationId xmlns:p14="http://schemas.microsoft.com/office/powerpoint/2010/main" val="40507798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5202836" y="1466708"/>
            <a:ext cx="6607572" cy="4522218"/>
          </a:xfrm>
          <a:prstGeom prst="roundRect">
            <a:avLst>
              <a:gd name="adj" fmla="val 5367"/>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defTabSz="913576">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Content Placeholder 2"/>
          <p:cNvSpPr txBox="1">
            <a:spLocks/>
          </p:cNvSpPr>
          <p:nvPr/>
        </p:nvSpPr>
        <p:spPr>
          <a:xfrm>
            <a:off x="309373" y="1517517"/>
            <a:ext cx="4706247" cy="4690737"/>
          </a:xfrm>
          <a:prstGeom prst="rect">
            <a:avLst/>
          </a:prstGeom>
          <a:noFill/>
        </p:spPr>
        <p:txBody>
          <a:bodyPr vert="horz" wrap="square" lIns="179208" tIns="143366" rIns="179208" bIns="143366" rtlCol="0" anchor="t">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606">
              <a:lnSpc>
                <a:spcPct val="100000"/>
              </a:lnSpc>
              <a:spcBef>
                <a:spcPts val="0"/>
              </a:spcBef>
              <a:spcAft>
                <a:spcPts val="1173"/>
              </a:spcAft>
              <a:buClr>
                <a:srgbClr val="FFFFFF"/>
              </a:buClr>
              <a:buNone/>
              <a:defRPr/>
            </a:pPr>
            <a:r>
              <a:rPr lang="en-US" sz="3200" dirty="0"/>
              <a:t>Provisioning of DC/OS, Docker, and Kubernetes</a:t>
            </a:r>
          </a:p>
          <a:p>
            <a:pPr marL="0" indent="0" defTabSz="913606">
              <a:lnSpc>
                <a:spcPct val="100000"/>
              </a:lnSpc>
              <a:spcBef>
                <a:spcPts val="0"/>
              </a:spcBef>
              <a:spcAft>
                <a:spcPts val="1173"/>
              </a:spcAft>
              <a:buClr>
                <a:srgbClr val="FFFFFF"/>
              </a:buClr>
              <a:buNone/>
              <a:defRPr/>
            </a:pPr>
            <a:r>
              <a:rPr lang="en-US" sz="3200" dirty="0"/>
              <a:t>Standard Docker tooling and API support</a:t>
            </a:r>
          </a:p>
          <a:p>
            <a:pPr marL="0" indent="0" defTabSz="913606">
              <a:lnSpc>
                <a:spcPct val="100000"/>
              </a:lnSpc>
              <a:spcBef>
                <a:spcPts val="0"/>
              </a:spcBef>
              <a:spcAft>
                <a:spcPts val="1173"/>
              </a:spcAft>
              <a:buClr>
                <a:srgbClr val="FFFFFF"/>
              </a:buClr>
              <a:buNone/>
              <a:defRPr/>
            </a:pPr>
            <a:r>
              <a:rPr lang="en-US" sz="3200" dirty="0"/>
              <a:t>Linux and Windows Server containers</a:t>
            </a:r>
          </a:p>
          <a:p>
            <a:pPr marL="0" indent="0" defTabSz="913606">
              <a:lnSpc>
                <a:spcPct val="100000"/>
              </a:lnSpc>
              <a:spcBef>
                <a:spcPts val="0"/>
              </a:spcBef>
              <a:spcAft>
                <a:spcPts val="1173"/>
              </a:spcAft>
              <a:buClr>
                <a:srgbClr val="FFFFFF"/>
              </a:buClr>
              <a:buNone/>
              <a:defRPr/>
            </a:pPr>
            <a:r>
              <a:rPr lang="en-US" sz="3200" dirty="0"/>
              <a:t>Billed for the compute resource used</a:t>
            </a:r>
          </a:p>
        </p:txBody>
      </p:sp>
      <p:sp>
        <p:nvSpPr>
          <p:cNvPr id="5" name="Title 1"/>
          <p:cNvSpPr txBox="1">
            <a:spLocks/>
          </p:cNvSpPr>
          <p:nvPr/>
        </p:nvSpPr>
        <p:spPr>
          <a:xfrm>
            <a:off x="300811" y="-415087"/>
            <a:ext cx="4904450" cy="1608523"/>
          </a:xfrm>
          <a:prstGeom prst="rect">
            <a:avLst/>
          </a:prstGeom>
        </p:spPr>
        <p:txBody>
          <a:bodyPr vert="horz" wrap="square" lIns="179208" tIns="143366" rIns="179208" bIns="143366"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3841">
              <a:spcBef>
                <a:spcPts val="1173"/>
              </a:spcBef>
              <a:spcAft>
                <a:spcPct val="0"/>
              </a:spcAft>
              <a:defRPr/>
            </a:pPr>
            <a:r>
              <a:rPr lang="en-US" sz="4700" spc="-100" dirty="0">
                <a:solidFill>
                  <a:srgbClr val="505050">
                    <a:lumMod val="50000"/>
                  </a:srgbClr>
                </a:solidFill>
                <a:latin typeface="Segoe UI Light"/>
              </a:rPr>
              <a:t> </a:t>
            </a:r>
            <a:br>
              <a:rPr lang="en-US" sz="4310" spc="-100" dirty="0">
                <a:solidFill>
                  <a:srgbClr val="505050"/>
                </a:solidFill>
                <a:latin typeface="Segoe UI Light"/>
              </a:rPr>
            </a:br>
            <a:endParaRPr lang="en-US" sz="4700" spc="-100" dirty="0">
              <a:solidFill>
                <a:srgbClr val="505050">
                  <a:lumMod val="50000"/>
                </a:srgbClr>
              </a:solidFill>
              <a:latin typeface="Segoe UI Light"/>
            </a:endParaRPr>
          </a:p>
        </p:txBody>
      </p:sp>
      <p:sp>
        <p:nvSpPr>
          <p:cNvPr id="6" name="AutoShape 3"/>
          <p:cNvSpPr>
            <a:spLocks noChangeAspect="1" noChangeArrowheads="1" noTextEdit="1"/>
          </p:cNvSpPr>
          <p:nvPr/>
        </p:nvSpPr>
        <p:spPr bwMode="auto">
          <a:xfrm>
            <a:off x="7940982" y="1222219"/>
            <a:ext cx="3963748" cy="375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7" name="Freeform 5"/>
          <p:cNvSpPr>
            <a:spLocks/>
          </p:cNvSpPr>
          <p:nvPr/>
        </p:nvSpPr>
        <p:spPr bwMode="auto">
          <a:xfrm>
            <a:off x="5769897" y="485047"/>
            <a:ext cx="5565803" cy="2613263"/>
          </a:xfrm>
          <a:custGeom>
            <a:avLst/>
            <a:gdLst>
              <a:gd name="T0" fmla="*/ 1309 w 1309"/>
              <a:gd name="T1" fmla="*/ 660 h 812"/>
              <a:gd name="T2" fmla="*/ 1157 w 1309"/>
              <a:gd name="T3" fmla="*/ 509 h 812"/>
              <a:gd name="T4" fmla="*/ 1139 w 1309"/>
              <a:gd name="T5" fmla="*/ 510 h 812"/>
              <a:gd name="T6" fmla="*/ 1153 w 1309"/>
              <a:gd name="T7" fmla="*/ 403 h 812"/>
              <a:gd name="T8" fmla="*/ 749 w 1309"/>
              <a:gd name="T9" fmla="*/ 0 h 812"/>
              <a:gd name="T10" fmla="*/ 367 w 1309"/>
              <a:gd name="T11" fmla="*/ 275 h 812"/>
              <a:gd name="T12" fmla="*/ 276 w 1309"/>
              <a:gd name="T13" fmla="*/ 260 h 812"/>
              <a:gd name="T14" fmla="*/ 0 w 1309"/>
              <a:gd name="T15" fmla="*/ 536 h 812"/>
              <a:gd name="T16" fmla="*/ 276 w 1309"/>
              <a:gd name="T17" fmla="*/ 812 h 812"/>
              <a:gd name="T18" fmla="*/ 277 w 1309"/>
              <a:gd name="T19" fmla="*/ 812 h 812"/>
              <a:gd name="T20" fmla="*/ 277 w 1309"/>
              <a:gd name="T21" fmla="*/ 812 h 812"/>
              <a:gd name="T22" fmla="*/ 1170 w 1309"/>
              <a:gd name="T23" fmla="*/ 812 h 812"/>
              <a:gd name="T24" fmla="*/ 1169 w 1309"/>
              <a:gd name="T25" fmla="*/ 811 h 812"/>
              <a:gd name="T26" fmla="*/ 1309 w 1309"/>
              <a:gd name="T27" fmla="*/ 66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9" h="812">
                <a:moveTo>
                  <a:pt x="1309" y="660"/>
                </a:moveTo>
                <a:cubicBezTo>
                  <a:pt x="1309" y="577"/>
                  <a:pt x="1241" y="509"/>
                  <a:pt x="1157" y="509"/>
                </a:cubicBezTo>
                <a:cubicBezTo>
                  <a:pt x="1151" y="509"/>
                  <a:pt x="1145" y="509"/>
                  <a:pt x="1139" y="510"/>
                </a:cubicBezTo>
                <a:cubicBezTo>
                  <a:pt x="1148" y="476"/>
                  <a:pt x="1153" y="440"/>
                  <a:pt x="1153" y="403"/>
                </a:cubicBezTo>
                <a:cubicBezTo>
                  <a:pt x="1153" y="180"/>
                  <a:pt x="972" y="0"/>
                  <a:pt x="749" y="0"/>
                </a:cubicBezTo>
                <a:cubicBezTo>
                  <a:pt x="571" y="0"/>
                  <a:pt x="420" y="115"/>
                  <a:pt x="367" y="275"/>
                </a:cubicBezTo>
                <a:cubicBezTo>
                  <a:pt x="338" y="265"/>
                  <a:pt x="308" y="260"/>
                  <a:pt x="276" y="260"/>
                </a:cubicBezTo>
                <a:cubicBezTo>
                  <a:pt x="124" y="260"/>
                  <a:pt x="0" y="383"/>
                  <a:pt x="0" y="536"/>
                </a:cubicBezTo>
                <a:cubicBezTo>
                  <a:pt x="0" y="688"/>
                  <a:pt x="124" y="812"/>
                  <a:pt x="276" y="812"/>
                </a:cubicBezTo>
                <a:cubicBezTo>
                  <a:pt x="277" y="812"/>
                  <a:pt x="277" y="812"/>
                  <a:pt x="277" y="812"/>
                </a:cubicBezTo>
                <a:cubicBezTo>
                  <a:pt x="277" y="812"/>
                  <a:pt x="277" y="812"/>
                  <a:pt x="277" y="812"/>
                </a:cubicBezTo>
                <a:cubicBezTo>
                  <a:pt x="1170" y="812"/>
                  <a:pt x="1170" y="812"/>
                  <a:pt x="1170" y="812"/>
                </a:cubicBezTo>
                <a:cubicBezTo>
                  <a:pt x="1169" y="811"/>
                  <a:pt x="1169" y="811"/>
                  <a:pt x="1169" y="811"/>
                </a:cubicBezTo>
                <a:cubicBezTo>
                  <a:pt x="1247" y="805"/>
                  <a:pt x="1309" y="740"/>
                  <a:pt x="1309" y="660"/>
                </a:cubicBezTo>
                <a:close/>
              </a:path>
            </a:pathLst>
          </a:custGeom>
          <a:solidFill>
            <a:schemeClr val="accent3">
              <a:lumMod val="40000"/>
              <a:lumOff val="60000"/>
            </a:schemeClr>
          </a:solidFill>
          <a:ln>
            <a:noFill/>
          </a:ln>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grpSp>
        <p:nvGrpSpPr>
          <p:cNvPr id="24" name="Group 23"/>
          <p:cNvGrpSpPr/>
          <p:nvPr/>
        </p:nvGrpSpPr>
        <p:grpSpPr>
          <a:xfrm>
            <a:off x="8041183" y="1773961"/>
            <a:ext cx="1138722" cy="314238"/>
            <a:chOff x="9250363" y="1863726"/>
            <a:chExt cx="1162050" cy="320676"/>
          </a:xfrm>
        </p:grpSpPr>
        <p:sp>
          <p:nvSpPr>
            <p:cNvPr id="9" name="Freeform 6"/>
            <p:cNvSpPr>
              <a:spLocks noEditPoints="1"/>
            </p:cNvSpPr>
            <p:nvPr/>
          </p:nvSpPr>
          <p:spPr bwMode="auto">
            <a:xfrm>
              <a:off x="9250363" y="1863726"/>
              <a:ext cx="295275" cy="315913"/>
            </a:xfrm>
            <a:custGeom>
              <a:avLst/>
              <a:gdLst>
                <a:gd name="T0" fmla="*/ 119 w 119"/>
                <a:gd name="T1" fmla="*/ 127 h 127"/>
                <a:gd name="T2" fmla="*/ 96 w 119"/>
                <a:gd name="T3" fmla="*/ 127 h 127"/>
                <a:gd name="T4" fmla="*/ 84 w 119"/>
                <a:gd name="T5" fmla="*/ 95 h 127"/>
                <a:gd name="T6" fmla="*/ 34 w 119"/>
                <a:gd name="T7" fmla="*/ 95 h 127"/>
                <a:gd name="T8" fmla="*/ 23 w 119"/>
                <a:gd name="T9" fmla="*/ 127 h 127"/>
                <a:gd name="T10" fmla="*/ 0 w 119"/>
                <a:gd name="T11" fmla="*/ 127 h 127"/>
                <a:gd name="T12" fmla="*/ 48 w 119"/>
                <a:gd name="T13" fmla="*/ 0 h 127"/>
                <a:gd name="T14" fmla="*/ 72 w 119"/>
                <a:gd name="T15" fmla="*/ 0 h 127"/>
                <a:gd name="T16" fmla="*/ 119 w 119"/>
                <a:gd name="T17" fmla="*/ 127 h 127"/>
                <a:gd name="T18" fmla="*/ 79 w 119"/>
                <a:gd name="T19" fmla="*/ 77 h 127"/>
                <a:gd name="T20" fmla="*/ 61 w 119"/>
                <a:gd name="T21" fmla="*/ 27 h 127"/>
                <a:gd name="T22" fmla="*/ 59 w 119"/>
                <a:gd name="T23" fmla="*/ 19 h 127"/>
                <a:gd name="T24" fmla="*/ 59 w 119"/>
                <a:gd name="T25" fmla="*/ 19 h 127"/>
                <a:gd name="T26" fmla="*/ 57 w 119"/>
                <a:gd name="T27" fmla="*/ 27 h 127"/>
                <a:gd name="T28" fmla="*/ 40 w 119"/>
                <a:gd name="T29" fmla="*/ 77 h 127"/>
                <a:gd name="T30" fmla="*/ 79 w 119"/>
                <a:gd name="T31"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27">
                  <a:moveTo>
                    <a:pt x="119" y="127"/>
                  </a:moveTo>
                  <a:cubicBezTo>
                    <a:pt x="96" y="127"/>
                    <a:pt x="96" y="127"/>
                    <a:pt x="96" y="127"/>
                  </a:cubicBezTo>
                  <a:cubicBezTo>
                    <a:pt x="84" y="95"/>
                    <a:pt x="84" y="95"/>
                    <a:pt x="84" y="95"/>
                  </a:cubicBezTo>
                  <a:cubicBezTo>
                    <a:pt x="34" y="95"/>
                    <a:pt x="34" y="95"/>
                    <a:pt x="34" y="95"/>
                  </a:cubicBezTo>
                  <a:cubicBezTo>
                    <a:pt x="23" y="127"/>
                    <a:pt x="23" y="127"/>
                    <a:pt x="23" y="127"/>
                  </a:cubicBezTo>
                  <a:cubicBezTo>
                    <a:pt x="0" y="127"/>
                    <a:pt x="0" y="127"/>
                    <a:pt x="0" y="127"/>
                  </a:cubicBezTo>
                  <a:cubicBezTo>
                    <a:pt x="48" y="0"/>
                    <a:pt x="48" y="0"/>
                    <a:pt x="48" y="0"/>
                  </a:cubicBezTo>
                  <a:cubicBezTo>
                    <a:pt x="72" y="0"/>
                    <a:pt x="72" y="0"/>
                    <a:pt x="72" y="0"/>
                  </a:cubicBezTo>
                  <a:lnTo>
                    <a:pt x="119" y="127"/>
                  </a:lnTo>
                  <a:close/>
                  <a:moveTo>
                    <a:pt x="79" y="77"/>
                  </a:moveTo>
                  <a:cubicBezTo>
                    <a:pt x="61" y="27"/>
                    <a:pt x="61" y="27"/>
                    <a:pt x="61" y="27"/>
                  </a:cubicBezTo>
                  <a:cubicBezTo>
                    <a:pt x="60" y="25"/>
                    <a:pt x="60" y="22"/>
                    <a:pt x="59" y="19"/>
                  </a:cubicBezTo>
                  <a:cubicBezTo>
                    <a:pt x="59" y="19"/>
                    <a:pt x="59" y="19"/>
                    <a:pt x="59" y="19"/>
                  </a:cubicBezTo>
                  <a:cubicBezTo>
                    <a:pt x="58" y="22"/>
                    <a:pt x="58" y="25"/>
                    <a:pt x="57" y="27"/>
                  </a:cubicBezTo>
                  <a:cubicBezTo>
                    <a:pt x="40" y="77"/>
                    <a:pt x="40" y="77"/>
                    <a:pt x="40" y="77"/>
                  </a:cubicBezTo>
                  <a:lnTo>
                    <a:pt x="79" y="77"/>
                  </a:lnTo>
                  <a:close/>
                </a:path>
              </a:pathLst>
            </a:custGeom>
            <a:solidFill>
              <a:srgbClr val="064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0" name="Freeform 7"/>
            <p:cNvSpPr>
              <a:spLocks/>
            </p:cNvSpPr>
            <p:nvPr/>
          </p:nvSpPr>
          <p:spPr bwMode="auto">
            <a:xfrm>
              <a:off x="9556751" y="1954214"/>
              <a:ext cx="193675" cy="225425"/>
            </a:xfrm>
            <a:custGeom>
              <a:avLst/>
              <a:gdLst>
                <a:gd name="T0" fmla="*/ 122 w 122"/>
                <a:gd name="T1" fmla="*/ 14 h 142"/>
                <a:gd name="T2" fmla="*/ 45 w 122"/>
                <a:gd name="T3" fmla="*/ 117 h 142"/>
                <a:gd name="T4" fmla="*/ 122 w 122"/>
                <a:gd name="T5" fmla="*/ 117 h 142"/>
                <a:gd name="T6" fmla="*/ 122 w 122"/>
                <a:gd name="T7" fmla="*/ 142 h 142"/>
                <a:gd name="T8" fmla="*/ 0 w 122"/>
                <a:gd name="T9" fmla="*/ 142 h 142"/>
                <a:gd name="T10" fmla="*/ 0 w 122"/>
                <a:gd name="T11" fmla="*/ 129 h 142"/>
                <a:gd name="T12" fmla="*/ 79 w 122"/>
                <a:gd name="T13" fmla="*/ 25 h 142"/>
                <a:gd name="T14" fmla="*/ 7 w 122"/>
                <a:gd name="T15" fmla="*/ 25 h 142"/>
                <a:gd name="T16" fmla="*/ 7 w 122"/>
                <a:gd name="T17" fmla="*/ 0 h 142"/>
                <a:gd name="T18" fmla="*/ 122 w 122"/>
                <a:gd name="T19" fmla="*/ 0 h 142"/>
                <a:gd name="T20" fmla="*/ 122 w 122"/>
                <a:gd name="T21" fmla="*/ 1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42">
                  <a:moveTo>
                    <a:pt x="122" y="14"/>
                  </a:moveTo>
                  <a:lnTo>
                    <a:pt x="45" y="117"/>
                  </a:lnTo>
                  <a:lnTo>
                    <a:pt x="122" y="117"/>
                  </a:lnTo>
                  <a:lnTo>
                    <a:pt x="122" y="142"/>
                  </a:lnTo>
                  <a:lnTo>
                    <a:pt x="0" y="142"/>
                  </a:lnTo>
                  <a:lnTo>
                    <a:pt x="0" y="129"/>
                  </a:lnTo>
                  <a:lnTo>
                    <a:pt x="79" y="25"/>
                  </a:lnTo>
                  <a:lnTo>
                    <a:pt x="7" y="25"/>
                  </a:lnTo>
                  <a:lnTo>
                    <a:pt x="7" y="0"/>
                  </a:lnTo>
                  <a:lnTo>
                    <a:pt x="122" y="0"/>
                  </a:lnTo>
                  <a:lnTo>
                    <a:pt x="122" y="14"/>
                  </a:lnTo>
                  <a:close/>
                </a:path>
              </a:pathLst>
            </a:custGeom>
            <a:solidFill>
              <a:srgbClr val="064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1" name="Freeform 8"/>
            <p:cNvSpPr>
              <a:spLocks/>
            </p:cNvSpPr>
            <p:nvPr/>
          </p:nvSpPr>
          <p:spPr bwMode="auto">
            <a:xfrm>
              <a:off x="9790113" y="1954214"/>
              <a:ext cx="200025" cy="230188"/>
            </a:xfrm>
            <a:custGeom>
              <a:avLst/>
              <a:gdLst>
                <a:gd name="T0" fmla="*/ 81 w 81"/>
                <a:gd name="T1" fmla="*/ 91 h 93"/>
                <a:gd name="T2" fmla="*/ 60 w 81"/>
                <a:gd name="T3" fmla="*/ 91 h 93"/>
                <a:gd name="T4" fmla="*/ 60 w 81"/>
                <a:gd name="T5" fmla="*/ 77 h 93"/>
                <a:gd name="T6" fmla="*/ 60 w 81"/>
                <a:gd name="T7" fmla="*/ 77 h 93"/>
                <a:gd name="T8" fmla="*/ 32 w 81"/>
                <a:gd name="T9" fmla="*/ 93 h 93"/>
                <a:gd name="T10" fmla="*/ 0 w 81"/>
                <a:gd name="T11" fmla="*/ 54 h 93"/>
                <a:gd name="T12" fmla="*/ 0 w 81"/>
                <a:gd name="T13" fmla="*/ 0 h 93"/>
                <a:gd name="T14" fmla="*/ 21 w 81"/>
                <a:gd name="T15" fmla="*/ 0 h 93"/>
                <a:gd name="T16" fmla="*/ 21 w 81"/>
                <a:gd name="T17" fmla="*/ 52 h 93"/>
                <a:gd name="T18" fmla="*/ 39 w 81"/>
                <a:gd name="T19" fmla="*/ 77 h 93"/>
                <a:gd name="T20" fmla="*/ 55 w 81"/>
                <a:gd name="T21" fmla="*/ 70 h 93"/>
                <a:gd name="T22" fmla="*/ 60 w 81"/>
                <a:gd name="T23" fmla="*/ 52 h 93"/>
                <a:gd name="T24" fmla="*/ 60 w 81"/>
                <a:gd name="T25" fmla="*/ 0 h 93"/>
                <a:gd name="T26" fmla="*/ 81 w 81"/>
                <a:gd name="T27" fmla="*/ 0 h 93"/>
                <a:gd name="T28" fmla="*/ 81 w 81"/>
                <a:gd name="T2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3">
                  <a:moveTo>
                    <a:pt x="81" y="91"/>
                  </a:moveTo>
                  <a:cubicBezTo>
                    <a:pt x="60" y="91"/>
                    <a:pt x="60" y="91"/>
                    <a:pt x="60" y="91"/>
                  </a:cubicBezTo>
                  <a:cubicBezTo>
                    <a:pt x="60" y="77"/>
                    <a:pt x="60" y="77"/>
                    <a:pt x="60" y="77"/>
                  </a:cubicBezTo>
                  <a:cubicBezTo>
                    <a:pt x="60" y="77"/>
                    <a:pt x="60" y="77"/>
                    <a:pt x="60" y="77"/>
                  </a:cubicBezTo>
                  <a:cubicBezTo>
                    <a:pt x="54" y="88"/>
                    <a:pt x="45" y="93"/>
                    <a:pt x="32" y="93"/>
                  </a:cubicBezTo>
                  <a:cubicBezTo>
                    <a:pt x="11" y="93"/>
                    <a:pt x="0" y="80"/>
                    <a:pt x="0" y="54"/>
                  </a:cubicBezTo>
                  <a:cubicBezTo>
                    <a:pt x="0" y="0"/>
                    <a:pt x="0" y="0"/>
                    <a:pt x="0" y="0"/>
                  </a:cubicBezTo>
                  <a:cubicBezTo>
                    <a:pt x="21" y="0"/>
                    <a:pt x="21" y="0"/>
                    <a:pt x="21" y="0"/>
                  </a:cubicBezTo>
                  <a:cubicBezTo>
                    <a:pt x="21" y="52"/>
                    <a:pt x="21" y="52"/>
                    <a:pt x="21" y="52"/>
                  </a:cubicBezTo>
                  <a:cubicBezTo>
                    <a:pt x="21" y="69"/>
                    <a:pt x="27" y="77"/>
                    <a:pt x="39" y="77"/>
                  </a:cubicBezTo>
                  <a:cubicBezTo>
                    <a:pt x="46" y="77"/>
                    <a:pt x="51" y="75"/>
                    <a:pt x="55" y="70"/>
                  </a:cubicBezTo>
                  <a:cubicBezTo>
                    <a:pt x="58" y="66"/>
                    <a:pt x="60" y="60"/>
                    <a:pt x="60" y="52"/>
                  </a:cubicBezTo>
                  <a:cubicBezTo>
                    <a:pt x="60" y="0"/>
                    <a:pt x="60" y="0"/>
                    <a:pt x="60" y="0"/>
                  </a:cubicBezTo>
                  <a:cubicBezTo>
                    <a:pt x="81" y="0"/>
                    <a:pt x="81" y="0"/>
                    <a:pt x="81" y="0"/>
                  </a:cubicBezTo>
                  <a:lnTo>
                    <a:pt x="81" y="91"/>
                  </a:lnTo>
                  <a:close/>
                </a:path>
              </a:pathLst>
            </a:custGeom>
            <a:solidFill>
              <a:srgbClr val="064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2" name="Freeform 9"/>
            <p:cNvSpPr>
              <a:spLocks/>
            </p:cNvSpPr>
            <p:nvPr/>
          </p:nvSpPr>
          <p:spPr bwMode="auto">
            <a:xfrm>
              <a:off x="10058401" y="1949451"/>
              <a:ext cx="130175" cy="230188"/>
            </a:xfrm>
            <a:custGeom>
              <a:avLst/>
              <a:gdLst>
                <a:gd name="T0" fmla="*/ 53 w 53"/>
                <a:gd name="T1" fmla="*/ 22 h 93"/>
                <a:gd name="T2" fmla="*/ 42 w 53"/>
                <a:gd name="T3" fmla="*/ 19 h 93"/>
                <a:gd name="T4" fmla="*/ 27 w 53"/>
                <a:gd name="T5" fmla="*/ 27 h 93"/>
                <a:gd name="T6" fmla="*/ 21 w 53"/>
                <a:gd name="T7" fmla="*/ 50 h 93"/>
                <a:gd name="T8" fmla="*/ 21 w 53"/>
                <a:gd name="T9" fmla="*/ 93 h 93"/>
                <a:gd name="T10" fmla="*/ 0 w 53"/>
                <a:gd name="T11" fmla="*/ 93 h 93"/>
                <a:gd name="T12" fmla="*/ 0 w 53"/>
                <a:gd name="T13" fmla="*/ 2 h 93"/>
                <a:gd name="T14" fmla="*/ 21 w 53"/>
                <a:gd name="T15" fmla="*/ 2 h 93"/>
                <a:gd name="T16" fmla="*/ 21 w 53"/>
                <a:gd name="T17" fmla="*/ 21 h 93"/>
                <a:gd name="T18" fmla="*/ 21 w 53"/>
                <a:gd name="T19" fmla="*/ 21 h 93"/>
                <a:gd name="T20" fmla="*/ 30 w 53"/>
                <a:gd name="T21" fmla="*/ 6 h 93"/>
                <a:gd name="T22" fmla="*/ 44 w 53"/>
                <a:gd name="T23" fmla="*/ 0 h 93"/>
                <a:gd name="T24" fmla="*/ 53 w 53"/>
                <a:gd name="T25" fmla="*/ 2 h 93"/>
                <a:gd name="T26" fmla="*/ 53 w 53"/>
                <a:gd name="T27"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93">
                  <a:moveTo>
                    <a:pt x="53" y="22"/>
                  </a:moveTo>
                  <a:cubicBezTo>
                    <a:pt x="50" y="20"/>
                    <a:pt x="47" y="19"/>
                    <a:pt x="42" y="19"/>
                  </a:cubicBezTo>
                  <a:cubicBezTo>
                    <a:pt x="36" y="19"/>
                    <a:pt x="31" y="22"/>
                    <a:pt x="27" y="27"/>
                  </a:cubicBezTo>
                  <a:cubicBezTo>
                    <a:pt x="23" y="33"/>
                    <a:pt x="21" y="40"/>
                    <a:pt x="21" y="50"/>
                  </a:cubicBezTo>
                  <a:cubicBezTo>
                    <a:pt x="21" y="93"/>
                    <a:pt x="21" y="93"/>
                    <a:pt x="21" y="93"/>
                  </a:cubicBezTo>
                  <a:cubicBezTo>
                    <a:pt x="0" y="93"/>
                    <a:pt x="0" y="93"/>
                    <a:pt x="0" y="93"/>
                  </a:cubicBezTo>
                  <a:cubicBezTo>
                    <a:pt x="0" y="2"/>
                    <a:pt x="0" y="2"/>
                    <a:pt x="0" y="2"/>
                  </a:cubicBezTo>
                  <a:cubicBezTo>
                    <a:pt x="21" y="2"/>
                    <a:pt x="21" y="2"/>
                    <a:pt x="21" y="2"/>
                  </a:cubicBezTo>
                  <a:cubicBezTo>
                    <a:pt x="21" y="21"/>
                    <a:pt x="21" y="21"/>
                    <a:pt x="21" y="21"/>
                  </a:cubicBezTo>
                  <a:cubicBezTo>
                    <a:pt x="21" y="21"/>
                    <a:pt x="21" y="21"/>
                    <a:pt x="21" y="21"/>
                  </a:cubicBezTo>
                  <a:cubicBezTo>
                    <a:pt x="23" y="14"/>
                    <a:pt x="26" y="9"/>
                    <a:pt x="30" y="6"/>
                  </a:cubicBezTo>
                  <a:cubicBezTo>
                    <a:pt x="34" y="2"/>
                    <a:pt x="39" y="0"/>
                    <a:pt x="44" y="0"/>
                  </a:cubicBezTo>
                  <a:cubicBezTo>
                    <a:pt x="48" y="0"/>
                    <a:pt x="51" y="1"/>
                    <a:pt x="53" y="2"/>
                  </a:cubicBezTo>
                  <a:lnTo>
                    <a:pt x="53" y="22"/>
                  </a:lnTo>
                  <a:close/>
                </a:path>
              </a:pathLst>
            </a:custGeom>
            <a:solidFill>
              <a:srgbClr val="064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3" name="Freeform 10"/>
            <p:cNvSpPr>
              <a:spLocks noEditPoints="1"/>
            </p:cNvSpPr>
            <p:nvPr/>
          </p:nvSpPr>
          <p:spPr bwMode="auto">
            <a:xfrm>
              <a:off x="10206038" y="1949451"/>
              <a:ext cx="206375" cy="234950"/>
            </a:xfrm>
            <a:custGeom>
              <a:avLst/>
              <a:gdLst>
                <a:gd name="T0" fmla="*/ 83 w 83"/>
                <a:gd name="T1" fmla="*/ 53 h 95"/>
                <a:gd name="T2" fmla="*/ 21 w 83"/>
                <a:gd name="T3" fmla="*/ 53 h 95"/>
                <a:gd name="T4" fmla="*/ 29 w 83"/>
                <a:gd name="T5" fmla="*/ 73 h 95"/>
                <a:gd name="T6" fmla="*/ 49 w 83"/>
                <a:gd name="T7" fmla="*/ 79 h 95"/>
                <a:gd name="T8" fmla="*/ 76 w 83"/>
                <a:gd name="T9" fmla="*/ 71 h 95"/>
                <a:gd name="T10" fmla="*/ 76 w 83"/>
                <a:gd name="T11" fmla="*/ 87 h 95"/>
                <a:gd name="T12" fmla="*/ 43 w 83"/>
                <a:gd name="T13" fmla="*/ 95 h 95"/>
                <a:gd name="T14" fmla="*/ 11 w 83"/>
                <a:gd name="T15" fmla="*/ 83 h 95"/>
                <a:gd name="T16" fmla="*/ 0 w 83"/>
                <a:gd name="T17" fmla="*/ 48 h 95"/>
                <a:gd name="T18" fmla="*/ 12 w 83"/>
                <a:gd name="T19" fmla="*/ 13 h 95"/>
                <a:gd name="T20" fmla="*/ 44 w 83"/>
                <a:gd name="T21" fmla="*/ 0 h 95"/>
                <a:gd name="T22" fmla="*/ 73 w 83"/>
                <a:gd name="T23" fmla="*/ 12 h 95"/>
                <a:gd name="T24" fmla="*/ 83 w 83"/>
                <a:gd name="T25" fmla="*/ 45 h 95"/>
                <a:gd name="T26" fmla="*/ 83 w 83"/>
                <a:gd name="T27" fmla="*/ 53 h 95"/>
                <a:gd name="T28" fmla="*/ 63 w 83"/>
                <a:gd name="T29" fmla="*/ 39 h 95"/>
                <a:gd name="T30" fmla="*/ 58 w 83"/>
                <a:gd name="T31" fmla="*/ 21 h 95"/>
                <a:gd name="T32" fmla="*/ 43 w 83"/>
                <a:gd name="T33" fmla="*/ 15 h 95"/>
                <a:gd name="T34" fmla="*/ 28 w 83"/>
                <a:gd name="T35" fmla="*/ 22 h 95"/>
                <a:gd name="T36" fmla="*/ 21 w 83"/>
                <a:gd name="T37" fmla="*/ 39 h 95"/>
                <a:gd name="T38" fmla="*/ 63 w 83"/>
                <a:gd name="T39"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95">
                  <a:moveTo>
                    <a:pt x="83" y="53"/>
                  </a:moveTo>
                  <a:cubicBezTo>
                    <a:pt x="21" y="53"/>
                    <a:pt x="21" y="53"/>
                    <a:pt x="21" y="53"/>
                  </a:cubicBezTo>
                  <a:cubicBezTo>
                    <a:pt x="21" y="62"/>
                    <a:pt x="24" y="68"/>
                    <a:pt x="29" y="73"/>
                  </a:cubicBezTo>
                  <a:cubicBezTo>
                    <a:pt x="34" y="77"/>
                    <a:pt x="40" y="79"/>
                    <a:pt x="49" y="79"/>
                  </a:cubicBezTo>
                  <a:cubicBezTo>
                    <a:pt x="59" y="79"/>
                    <a:pt x="68" y="77"/>
                    <a:pt x="76" y="71"/>
                  </a:cubicBezTo>
                  <a:cubicBezTo>
                    <a:pt x="76" y="87"/>
                    <a:pt x="76" y="87"/>
                    <a:pt x="76" y="87"/>
                  </a:cubicBezTo>
                  <a:cubicBezTo>
                    <a:pt x="67" y="93"/>
                    <a:pt x="56" y="95"/>
                    <a:pt x="43" y="95"/>
                  </a:cubicBezTo>
                  <a:cubicBezTo>
                    <a:pt x="29" y="95"/>
                    <a:pt x="19" y="91"/>
                    <a:pt x="11" y="83"/>
                  </a:cubicBezTo>
                  <a:cubicBezTo>
                    <a:pt x="4" y="75"/>
                    <a:pt x="0" y="63"/>
                    <a:pt x="0" y="48"/>
                  </a:cubicBezTo>
                  <a:cubicBezTo>
                    <a:pt x="0" y="34"/>
                    <a:pt x="4" y="22"/>
                    <a:pt x="12" y="13"/>
                  </a:cubicBezTo>
                  <a:cubicBezTo>
                    <a:pt x="21" y="4"/>
                    <a:pt x="31" y="0"/>
                    <a:pt x="44" y="0"/>
                  </a:cubicBezTo>
                  <a:cubicBezTo>
                    <a:pt x="56" y="0"/>
                    <a:pt x="66" y="4"/>
                    <a:pt x="73" y="12"/>
                  </a:cubicBezTo>
                  <a:cubicBezTo>
                    <a:pt x="79" y="20"/>
                    <a:pt x="83" y="31"/>
                    <a:pt x="83" y="45"/>
                  </a:cubicBezTo>
                  <a:lnTo>
                    <a:pt x="83" y="53"/>
                  </a:lnTo>
                  <a:close/>
                  <a:moveTo>
                    <a:pt x="63" y="39"/>
                  </a:moveTo>
                  <a:cubicBezTo>
                    <a:pt x="63" y="31"/>
                    <a:pt x="61" y="25"/>
                    <a:pt x="58" y="21"/>
                  </a:cubicBezTo>
                  <a:cubicBezTo>
                    <a:pt x="54" y="17"/>
                    <a:pt x="50" y="15"/>
                    <a:pt x="43" y="15"/>
                  </a:cubicBezTo>
                  <a:cubicBezTo>
                    <a:pt x="38" y="15"/>
                    <a:pt x="33" y="17"/>
                    <a:pt x="28" y="22"/>
                  </a:cubicBezTo>
                  <a:cubicBezTo>
                    <a:pt x="24" y="26"/>
                    <a:pt x="22" y="32"/>
                    <a:pt x="21" y="39"/>
                  </a:cubicBezTo>
                  <a:lnTo>
                    <a:pt x="63" y="39"/>
                  </a:lnTo>
                  <a:close/>
                </a:path>
              </a:pathLst>
            </a:custGeom>
            <a:solidFill>
              <a:srgbClr val="064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grpSp>
      <p:sp>
        <p:nvSpPr>
          <p:cNvPr id="14" name="Freeform 11"/>
          <p:cNvSpPr>
            <a:spLocks/>
          </p:cNvSpPr>
          <p:nvPr/>
        </p:nvSpPr>
        <p:spPr bwMode="auto">
          <a:xfrm>
            <a:off x="8532763" y="3108679"/>
            <a:ext cx="163342" cy="619141"/>
          </a:xfrm>
          <a:custGeom>
            <a:avLst/>
            <a:gdLst>
              <a:gd name="T0" fmla="*/ 105 w 105"/>
              <a:gd name="T1" fmla="*/ 0 h 398"/>
              <a:gd name="T2" fmla="*/ 3 w 105"/>
              <a:gd name="T3" fmla="*/ 0 h 398"/>
              <a:gd name="T4" fmla="*/ 0 w 105"/>
              <a:gd name="T5" fmla="*/ 398 h 398"/>
              <a:gd name="T6" fmla="*/ 102 w 105"/>
              <a:gd name="T7" fmla="*/ 398 h 398"/>
              <a:gd name="T8" fmla="*/ 105 w 105"/>
              <a:gd name="T9" fmla="*/ 0 h 398"/>
            </a:gdLst>
            <a:ahLst/>
            <a:cxnLst>
              <a:cxn ang="0">
                <a:pos x="T0" y="T1"/>
              </a:cxn>
              <a:cxn ang="0">
                <a:pos x="T2" y="T3"/>
              </a:cxn>
              <a:cxn ang="0">
                <a:pos x="T4" y="T5"/>
              </a:cxn>
              <a:cxn ang="0">
                <a:pos x="T6" y="T7"/>
              </a:cxn>
              <a:cxn ang="0">
                <a:pos x="T8" y="T9"/>
              </a:cxn>
            </a:cxnLst>
            <a:rect l="0" t="0" r="r" b="b"/>
            <a:pathLst>
              <a:path w="105" h="398">
                <a:moveTo>
                  <a:pt x="105" y="0"/>
                </a:moveTo>
                <a:lnTo>
                  <a:pt x="3" y="0"/>
                </a:lnTo>
                <a:lnTo>
                  <a:pt x="0" y="398"/>
                </a:lnTo>
                <a:lnTo>
                  <a:pt x="102" y="398"/>
                </a:lnTo>
                <a:lnTo>
                  <a:pt x="105" y="0"/>
                </a:lnTo>
                <a:close/>
              </a:path>
            </a:pathLst>
          </a:custGeom>
          <a:solidFill>
            <a:srgbClr val="ECA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5" name="Freeform 12"/>
          <p:cNvSpPr>
            <a:spLocks/>
          </p:cNvSpPr>
          <p:nvPr/>
        </p:nvSpPr>
        <p:spPr bwMode="auto">
          <a:xfrm>
            <a:off x="8532763" y="3477363"/>
            <a:ext cx="158674" cy="250457"/>
          </a:xfrm>
          <a:custGeom>
            <a:avLst/>
            <a:gdLst>
              <a:gd name="T0" fmla="*/ 102 w 102"/>
              <a:gd name="T1" fmla="*/ 51 h 161"/>
              <a:gd name="T2" fmla="*/ 2 w 102"/>
              <a:gd name="T3" fmla="*/ 0 h 161"/>
              <a:gd name="T4" fmla="*/ 0 w 102"/>
              <a:gd name="T5" fmla="*/ 161 h 161"/>
              <a:gd name="T6" fmla="*/ 102 w 102"/>
              <a:gd name="T7" fmla="*/ 161 h 161"/>
              <a:gd name="T8" fmla="*/ 102 w 102"/>
              <a:gd name="T9" fmla="*/ 51 h 161"/>
            </a:gdLst>
            <a:ahLst/>
            <a:cxnLst>
              <a:cxn ang="0">
                <a:pos x="T0" y="T1"/>
              </a:cxn>
              <a:cxn ang="0">
                <a:pos x="T2" y="T3"/>
              </a:cxn>
              <a:cxn ang="0">
                <a:pos x="T4" y="T5"/>
              </a:cxn>
              <a:cxn ang="0">
                <a:pos x="T6" y="T7"/>
              </a:cxn>
              <a:cxn ang="0">
                <a:pos x="T8" y="T9"/>
              </a:cxn>
            </a:cxnLst>
            <a:rect l="0" t="0" r="r" b="b"/>
            <a:pathLst>
              <a:path w="102" h="161">
                <a:moveTo>
                  <a:pt x="102" y="51"/>
                </a:moveTo>
                <a:lnTo>
                  <a:pt x="2" y="0"/>
                </a:lnTo>
                <a:lnTo>
                  <a:pt x="0" y="161"/>
                </a:lnTo>
                <a:lnTo>
                  <a:pt x="102" y="161"/>
                </a:lnTo>
                <a:lnTo>
                  <a:pt x="102" y="51"/>
                </a:lnTo>
                <a:close/>
              </a:path>
            </a:pathLst>
          </a:custGeom>
          <a:solidFill>
            <a:srgbClr val="AF7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6" name="Freeform 13"/>
          <p:cNvSpPr>
            <a:spLocks/>
          </p:cNvSpPr>
          <p:nvPr/>
        </p:nvSpPr>
        <p:spPr bwMode="auto">
          <a:xfrm>
            <a:off x="8381865" y="2794441"/>
            <a:ext cx="469802" cy="398240"/>
          </a:xfrm>
          <a:custGeom>
            <a:avLst/>
            <a:gdLst>
              <a:gd name="T0" fmla="*/ 62 w 193"/>
              <a:gd name="T1" fmla="*/ 34 h 164"/>
              <a:gd name="T2" fmla="*/ 48 w 193"/>
              <a:gd name="T3" fmla="*/ 68 h 164"/>
              <a:gd name="T4" fmla="*/ 96 w 193"/>
              <a:gd name="T5" fmla="*/ 116 h 164"/>
              <a:gd name="T6" fmla="*/ 144 w 193"/>
              <a:gd name="T7" fmla="*/ 67 h 164"/>
              <a:gd name="T8" fmla="*/ 130 w 193"/>
              <a:gd name="T9" fmla="*/ 34 h 164"/>
              <a:gd name="T10" fmla="*/ 165 w 193"/>
              <a:gd name="T11" fmla="*/ 0 h 164"/>
              <a:gd name="T12" fmla="*/ 192 w 193"/>
              <a:gd name="T13" fmla="*/ 67 h 164"/>
              <a:gd name="T14" fmla="*/ 96 w 193"/>
              <a:gd name="T15" fmla="*/ 164 h 164"/>
              <a:gd name="T16" fmla="*/ 0 w 193"/>
              <a:gd name="T17" fmla="*/ 68 h 164"/>
              <a:gd name="T18" fmla="*/ 28 w 193"/>
              <a:gd name="T19" fmla="*/ 0 h 164"/>
              <a:gd name="T20" fmla="*/ 62 w 193"/>
              <a:gd name="T21"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164">
                <a:moveTo>
                  <a:pt x="62" y="34"/>
                </a:moveTo>
                <a:cubicBezTo>
                  <a:pt x="54" y="43"/>
                  <a:pt x="48" y="55"/>
                  <a:pt x="48" y="68"/>
                </a:cubicBezTo>
                <a:cubicBezTo>
                  <a:pt x="48" y="94"/>
                  <a:pt x="70" y="116"/>
                  <a:pt x="96" y="116"/>
                </a:cubicBezTo>
                <a:cubicBezTo>
                  <a:pt x="123" y="116"/>
                  <a:pt x="144" y="94"/>
                  <a:pt x="144" y="67"/>
                </a:cubicBezTo>
                <a:cubicBezTo>
                  <a:pt x="144" y="54"/>
                  <a:pt x="139" y="43"/>
                  <a:pt x="130" y="34"/>
                </a:cubicBezTo>
                <a:cubicBezTo>
                  <a:pt x="165" y="0"/>
                  <a:pt x="165" y="0"/>
                  <a:pt x="165" y="0"/>
                </a:cubicBezTo>
                <a:cubicBezTo>
                  <a:pt x="182" y="18"/>
                  <a:pt x="192" y="41"/>
                  <a:pt x="192" y="67"/>
                </a:cubicBezTo>
                <a:cubicBezTo>
                  <a:pt x="193" y="120"/>
                  <a:pt x="150" y="164"/>
                  <a:pt x="96" y="164"/>
                </a:cubicBezTo>
                <a:cubicBezTo>
                  <a:pt x="43" y="164"/>
                  <a:pt x="0" y="121"/>
                  <a:pt x="0" y="68"/>
                </a:cubicBezTo>
                <a:cubicBezTo>
                  <a:pt x="0" y="41"/>
                  <a:pt x="11" y="17"/>
                  <a:pt x="28" y="0"/>
                </a:cubicBezTo>
                <a:lnTo>
                  <a:pt x="62" y="34"/>
                </a:lnTo>
                <a:close/>
              </a:path>
            </a:pathLst>
          </a:custGeom>
          <a:solidFill>
            <a:srgbClr val="ECA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7" name="Oval 14"/>
          <p:cNvSpPr>
            <a:spLocks noChangeArrowheads="1"/>
          </p:cNvSpPr>
          <p:nvPr/>
        </p:nvSpPr>
        <p:spPr bwMode="auto">
          <a:xfrm>
            <a:off x="7880953" y="3646928"/>
            <a:ext cx="1459182" cy="14576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8" name="Oval 16"/>
          <p:cNvSpPr>
            <a:spLocks noChangeArrowheads="1"/>
          </p:cNvSpPr>
          <p:nvPr/>
        </p:nvSpPr>
        <p:spPr bwMode="auto">
          <a:xfrm>
            <a:off x="8535874" y="2880001"/>
            <a:ext cx="160231" cy="160231"/>
          </a:xfrm>
          <a:prstGeom prst="ellipse">
            <a:avLst/>
          </a:pr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19" name="Freeform 17"/>
          <p:cNvSpPr>
            <a:spLocks/>
          </p:cNvSpPr>
          <p:nvPr/>
        </p:nvSpPr>
        <p:spPr bwMode="auto">
          <a:xfrm>
            <a:off x="9368138" y="3727819"/>
            <a:ext cx="208454" cy="1376735"/>
          </a:xfrm>
          <a:custGeom>
            <a:avLst/>
            <a:gdLst>
              <a:gd name="T0" fmla="*/ 0 w 134"/>
              <a:gd name="T1" fmla="*/ 0 h 885"/>
              <a:gd name="T2" fmla="*/ 134 w 134"/>
              <a:gd name="T3" fmla="*/ 0 h 885"/>
              <a:gd name="T4" fmla="*/ 134 w 134"/>
              <a:gd name="T5" fmla="*/ 885 h 885"/>
              <a:gd name="T6" fmla="*/ 0 w 134"/>
              <a:gd name="T7" fmla="*/ 885 h 885"/>
            </a:gdLst>
            <a:ahLst/>
            <a:cxnLst>
              <a:cxn ang="0">
                <a:pos x="T0" y="T1"/>
              </a:cxn>
              <a:cxn ang="0">
                <a:pos x="T2" y="T3"/>
              </a:cxn>
              <a:cxn ang="0">
                <a:pos x="T4" y="T5"/>
              </a:cxn>
              <a:cxn ang="0">
                <a:pos x="T6" y="T7"/>
              </a:cxn>
            </a:cxnLst>
            <a:rect l="0" t="0" r="r" b="b"/>
            <a:pathLst>
              <a:path w="134" h="885">
                <a:moveTo>
                  <a:pt x="0" y="0"/>
                </a:moveTo>
                <a:lnTo>
                  <a:pt x="134" y="0"/>
                </a:lnTo>
                <a:lnTo>
                  <a:pt x="134" y="885"/>
                </a:lnTo>
                <a:lnTo>
                  <a:pt x="0" y="885"/>
                </a:lnTo>
              </a:path>
            </a:pathLst>
          </a:custGeom>
          <a:noFill/>
          <a:ln w="889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23" name="Freeform 18"/>
          <p:cNvSpPr>
            <a:spLocks/>
          </p:cNvSpPr>
          <p:nvPr/>
        </p:nvSpPr>
        <p:spPr bwMode="auto">
          <a:xfrm>
            <a:off x="7639831" y="3727819"/>
            <a:ext cx="210011" cy="1376735"/>
          </a:xfrm>
          <a:custGeom>
            <a:avLst/>
            <a:gdLst>
              <a:gd name="T0" fmla="*/ 135 w 135"/>
              <a:gd name="T1" fmla="*/ 0 h 885"/>
              <a:gd name="T2" fmla="*/ 0 w 135"/>
              <a:gd name="T3" fmla="*/ 0 h 885"/>
              <a:gd name="T4" fmla="*/ 0 w 135"/>
              <a:gd name="T5" fmla="*/ 885 h 885"/>
              <a:gd name="T6" fmla="*/ 135 w 135"/>
              <a:gd name="T7" fmla="*/ 885 h 885"/>
            </a:gdLst>
            <a:ahLst/>
            <a:cxnLst>
              <a:cxn ang="0">
                <a:pos x="T0" y="T1"/>
              </a:cxn>
              <a:cxn ang="0">
                <a:pos x="T2" y="T3"/>
              </a:cxn>
              <a:cxn ang="0">
                <a:pos x="T4" y="T5"/>
              </a:cxn>
              <a:cxn ang="0">
                <a:pos x="T6" y="T7"/>
              </a:cxn>
            </a:cxnLst>
            <a:rect l="0" t="0" r="r" b="b"/>
            <a:pathLst>
              <a:path w="135" h="885">
                <a:moveTo>
                  <a:pt x="135" y="0"/>
                </a:moveTo>
                <a:lnTo>
                  <a:pt x="0" y="0"/>
                </a:lnTo>
                <a:lnTo>
                  <a:pt x="0" y="885"/>
                </a:lnTo>
                <a:lnTo>
                  <a:pt x="135" y="885"/>
                </a:lnTo>
              </a:path>
            </a:pathLst>
          </a:custGeom>
          <a:noFill/>
          <a:ln w="889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pic>
        <p:nvPicPr>
          <p:cNvPr id="8" name="Picture 10" descr="http://devopscube.com/wp-content/uploads/2015/01/SWAR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8210" y="3552106"/>
            <a:ext cx="2029478" cy="168986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9985833" y="5153785"/>
            <a:ext cx="1606302" cy="645791"/>
          </a:xfrm>
          <a:prstGeom prst="rect">
            <a:avLst/>
          </a:prstGeom>
        </p:spPr>
        <p:txBody>
          <a:bodyPr wrap="square">
            <a:spAutoFit/>
          </a:bodyPr>
          <a:lstStyle/>
          <a:p>
            <a:pPr defTabSz="895870">
              <a:defRPr/>
            </a:pPr>
            <a:r>
              <a:rPr lang="en-US" sz="3526" kern="0">
                <a:solidFill>
                  <a:srgbClr val="F1F1F1"/>
                </a:solidFill>
                <a:latin typeface="Segoe UI Semibold" panose="020B0702040204020203" pitchFamily="34" charset="0"/>
                <a:ea typeface="MS PGothic" panose="020B0600070205080204" pitchFamily="34" charset="-128"/>
                <a:cs typeface="Segoe UI Semibold" panose="020B0702040204020203" pitchFamily="34" charset="0"/>
              </a:rPr>
              <a:t>Swarm</a:t>
            </a:r>
            <a:endParaRPr lang="en-US" sz="3526" kern="0">
              <a:solidFill>
                <a:srgbClr val="F1F1F1"/>
              </a:solidFill>
              <a:latin typeface="Segoe UI"/>
              <a:ea typeface="MS PGothic" panose="020B0600070205080204" pitchFamily="34" charset="-128"/>
            </a:endParaRPr>
          </a:p>
        </p:txBody>
      </p:sp>
      <p:sp>
        <p:nvSpPr>
          <p:cNvPr id="28" name="Freeform 11"/>
          <p:cNvSpPr>
            <a:spLocks/>
          </p:cNvSpPr>
          <p:nvPr/>
        </p:nvSpPr>
        <p:spPr bwMode="auto">
          <a:xfrm>
            <a:off x="10644835" y="3108679"/>
            <a:ext cx="163342" cy="619141"/>
          </a:xfrm>
          <a:custGeom>
            <a:avLst/>
            <a:gdLst>
              <a:gd name="T0" fmla="*/ 105 w 105"/>
              <a:gd name="T1" fmla="*/ 0 h 398"/>
              <a:gd name="T2" fmla="*/ 3 w 105"/>
              <a:gd name="T3" fmla="*/ 0 h 398"/>
              <a:gd name="T4" fmla="*/ 0 w 105"/>
              <a:gd name="T5" fmla="*/ 398 h 398"/>
              <a:gd name="T6" fmla="*/ 102 w 105"/>
              <a:gd name="T7" fmla="*/ 398 h 398"/>
              <a:gd name="T8" fmla="*/ 105 w 105"/>
              <a:gd name="T9" fmla="*/ 0 h 398"/>
            </a:gdLst>
            <a:ahLst/>
            <a:cxnLst>
              <a:cxn ang="0">
                <a:pos x="T0" y="T1"/>
              </a:cxn>
              <a:cxn ang="0">
                <a:pos x="T2" y="T3"/>
              </a:cxn>
              <a:cxn ang="0">
                <a:pos x="T4" y="T5"/>
              </a:cxn>
              <a:cxn ang="0">
                <a:pos x="T6" y="T7"/>
              </a:cxn>
              <a:cxn ang="0">
                <a:pos x="T8" y="T9"/>
              </a:cxn>
            </a:cxnLst>
            <a:rect l="0" t="0" r="r" b="b"/>
            <a:pathLst>
              <a:path w="105" h="398">
                <a:moveTo>
                  <a:pt x="105" y="0"/>
                </a:moveTo>
                <a:lnTo>
                  <a:pt x="3" y="0"/>
                </a:lnTo>
                <a:lnTo>
                  <a:pt x="0" y="398"/>
                </a:lnTo>
                <a:lnTo>
                  <a:pt x="102" y="398"/>
                </a:lnTo>
                <a:lnTo>
                  <a:pt x="105" y="0"/>
                </a:lnTo>
                <a:close/>
              </a:path>
            </a:pathLst>
          </a:custGeom>
          <a:solidFill>
            <a:srgbClr val="ECA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29" name="Freeform 12"/>
          <p:cNvSpPr>
            <a:spLocks/>
          </p:cNvSpPr>
          <p:nvPr/>
        </p:nvSpPr>
        <p:spPr bwMode="auto">
          <a:xfrm>
            <a:off x="10644835" y="3477363"/>
            <a:ext cx="158674" cy="250457"/>
          </a:xfrm>
          <a:custGeom>
            <a:avLst/>
            <a:gdLst>
              <a:gd name="T0" fmla="*/ 102 w 102"/>
              <a:gd name="T1" fmla="*/ 51 h 161"/>
              <a:gd name="T2" fmla="*/ 2 w 102"/>
              <a:gd name="T3" fmla="*/ 0 h 161"/>
              <a:gd name="T4" fmla="*/ 0 w 102"/>
              <a:gd name="T5" fmla="*/ 161 h 161"/>
              <a:gd name="T6" fmla="*/ 102 w 102"/>
              <a:gd name="T7" fmla="*/ 161 h 161"/>
              <a:gd name="T8" fmla="*/ 102 w 102"/>
              <a:gd name="T9" fmla="*/ 51 h 161"/>
            </a:gdLst>
            <a:ahLst/>
            <a:cxnLst>
              <a:cxn ang="0">
                <a:pos x="T0" y="T1"/>
              </a:cxn>
              <a:cxn ang="0">
                <a:pos x="T2" y="T3"/>
              </a:cxn>
              <a:cxn ang="0">
                <a:pos x="T4" y="T5"/>
              </a:cxn>
              <a:cxn ang="0">
                <a:pos x="T6" y="T7"/>
              </a:cxn>
              <a:cxn ang="0">
                <a:pos x="T8" y="T9"/>
              </a:cxn>
            </a:cxnLst>
            <a:rect l="0" t="0" r="r" b="b"/>
            <a:pathLst>
              <a:path w="102" h="161">
                <a:moveTo>
                  <a:pt x="102" y="51"/>
                </a:moveTo>
                <a:lnTo>
                  <a:pt x="2" y="0"/>
                </a:lnTo>
                <a:lnTo>
                  <a:pt x="0" y="161"/>
                </a:lnTo>
                <a:lnTo>
                  <a:pt x="102" y="161"/>
                </a:lnTo>
                <a:lnTo>
                  <a:pt x="102" y="51"/>
                </a:lnTo>
                <a:close/>
              </a:path>
            </a:pathLst>
          </a:custGeom>
          <a:solidFill>
            <a:srgbClr val="AF7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30" name="Freeform 13"/>
          <p:cNvSpPr>
            <a:spLocks/>
          </p:cNvSpPr>
          <p:nvPr/>
        </p:nvSpPr>
        <p:spPr bwMode="auto">
          <a:xfrm>
            <a:off x="10493938" y="2794441"/>
            <a:ext cx="469802" cy="398240"/>
          </a:xfrm>
          <a:custGeom>
            <a:avLst/>
            <a:gdLst>
              <a:gd name="T0" fmla="*/ 62 w 193"/>
              <a:gd name="T1" fmla="*/ 34 h 164"/>
              <a:gd name="T2" fmla="*/ 48 w 193"/>
              <a:gd name="T3" fmla="*/ 68 h 164"/>
              <a:gd name="T4" fmla="*/ 96 w 193"/>
              <a:gd name="T5" fmla="*/ 116 h 164"/>
              <a:gd name="T6" fmla="*/ 144 w 193"/>
              <a:gd name="T7" fmla="*/ 67 h 164"/>
              <a:gd name="T8" fmla="*/ 130 w 193"/>
              <a:gd name="T9" fmla="*/ 34 h 164"/>
              <a:gd name="T10" fmla="*/ 165 w 193"/>
              <a:gd name="T11" fmla="*/ 0 h 164"/>
              <a:gd name="T12" fmla="*/ 192 w 193"/>
              <a:gd name="T13" fmla="*/ 67 h 164"/>
              <a:gd name="T14" fmla="*/ 96 w 193"/>
              <a:gd name="T15" fmla="*/ 164 h 164"/>
              <a:gd name="T16" fmla="*/ 0 w 193"/>
              <a:gd name="T17" fmla="*/ 68 h 164"/>
              <a:gd name="T18" fmla="*/ 28 w 193"/>
              <a:gd name="T19" fmla="*/ 0 h 164"/>
              <a:gd name="T20" fmla="*/ 62 w 193"/>
              <a:gd name="T21"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164">
                <a:moveTo>
                  <a:pt x="62" y="34"/>
                </a:moveTo>
                <a:cubicBezTo>
                  <a:pt x="54" y="43"/>
                  <a:pt x="48" y="55"/>
                  <a:pt x="48" y="68"/>
                </a:cubicBezTo>
                <a:cubicBezTo>
                  <a:pt x="48" y="94"/>
                  <a:pt x="70" y="116"/>
                  <a:pt x="96" y="116"/>
                </a:cubicBezTo>
                <a:cubicBezTo>
                  <a:pt x="123" y="116"/>
                  <a:pt x="144" y="94"/>
                  <a:pt x="144" y="67"/>
                </a:cubicBezTo>
                <a:cubicBezTo>
                  <a:pt x="144" y="54"/>
                  <a:pt x="139" y="43"/>
                  <a:pt x="130" y="34"/>
                </a:cubicBezTo>
                <a:cubicBezTo>
                  <a:pt x="165" y="0"/>
                  <a:pt x="165" y="0"/>
                  <a:pt x="165" y="0"/>
                </a:cubicBezTo>
                <a:cubicBezTo>
                  <a:pt x="182" y="18"/>
                  <a:pt x="192" y="41"/>
                  <a:pt x="192" y="67"/>
                </a:cubicBezTo>
                <a:cubicBezTo>
                  <a:pt x="193" y="120"/>
                  <a:pt x="150" y="164"/>
                  <a:pt x="96" y="164"/>
                </a:cubicBezTo>
                <a:cubicBezTo>
                  <a:pt x="43" y="164"/>
                  <a:pt x="0" y="121"/>
                  <a:pt x="0" y="68"/>
                </a:cubicBezTo>
                <a:cubicBezTo>
                  <a:pt x="0" y="41"/>
                  <a:pt x="11" y="17"/>
                  <a:pt x="28" y="0"/>
                </a:cubicBezTo>
                <a:lnTo>
                  <a:pt x="62" y="34"/>
                </a:lnTo>
                <a:close/>
              </a:path>
            </a:pathLst>
          </a:custGeom>
          <a:solidFill>
            <a:srgbClr val="ECA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31" name="Oval 16"/>
          <p:cNvSpPr>
            <a:spLocks noChangeArrowheads="1"/>
          </p:cNvSpPr>
          <p:nvPr/>
        </p:nvSpPr>
        <p:spPr bwMode="auto">
          <a:xfrm>
            <a:off x="10647945" y="2880001"/>
            <a:ext cx="160231" cy="160231"/>
          </a:xfrm>
          <a:prstGeom prst="ellipse">
            <a:avLst/>
          </a:pr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32" name="Freeform 17"/>
          <p:cNvSpPr>
            <a:spLocks/>
          </p:cNvSpPr>
          <p:nvPr/>
        </p:nvSpPr>
        <p:spPr bwMode="auto">
          <a:xfrm>
            <a:off x="11480209" y="3727819"/>
            <a:ext cx="208454" cy="1376735"/>
          </a:xfrm>
          <a:custGeom>
            <a:avLst/>
            <a:gdLst>
              <a:gd name="T0" fmla="*/ 0 w 134"/>
              <a:gd name="T1" fmla="*/ 0 h 885"/>
              <a:gd name="T2" fmla="*/ 134 w 134"/>
              <a:gd name="T3" fmla="*/ 0 h 885"/>
              <a:gd name="T4" fmla="*/ 134 w 134"/>
              <a:gd name="T5" fmla="*/ 885 h 885"/>
              <a:gd name="T6" fmla="*/ 0 w 134"/>
              <a:gd name="T7" fmla="*/ 885 h 885"/>
            </a:gdLst>
            <a:ahLst/>
            <a:cxnLst>
              <a:cxn ang="0">
                <a:pos x="T0" y="T1"/>
              </a:cxn>
              <a:cxn ang="0">
                <a:pos x="T2" y="T3"/>
              </a:cxn>
              <a:cxn ang="0">
                <a:pos x="T4" y="T5"/>
              </a:cxn>
              <a:cxn ang="0">
                <a:pos x="T6" y="T7"/>
              </a:cxn>
            </a:cxnLst>
            <a:rect l="0" t="0" r="r" b="b"/>
            <a:pathLst>
              <a:path w="134" h="885">
                <a:moveTo>
                  <a:pt x="0" y="0"/>
                </a:moveTo>
                <a:lnTo>
                  <a:pt x="134" y="0"/>
                </a:lnTo>
                <a:lnTo>
                  <a:pt x="134" y="885"/>
                </a:lnTo>
                <a:lnTo>
                  <a:pt x="0" y="885"/>
                </a:lnTo>
              </a:path>
            </a:pathLst>
          </a:custGeom>
          <a:noFill/>
          <a:ln w="889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33" name="Freeform 18"/>
          <p:cNvSpPr>
            <a:spLocks/>
          </p:cNvSpPr>
          <p:nvPr/>
        </p:nvSpPr>
        <p:spPr bwMode="auto">
          <a:xfrm>
            <a:off x="9751903" y="3727819"/>
            <a:ext cx="210011" cy="1376735"/>
          </a:xfrm>
          <a:custGeom>
            <a:avLst/>
            <a:gdLst>
              <a:gd name="T0" fmla="*/ 135 w 135"/>
              <a:gd name="T1" fmla="*/ 0 h 885"/>
              <a:gd name="T2" fmla="*/ 0 w 135"/>
              <a:gd name="T3" fmla="*/ 0 h 885"/>
              <a:gd name="T4" fmla="*/ 0 w 135"/>
              <a:gd name="T5" fmla="*/ 885 h 885"/>
              <a:gd name="T6" fmla="*/ 135 w 135"/>
              <a:gd name="T7" fmla="*/ 885 h 885"/>
            </a:gdLst>
            <a:ahLst/>
            <a:cxnLst>
              <a:cxn ang="0">
                <a:pos x="T0" y="T1"/>
              </a:cxn>
              <a:cxn ang="0">
                <a:pos x="T2" y="T3"/>
              </a:cxn>
              <a:cxn ang="0">
                <a:pos x="T4" y="T5"/>
              </a:cxn>
              <a:cxn ang="0">
                <a:pos x="T6" y="T7"/>
              </a:cxn>
            </a:cxnLst>
            <a:rect l="0" t="0" r="r" b="b"/>
            <a:pathLst>
              <a:path w="135" h="885">
                <a:moveTo>
                  <a:pt x="135" y="0"/>
                </a:moveTo>
                <a:lnTo>
                  <a:pt x="0" y="0"/>
                </a:lnTo>
                <a:lnTo>
                  <a:pt x="0" y="885"/>
                </a:lnTo>
                <a:lnTo>
                  <a:pt x="135" y="885"/>
                </a:lnTo>
              </a:path>
            </a:pathLst>
          </a:custGeom>
          <a:noFill/>
          <a:ln w="889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pic>
        <p:nvPicPr>
          <p:cNvPr id="29698" name="Picture 2" descr="https://mesosphere.com/wp-content/uploads/2016/04/logo-horizontal-styled.p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151668" y="3862886"/>
            <a:ext cx="951181" cy="110660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832266" y="5156006"/>
            <a:ext cx="1593480" cy="645791"/>
          </a:xfrm>
          <a:prstGeom prst="rect">
            <a:avLst/>
          </a:prstGeom>
        </p:spPr>
        <p:txBody>
          <a:bodyPr wrap="square">
            <a:spAutoFit/>
          </a:bodyPr>
          <a:lstStyle/>
          <a:p>
            <a:pPr defTabSz="895870">
              <a:defRPr/>
            </a:pPr>
            <a:r>
              <a:rPr lang="en-US" sz="3526" kern="0" dirty="0">
                <a:solidFill>
                  <a:srgbClr val="F1F1F1"/>
                </a:solidFill>
                <a:latin typeface="Segoe UI Semibold" panose="020B0702040204020203" pitchFamily="34" charset="0"/>
                <a:ea typeface="MS PGothic" panose="020B0600070205080204" pitchFamily="34" charset="-128"/>
                <a:cs typeface="Segoe UI Semibold" panose="020B0702040204020203" pitchFamily="34" charset="0"/>
              </a:rPr>
              <a:t>DC/OS</a:t>
            </a:r>
            <a:endParaRPr lang="en-US" sz="3526" kern="0" dirty="0">
              <a:solidFill>
                <a:srgbClr val="F1F1F1"/>
              </a:solidFill>
              <a:latin typeface="Segoe UI"/>
              <a:ea typeface="MS PGothic" panose="020B0600070205080204" pitchFamily="34" charset="-128"/>
            </a:endParaRPr>
          </a:p>
        </p:txBody>
      </p:sp>
      <p:sp>
        <p:nvSpPr>
          <p:cNvPr id="36" name="Rectangle 35"/>
          <p:cNvSpPr/>
          <p:nvPr/>
        </p:nvSpPr>
        <p:spPr>
          <a:xfrm>
            <a:off x="5265059" y="5148219"/>
            <a:ext cx="2537514" cy="641623"/>
          </a:xfrm>
          <a:prstGeom prst="rect">
            <a:avLst/>
          </a:prstGeom>
        </p:spPr>
        <p:txBody>
          <a:bodyPr wrap="square" anchor="t">
            <a:spAutoFit/>
          </a:bodyPr>
          <a:lstStyle/>
          <a:p>
            <a:pPr defTabSz="895870">
              <a:defRPr/>
            </a:pPr>
            <a:r>
              <a:rPr lang="en-US" sz="3500" kern="0">
                <a:solidFill>
                  <a:srgbClr val="F1F1F1"/>
                </a:solidFill>
                <a:latin typeface="Segoe UI Semibold" panose="020B0702040204020203" pitchFamily="34" charset="0"/>
                <a:ea typeface="MS PGothic" panose="020B0600070205080204" pitchFamily="34" charset="-128"/>
                <a:cs typeface="Segoe UI Semibold" panose="020B0702040204020203" pitchFamily="34" charset="0"/>
              </a:rPr>
              <a:t>Kubernetes</a:t>
            </a:r>
            <a:endParaRPr lang="en-US" sz="3526" kern="0">
              <a:solidFill>
                <a:srgbClr val="F1F1F1"/>
              </a:solidFill>
              <a:latin typeface="Segoe UI"/>
              <a:ea typeface="MS PGothic" panose="020B0600070205080204" pitchFamily="34" charset="-128"/>
            </a:endParaRPr>
          </a:p>
        </p:txBody>
      </p:sp>
      <p:sp>
        <p:nvSpPr>
          <p:cNvPr id="43" name="Freeform 17"/>
          <p:cNvSpPr>
            <a:spLocks/>
          </p:cNvSpPr>
          <p:nvPr/>
        </p:nvSpPr>
        <p:spPr bwMode="auto">
          <a:xfrm>
            <a:off x="7189946" y="3752712"/>
            <a:ext cx="208454" cy="1376735"/>
          </a:xfrm>
          <a:custGeom>
            <a:avLst/>
            <a:gdLst>
              <a:gd name="T0" fmla="*/ 0 w 134"/>
              <a:gd name="T1" fmla="*/ 0 h 885"/>
              <a:gd name="T2" fmla="*/ 134 w 134"/>
              <a:gd name="T3" fmla="*/ 0 h 885"/>
              <a:gd name="T4" fmla="*/ 134 w 134"/>
              <a:gd name="T5" fmla="*/ 885 h 885"/>
              <a:gd name="T6" fmla="*/ 0 w 134"/>
              <a:gd name="T7" fmla="*/ 885 h 885"/>
            </a:gdLst>
            <a:ahLst/>
            <a:cxnLst>
              <a:cxn ang="0">
                <a:pos x="T0" y="T1"/>
              </a:cxn>
              <a:cxn ang="0">
                <a:pos x="T2" y="T3"/>
              </a:cxn>
              <a:cxn ang="0">
                <a:pos x="T4" y="T5"/>
              </a:cxn>
              <a:cxn ang="0">
                <a:pos x="T6" y="T7"/>
              </a:cxn>
            </a:cxnLst>
            <a:rect l="0" t="0" r="r" b="b"/>
            <a:pathLst>
              <a:path w="134" h="885">
                <a:moveTo>
                  <a:pt x="0" y="0"/>
                </a:moveTo>
                <a:lnTo>
                  <a:pt x="134" y="0"/>
                </a:lnTo>
                <a:lnTo>
                  <a:pt x="134" y="885"/>
                </a:lnTo>
                <a:lnTo>
                  <a:pt x="0" y="885"/>
                </a:lnTo>
              </a:path>
            </a:pathLst>
          </a:custGeom>
          <a:noFill/>
          <a:ln w="889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44" name="Freeform 18"/>
          <p:cNvSpPr>
            <a:spLocks/>
          </p:cNvSpPr>
          <p:nvPr/>
        </p:nvSpPr>
        <p:spPr bwMode="auto">
          <a:xfrm>
            <a:off x="5461637" y="3752712"/>
            <a:ext cx="210011" cy="1376735"/>
          </a:xfrm>
          <a:custGeom>
            <a:avLst/>
            <a:gdLst>
              <a:gd name="T0" fmla="*/ 135 w 135"/>
              <a:gd name="T1" fmla="*/ 0 h 885"/>
              <a:gd name="T2" fmla="*/ 0 w 135"/>
              <a:gd name="T3" fmla="*/ 0 h 885"/>
              <a:gd name="T4" fmla="*/ 0 w 135"/>
              <a:gd name="T5" fmla="*/ 885 h 885"/>
              <a:gd name="T6" fmla="*/ 135 w 135"/>
              <a:gd name="T7" fmla="*/ 885 h 885"/>
            </a:gdLst>
            <a:ahLst/>
            <a:cxnLst>
              <a:cxn ang="0">
                <a:pos x="T0" y="T1"/>
              </a:cxn>
              <a:cxn ang="0">
                <a:pos x="T2" y="T3"/>
              </a:cxn>
              <a:cxn ang="0">
                <a:pos x="T4" y="T5"/>
              </a:cxn>
              <a:cxn ang="0">
                <a:pos x="T6" y="T7"/>
              </a:cxn>
            </a:cxnLst>
            <a:rect l="0" t="0" r="r" b="b"/>
            <a:pathLst>
              <a:path w="135" h="885">
                <a:moveTo>
                  <a:pt x="135" y="0"/>
                </a:moveTo>
                <a:lnTo>
                  <a:pt x="0" y="0"/>
                </a:lnTo>
                <a:lnTo>
                  <a:pt x="0" y="885"/>
                </a:lnTo>
                <a:lnTo>
                  <a:pt x="135" y="885"/>
                </a:lnTo>
              </a:path>
            </a:pathLst>
          </a:custGeom>
          <a:noFill/>
          <a:ln w="889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45" name="Freeform 11"/>
          <p:cNvSpPr>
            <a:spLocks/>
          </p:cNvSpPr>
          <p:nvPr/>
        </p:nvSpPr>
        <p:spPr bwMode="auto">
          <a:xfrm>
            <a:off x="6350683" y="3131044"/>
            <a:ext cx="163342" cy="619141"/>
          </a:xfrm>
          <a:custGeom>
            <a:avLst/>
            <a:gdLst>
              <a:gd name="T0" fmla="*/ 105 w 105"/>
              <a:gd name="T1" fmla="*/ 0 h 398"/>
              <a:gd name="T2" fmla="*/ 3 w 105"/>
              <a:gd name="T3" fmla="*/ 0 h 398"/>
              <a:gd name="T4" fmla="*/ 0 w 105"/>
              <a:gd name="T5" fmla="*/ 398 h 398"/>
              <a:gd name="T6" fmla="*/ 102 w 105"/>
              <a:gd name="T7" fmla="*/ 398 h 398"/>
              <a:gd name="T8" fmla="*/ 105 w 105"/>
              <a:gd name="T9" fmla="*/ 0 h 398"/>
            </a:gdLst>
            <a:ahLst/>
            <a:cxnLst>
              <a:cxn ang="0">
                <a:pos x="T0" y="T1"/>
              </a:cxn>
              <a:cxn ang="0">
                <a:pos x="T2" y="T3"/>
              </a:cxn>
              <a:cxn ang="0">
                <a:pos x="T4" y="T5"/>
              </a:cxn>
              <a:cxn ang="0">
                <a:pos x="T6" y="T7"/>
              </a:cxn>
              <a:cxn ang="0">
                <a:pos x="T8" y="T9"/>
              </a:cxn>
            </a:cxnLst>
            <a:rect l="0" t="0" r="r" b="b"/>
            <a:pathLst>
              <a:path w="105" h="398">
                <a:moveTo>
                  <a:pt x="105" y="0"/>
                </a:moveTo>
                <a:lnTo>
                  <a:pt x="3" y="0"/>
                </a:lnTo>
                <a:lnTo>
                  <a:pt x="0" y="398"/>
                </a:lnTo>
                <a:lnTo>
                  <a:pt x="102" y="398"/>
                </a:lnTo>
                <a:lnTo>
                  <a:pt x="105" y="0"/>
                </a:lnTo>
                <a:close/>
              </a:path>
            </a:pathLst>
          </a:custGeom>
          <a:solidFill>
            <a:srgbClr val="ECA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46" name="Freeform 12"/>
          <p:cNvSpPr>
            <a:spLocks/>
          </p:cNvSpPr>
          <p:nvPr/>
        </p:nvSpPr>
        <p:spPr bwMode="auto">
          <a:xfrm>
            <a:off x="6350682" y="3403693"/>
            <a:ext cx="163343" cy="333012"/>
          </a:xfrm>
          <a:custGeom>
            <a:avLst/>
            <a:gdLst>
              <a:gd name="T0" fmla="*/ 102 w 102"/>
              <a:gd name="T1" fmla="*/ 51 h 161"/>
              <a:gd name="T2" fmla="*/ 2 w 102"/>
              <a:gd name="T3" fmla="*/ 0 h 161"/>
              <a:gd name="T4" fmla="*/ 0 w 102"/>
              <a:gd name="T5" fmla="*/ 161 h 161"/>
              <a:gd name="T6" fmla="*/ 102 w 102"/>
              <a:gd name="T7" fmla="*/ 161 h 161"/>
              <a:gd name="T8" fmla="*/ 102 w 102"/>
              <a:gd name="T9" fmla="*/ 51 h 161"/>
            </a:gdLst>
            <a:ahLst/>
            <a:cxnLst>
              <a:cxn ang="0">
                <a:pos x="T0" y="T1"/>
              </a:cxn>
              <a:cxn ang="0">
                <a:pos x="T2" y="T3"/>
              </a:cxn>
              <a:cxn ang="0">
                <a:pos x="T4" y="T5"/>
              </a:cxn>
              <a:cxn ang="0">
                <a:pos x="T6" y="T7"/>
              </a:cxn>
              <a:cxn ang="0">
                <a:pos x="T8" y="T9"/>
              </a:cxn>
            </a:cxnLst>
            <a:rect l="0" t="0" r="r" b="b"/>
            <a:pathLst>
              <a:path w="102" h="161">
                <a:moveTo>
                  <a:pt x="102" y="51"/>
                </a:moveTo>
                <a:lnTo>
                  <a:pt x="2" y="0"/>
                </a:lnTo>
                <a:lnTo>
                  <a:pt x="0" y="161"/>
                </a:lnTo>
                <a:lnTo>
                  <a:pt x="102" y="161"/>
                </a:lnTo>
                <a:lnTo>
                  <a:pt x="102" y="51"/>
                </a:lnTo>
                <a:close/>
              </a:path>
            </a:pathLst>
          </a:custGeom>
          <a:solidFill>
            <a:srgbClr val="AF7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47" name="Freeform 13"/>
          <p:cNvSpPr>
            <a:spLocks/>
          </p:cNvSpPr>
          <p:nvPr/>
        </p:nvSpPr>
        <p:spPr bwMode="auto">
          <a:xfrm>
            <a:off x="6199787" y="2816805"/>
            <a:ext cx="469802" cy="398240"/>
          </a:xfrm>
          <a:custGeom>
            <a:avLst/>
            <a:gdLst>
              <a:gd name="T0" fmla="*/ 62 w 193"/>
              <a:gd name="T1" fmla="*/ 34 h 164"/>
              <a:gd name="T2" fmla="*/ 48 w 193"/>
              <a:gd name="T3" fmla="*/ 68 h 164"/>
              <a:gd name="T4" fmla="*/ 96 w 193"/>
              <a:gd name="T5" fmla="*/ 116 h 164"/>
              <a:gd name="T6" fmla="*/ 144 w 193"/>
              <a:gd name="T7" fmla="*/ 67 h 164"/>
              <a:gd name="T8" fmla="*/ 130 w 193"/>
              <a:gd name="T9" fmla="*/ 34 h 164"/>
              <a:gd name="T10" fmla="*/ 165 w 193"/>
              <a:gd name="T11" fmla="*/ 0 h 164"/>
              <a:gd name="T12" fmla="*/ 192 w 193"/>
              <a:gd name="T13" fmla="*/ 67 h 164"/>
              <a:gd name="T14" fmla="*/ 96 w 193"/>
              <a:gd name="T15" fmla="*/ 164 h 164"/>
              <a:gd name="T16" fmla="*/ 0 w 193"/>
              <a:gd name="T17" fmla="*/ 68 h 164"/>
              <a:gd name="T18" fmla="*/ 28 w 193"/>
              <a:gd name="T19" fmla="*/ 0 h 164"/>
              <a:gd name="T20" fmla="*/ 62 w 193"/>
              <a:gd name="T21"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164">
                <a:moveTo>
                  <a:pt x="62" y="34"/>
                </a:moveTo>
                <a:cubicBezTo>
                  <a:pt x="54" y="43"/>
                  <a:pt x="48" y="55"/>
                  <a:pt x="48" y="68"/>
                </a:cubicBezTo>
                <a:cubicBezTo>
                  <a:pt x="48" y="94"/>
                  <a:pt x="70" y="116"/>
                  <a:pt x="96" y="116"/>
                </a:cubicBezTo>
                <a:cubicBezTo>
                  <a:pt x="123" y="116"/>
                  <a:pt x="144" y="94"/>
                  <a:pt x="144" y="67"/>
                </a:cubicBezTo>
                <a:cubicBezTo>
                  <a:pt x="144" y="54"/>
                  <a:pt x="139" y="43"/>
                  <a:pt x="130" y="34"/>
                </a:cubicBezTo>
                <a:cubicBezTo>
                  <a:pt x="165" y="0"/>
                  <a:pt x="165" y="0"/>
                  <a:pt x="165" y="0"/>
                </a:cubicBezTo>
                <a:cubicBezTo>
                  <a:pt x="182" y="18"/>
                  <a:pt x="192" y="41"/>
                  <a:pt x="192" y="67"/>
                </a:cubicBezTo>
                <a:cubicBezTo>
                  <a:pt x="193" y="120"/>
                  <a:pt x="150" y="164"/>
                  <a:pt x="96" y="164"/>
                </a:cubicBezTo>
                <a:cubicBezTo>
                  <a:pt x="43" y="164"/>
                  <a:pt x="0" y="121"/>
                  <a:pt x="0" y="68"/>
                </a:cubicBezTo>
                <a:cubicBezTo>
                  <a:pt x="0" y="41"/>
                  <a:pt x="11" y="17"/>
                  <a:pt x="28" y="0"/>
                </a:cubicBezTo>
                <a:lnTo>
                  <a:pt x="62" y="34"/>
                </a:lnTo>
                <a:close/>
              </a:path>
            </a:pathLst>
          </a:custGeom>
          <a:solidFill>
            <a:srgbClr val="ECA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sp>
        <p:nvSpPr>
          <p:cNvPr id="48" name="Oval 16"/>
          <p:cNvSpPr>
            <a:spLocks noChangeArrowheads="1"/>
          </p:cNvSpPr>
          <p:nvPr/>
        </p:nvSpPr>
        <p:spPr bwMode="auto">
          <a:xfrm>
            <a:off x="6353795" y="2902366"/>
            <a:ext cx="160231" cy="160231"/>
          </a:xfrm>
          <a:prstGeom prst="ellipse">
            <a:avLst/>
          </a:pr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sz="1765" kern="0">
              <a:solidFill>
                <a:sysClr val="windowText" lastClr="000000"/>
              </a:solidFill>
              <a:latin typeface="Segoe UI"/>
              <a:ea typeface="MS PGothic" panose="020B0600070205080204" pitchFamily="34" charset="-128"/>
            </a:endParaRPr>
          </a:p>
        </p:txBody>
      </p:sp>
      <p:pic>
        <p:nvPicPr>
          <p:cNvPr id="34" name="Picture 10" descr="https://www.packet.net/media/images/m7S2-kubernetes.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030467" y="3342801"/>
            <a:ext cx="2795967" cy="1697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CCDD28-7519-432D-AC17-A068F63B97E3}"/>
              </a:ext>
            </a:extLst>
          </p:cNvPr>
          <p:cNvSpPr>
            <a:spLocks noGrp="1"/>
          </p:cNvSpPr>
          <p:nvPr>
            <p:ph type="title"/>
          </p:nvPr>
        </p:nvSpPr>
        <p:spPr/>
        <p:txBody>
          <a:bodyPr/>
          <a:lstStyle/>
          <a:p>
            <a:pPr algn="l"/>
            <a:r>
              <a:rPr lang="en-US" dirty="0"/>
              <a:t>Azure Container Service</a:t>
            </a:r>
            <a:endParaRPr lang="en-GB" dirty="0"/>
          </a:p>
        </p:txBody>
      </p:sp>
      <p:grpSp>
        <p:nvGrpSpPr>
          <p:cNvPr id="39" name="Group 38">
            <a:extLst>
              <a:ext uri="{FF2B5EF4-FFF2-40B4-BE49-F238E27FC236}">
                <a16:creationId xmlns:a16="http://schemas.microsoft.com/office/drawing/2014/main" id="{DCC9E020-554E-4B0B-8F04-2A5C3F80BFDA}"/>
              </a:ext>
            </a:extLst>
          </p:cNvPr>
          <p:cNvGrpSpPr/>
          <p:nvPr/>
        </p:nvGrpSpPr>
        <p:grpSpPr>
          <a:xfrm>
            <a:off x="9369778" y="5723467"/>
            <a:ext cx="2822222" cy="1157110"/>
            <a:chOff x="9369778" y="5723467"/>
            <a:chExt cx="2822222" cy="1157110"/>
          </a:xfrm>
        </p:grpSpPr>
        <p:sp>
          <p:nvSpPr>
            <p:cNvPr id="40" name="Right Triangle 39">
              <a:extLst>
                <a:ext uri="{FF2B5EF4-FFF2-40B4-BE49-F238E27FC236}">
                  <a16:creationId xmlns:a16="http://schemas.microsoft.com/office/drawing/2014/main" id="{C4022CE4-CA69-4BF7-BE8F-F3CDA1FEC04F}"/>
                </a:ext>
              </a:extLst>
            </p:cNvPr>
            <p:cNvSpPr/>
            <p:nvPr/>
          </p:nvSpPr>
          <p:spPr bwMode="auto">
            <a:xfrm flipH="1">
              <a:off x="9369778" y="5723467"/>
              <a:ext cx="2822222" cy="1157110"/>
            </a:xfrm>
            <a:prstGeom prst="r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14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C96F832D-C527-4B40-9517-3573A81C72DA}"/>
                </a:ext>
              </a:extLst>
            </p:cNvPr>
            <p:cNvSpPr/>
            <p:nvPr/>
          </p:nvSpPr>
          <p:spPr>
            <a:xfrm>
              <a:off x="9990666" y="6267069"/>
              <a:ext cx="2201334" cy="590931"/>
            </a:xfrm>
            <a:prstGeom prst="rect">
              <a:avLst/>
            </a:prstGeom>
          </p:spPr>
          <p:txBody>
            <a:bodyPr wrap="square">
              <a:spAutoFit/>
            </a:bodyPr>
            <a:lstStyle/>
            <a:p>
              <a:pPr algn="r" defTabSz="932472" fontAlgn="base">
                <a:lnSpc>
                  <a:spcPct val="90000"/>
                </a:lnSpc>
                <a:spcBef>
                  <a:spcPct val="0"/>
                </a:spcBef>
                <a:spcAft>
                  <a:spcPct val="0"/>
                </a:spcAft>
              </a:pPr>
              <a:r>
                <a:rPr lang="en-GB" dirty="0">
                  <a:gradFill>
                    <a:gsLst>
                      <a:gs pos="0">
                        <a:srgbClr val="FFFFFF"/>
                      </a:gs>
                      <a:gs pos="100000">
                        <a:srgbClr val="FFFFFF"/>
                      </a:gs>
                    </a:gsLst>
                    <a:lin ang="5400000" scaled="0"/>
                  </a:gradFill>
                  <a:ea typeface="Segoe UI" pitchFamily="34" charset="0"/>
                  <a:cs typeface="Segoe UI" pitchFamily="34" charset="0"/>
                </a:rPr>
                <a:t>Linux: GA</a:t>
              </a:r>
              <a:br>
                <a:rPr lang="en-GB" dirty="0">
                  <a:gradFill>
                    <a:gsLst>
                      <a:gs pos="0">
                        <a:srgbClr val="FFFFFF"/>
                      </a:gs>
                      <a:gs pos="100000">
                        <a:srgbClr val="FFFFFF"/>
                      </a:gs>
                    </a:gsLst>
                    <a:lin ang="5400000" scaled="0"/>
                  </a:gradFill>
                  <a:ea typeface="Segoe UI" pitchFamily="34" charset="0"/>
                  <a:cs typeface="Segoe UI" pitchFamily="34" charset="0"/>
                </a:rPr>
              </a:br>
              <a:r>
                <a:rPr lang="en-GB" dirty="0">
                  <a:gradFill>
                    <a:gsLst>
                      <a:gs pos="0">
                        <a:srgbClr val="FFFFFF"/>
                      </a:gs>
                      <a:gs pos="100000">
                        <a:srgbClr val="FFFFFF"/>
                      </a:gs>
                    </a:gsLst>
                    <a:lin ang="5400000" scaled="0"/>
                  </a:gradFill>
                  <a:ea typeface="Segoe UI" pitchFamily="34" charset="0"/>
                  <a:cs typeface="Segoe UI" pitchFamily="34" charset="0"/>
                </a:rPr>
                <a:t>Windows: Preview</a:t>
              </a:r>
            </a:p>
          </p:txBody>
        </p:sp>
      </p:grpSp>
    </p:spTree>
    <p:extLst>
      <p:ext uri="{BB962C8B-B14F-4D97-AF65-F5344CB8AC3E}">
        <p14:creationId xmlns:p14="http://schemas.microsoft.com/office/powerpoint/2010/main" val="30223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decel="100000" fill="hold" grpId="1" nodeType="withEffect">
                                  <p:stCondLst>
                                    <p:cond delay="0"/>
                                  </p:stCondLst>
                                  <p:childTnLst>
                                    <p:animMotion origin="layout" path="M -8.45034E-7 -1.53881E-6 L -0.05285 -1.53881E-6 " pathEditMode="relative" rAng="0" ptsTypes="AA">
                                      <p:cBhvr>
                                        <p:cTn id="9" dur="750" spd="-100000" fill="hold"/>
                                        <p:tgtEl>
                                          <p:spTgt spid="5"/>
                                        </p:tgtEl>
                                        <p:attrNameLst>
                                          <p:attrName>ppt_x</p:attrName>
                                          <p:attrName>ppt_y</p:attrName>
                                        </p:attrNameLst>
                                      </p:cBhvr>
                                      <p:rCtr x="-2642" y="0"/>
                                    </p:animMotion>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5" presetClass="path" presetSubtype="0" decel="100000" fill="hold" grpId="1" nodeType="withEffect">
                                  <p:stCondLst>
                                    <p:cond delay="0"/>
                                  </p:stCondLst>
                                  <p:childTnLst>
                                    <p:animMotion origin="layout" path="M -2.48404E-6 1.65683E-6 L -0.05284 1.65683E-6 " pathEditMode="relative" rAng="0" ptsTypes="AA">
                                      <p:cBhvr>
                                        <p:cTn id="14" dur="750" spd="-100000" fill="hold"/>
                                        <p:tgtEl>
                                          <p:spTgt spid="4"/>
                                        </p:tgtEl>
                                        <p:attrNameLst>
                                          <p:attrName>ppt_x</p:attrName>
                                          <p:attrName>ppt_y</p:attrName>
                                        </p:attrNameLst>
                                      </p:cBhvr>
                                      <p:rCtr x="-26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8163" y="58738"/>
            <a:ext cx="11653837" cy="900112"/>
          </a:xfrm>
        </p:spPr>
        <p:txBody>
          <a:bodyPr>
            <a:normAutofit/>
          </a:bodyPr>
          <a:lstStyle/>
          <a:p>
            <a:r>
              <a:rPr lang="en-US" sz="4400" dirty="0"/>
              <a:t>Azure Container Service</a:t>
            </a:r>
          </a:p>
        </p:txBody>
      </p:sp>
      <p:sp>
        <p:nvSpPr>
          <p:cNvPr id="4" name="Rectangle 3"/>
          <p:cNvSpPr/>
          <p:nvPr/>
        </p:nvSpPr>
        <p:spPr bwMode="auto">
          <a:xfrm>
            <a:off x="314543" y="1309415"/>
            <a:ext cx="7641600" cy="900000"/>
          </a:xfrm>
          <a:prstGeom prst="rect">
            <a:avLst/>
          </a:prstGeom>
          <a:solidFill>
            <a:srgbClr val="00B050"/>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dirty="0"/>
              <a:t>Containers</a:t>
            </a:r>
          </a:p>
        </p:txBody>
      </p:sp>
      <p:sp>
        <p:nvSpPr>
          <p:cNvPr id="12" name="Rectangle 11"/>
          <p:cNvSpPr/>
          <p:nvPr/>
        </p:nvSpPr>
        <p:spPr bwMode="auto">
          <a:xfrm>
            <a:off x="4263579" y="3375753"/>
            <a:ext cx="3692564" cy="900000"/>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kern="0" dirty="0">
                <a:gradFill>
                  <a:gsLst>
                    <a:gs pos="0">
                      <a:srgbClr val="FFFFFF"/>
                    </a:gs>
                    <a:gs pos="100000">
                      <a:srgbClr val="FFFFFF"/>
                    </a:gs>
                  </a:gsLst>
                  <a:lin ang="5400000" scaled="0"/>
                </a:gradFill>
                <a:ea typeface="Segoe UI" pitchFamily="34" charset="0"/>
                <a:cs typeface="Segoe UI" pitchFamily="34" charset="0"/>
              </a:rPr>
              <a:t>Windows Server</a:t>
            </a:r>
          </a:p>
        </p:txBody>
      </p:sp>
      <p:sp>
        <p:nvSpPr>
          <p:cNvPr id="13" name="Rectangle 12"/>
          <p:cNvSpPr/>
          <p:nvPr/>
        </p:nvSpPr>
        <p:spPr bwMode="auto">
          <a:xfrm>
            <a:off x="326295" y="3375754"/>
            <a:ext cx="3737247" cy="900000"/>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kern="0" dirty="0">
                <a:gradFill>
                  <a:gsLst>
                    <a:gs pos="0">
                      <a:srgbClr val="FFFFFF"/>
                    </a:gs>
                    <a:gs pos="100000">
                      <a:srgbClr val="FFFFFF"/>
                    </a:gs>
                  </a:gsLst>
                  <a:lin ang="5400000" scaled="0"/>
                </a:gradFill>
                <a:ea typeface="Segoe UI" pitchFamily="34" charset="0"/>
                <a:cs typeface="Segoe UI" pitchFamily="34" charset="0"/>
              </a:rPr>
              <a:t>Linux</a:t>
            </a:r>
          </a:p>
        </p:txBody>
      </p:sp>
      <p:sp>
        <p:nvSpPr>
          <p:cNvPr id="7" name="Rectangle 6"/>
          <p:cNvSpPr/>
          <p:nvPr/>
        </p:nvSpPr>
        <p:spPr bwMode="auto">
          <a:xfrm>
            <a:off x="312729" y="2320257"/>
            <a:ext cx="7629849" cy="900000"/>
          </a:xfrm>
          <a:prstGeom prst="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dirty="0"/>
              <a:t>Orchestrator</a:t>
            </a:r>
            <a:br>
              <a:rPr lang="en-US" sz="2400" dirty="0"/>
            </a:br>
            <a:r>
              <a:rPr lang="en-US" sz="2400" dirty="0"/>
              <a:t>(Docker </a:t>
            </a:r>
            <a:r>
              <a:rPr lang="en-GB" sz="2400" dirty="0"/>
              <a:t>Swarm, DC/OS, Kubernetes</a:t>
            </a:r>
            <a:r>
              <a:rPr lang="en-US" sz="2400" dirty="0"/>
              <a:t>)</a:t>
            </a:r>
          </a:p>
        </p:txBody>
      </p:sp>
      <p:sp>
        <p:nvSpPr>
          <p:cNvPr id="17" name="Down Arrow 16"/>
          <p:cNvSpPr/>
          <p:nvPr/>
        </p:nvSpPr>
        <p:spPr bwMode="auto">
          <a:xfrm rot="5400000">
            <a:off x="8018490" y="2483514"/>
            <a:ext cx="669133" cy="573487"/>
          </a:xfrm>
          <a:prstGeom prst="downArrow">
            <a:avLst>
              <a:gd name="adj1" fmla="val 50191"/>
              <a:gd name="adj2" fmla="val 50000"/>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400" kern="0" spc="-50" dirty="0">
              <a:gradFill>
                <a:gsLst>
                  <a:gs pos="1250">
                    <a:srgbClr val="000000"/>
                  </a:gs>
                  <a:gs pos="10417">
                    <a:srgbClr val="000000"/>
                  </a:gs>
                </a:gsLst>
                <a:lin ang="5400000" scaled="0"/>
              </a:gradFill>
            </a:endParaRPr>
          </a:p>
        </p:txBody>
      </p:sp>
      <p:sp>
        <p:nvSpPr>
          <p:cNvPr id="18" name="Rectangle 17"/>
          <p:cNvSpPr/>
          <p:nvPr/>
        </p:nvSpPr>
        <p:spPr bwMode="auto">
          <a:xfrm>
            <a:off x="8721878" y="2299936"/>
            <a:ext cx="3210502" cy="900000"/>
          </a:xfrm>
          <a:prstGeom prst="rect">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b="1" kern="0" dirty="0">
                <a:solidFill>
                  <a:srgbClr val="000000"/>
                </a:solidFill>
                <a:ea typeface="Segoe UI" pitchFamily="34" charset="0"/>
                <a:cs typeface="Segoe UI" pitchFamily="34" charset="0"/>
              </a:rPr>
              <a:t>Container Tooling</a:t>
            </a:r>
            <a:br>
              <a:rPr lang="en-US" sz="2400" b="1" kern="0" dirty="0">
                <a:solidFill>
                  <a:srgbClr val="000000"/>
                </a:solidFill>
                <a:ea typeface="Segoe UI" pitchFamily="34" charset="0"/>
                <a:cs typeface="Segoe UI" pitchFamily="34" charset="0"/>
              </a:rPr>
            </a:br>
            <a:r>
              <a:rPr lang="en-US" sz="2400" b="1" kern="0" dirty="0">
                <a:solidFill>
                  <a:srgbClr val="000000"/>
                </a:solidFill>
                <a:ea typeface="Segoe UI" pitchFamily="34" charset="0"/>
                <a:cs typeface="Segoe UI" pitchFamily="34" charset="0"/>
              </a:rPr>
              <a:t>e.g. Docker CLI</a:t>
            </a:r>
          </a:p>
        </p:txBody>
      </p:sp>
      <p:sp>
        <p:nvSpPr>
          <p:cNvPr id="15" name="Rectangle 14"/>
          <p:cNvSpPr/>
          <p:nvPr/>
        </p:nvSpPr>
        <p:spPr bwMode="auto">
          <a:xfrm>
            <a:off x="326294" y="5483337"/>
            <a:ext cx="3737247" cy="900000"/>
          </a:xfrm>
          <a:prstGeom prst="rect">
            <a:avLst/>
          </a:prstGeom>
          <a:solidFill>
            <a:schemeClr val="accent3"/>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kern="0" dirty="0">
                <a:gradFill>
                  <a:gsLst>
                    <a:gs pos="0">
                      <a:srgbClr val="FFFFFF"/>
                    </a:gs>
                    <a:gs pos="100000">
                      <a:srgbClr val="FFFFFF"/>
                    </a:gs>
                  </a:gsLst>
                  <a:lin ang="5400000" scaled="0"/>
                </a:gradFill>
                <a:ea typeface="Segoe UI" pitchFamily="34" charset="0"/>
                <a:cs typeface="Segoe UI" pitchFamily="34" charset="0"/>
              </a:rPr>
              <a:t>Azure Stack</a:t>
            </a:r>
          </a:p>
        </p:txBody>
      </p:sp>
      <p:sp>
        <p:nvSpPr>
          <p:cNvPr id="16" name="Rectangle 15"/>
          <p:cNvSpPr/>
          <p:nvPr/>
        </p:nvSpPr>
        <p:spPr bwMode="auto">
          <a:xfrm>
            <a:off x="4263579" y="5483337"/>
            <a:ext cx="3692564" cy="900000"/>
          </a:xfrm>
          <a:prstGeom prst="rect">
            <a:avLst/>
          </a:prstGeom>
          <a:solidFill>
            <a:schemeClr val="accent3"/>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kern="0" dirty="0">
                <a:gradFill>
                  <a:gsLst>
                    <a:gs pos="0">
                      <a:srgbClr val="FFFFFF"/>
                    </a:gs>
                    <a:gs pos="100000">
                      <a:srgbClr val="FFFFFF"/>
                    </a:gs>
                  </a:gsLst>
                  <a:lin ang="5400000" scaled="0"/>
                </a:gradFill>
                <a:ea typeface="Segoe UI" pitchFamily="34" charset="0"/>
                <a:cs typeface="Segoe UI" pitchFamily="34" charset="0"/>
              </a:rPr>
              <a:t>Azure</a:t>
            </a:r>
          </a:p>
        </p:txBody>
      </p:sp>
      <p:sp>
        <p:nvSpPr>
          <p:cNvPr id="5" name="Rectangle 4"/>
          <p:cNvSpPr/>
          <p:nvPr/>
        </p:nvSpPr>
        <p:spPr bwMode="auto">
          <a:xfrm>
            <a:off x="326295" y="4413780"/>
            <a:ext cx="7629848" cy="900000"/>
          </a:xfrm>
          <a:prstGeom prst="rect">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kern="0" dirty="0">
                <a:gradFill>
                  <a:gsLst>
                    <a:gs pos="0">
                      <a:srgbClr val="FFFFFF"/>
                    </a:gs>
                    <a:gs pos="100000">
                      <a:srgbClr val="FFFFFF"/>
                    </a:gs>
                  </a:gsLst>
                  <a:lin ang="5400000" scaled="0"/>
                </a:gradFill>
                <a:ea typeface="Segoe UI" pitchFamily="34" charset="0"/>
                <a:cs typeface="Segoe UI" pitchFamily="34" charset="0"/>
              </a:rPr>
              <a:t>VMs and VM Scale Sets</a:t>
            </a:r>
          </a:p>
        </p:txBody>
      </p:sp>
      <p:sp>
        <p:nvSpPr>
          <p:cNvPr id="19" name="Rectangle 18"/>
          <p:cNvSpPr/>
          <p:nvPr/>
        </p:nvSpPr>
        <p:spPr bwMode="auto">
          <a:xfrm>
            <a:off x="8721878" y="4414812"/>
            <a:ext cx="3210502" cy="900000"/>
          </a:xfrm>
          <a:prstGeom prst="rect">
            <a:avLst/>
          </a:prstGeom>
          <a:solidFill>
            <a:schemeClr val="accent2">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r>
              <a:rPr lang="en-US" sz="2400" b="1" kern="0" dirty="0">
                <a:solidFill>
                  <a:srgbClr val="000000"/>
                </a:solidFill>
                <a:ea typeface="Segoe UI" pitchFamily="34" charset="0"/>
                <a:cs typeface="Segoe UI" pitchFamily="34" charset="0"/>
              </a:rPr>
              <a:t>Service Tooling</a:t>
            </a:r>
            <a:br>
              <a:rPr lang="en-US" sz="2400" b="1" kern="0" dirty="0">
                <a:solidFill>
                  <a:srgbClr val="000000"/>
                </a:solidFill>
                <a:ea typeface="Segoe UI" pitchFamily="34" charset="0"/>
                <a:cs typeface="Segoe UI" pitchFamily="34" charset="0"/>
              </a:rPr>
            </a:br>
            <a:r>
              <a:rPr lang="en-US" sz="2400" b="1" kern="0" dirty="0">
                <a:solidFill>
                  <a:srgbClr val="000000"/>
                </a:solidFill>
                <a:ea typeface="Segoe UI" pitchFamily="34" charset="0"/>
                <a:cs typeface="Segoe UI" pitchFamily="34" charset="0"/>
              </a:rPr>
              <a:t>e.g. ARM Template</a:t>
            </a:r>
          </a:p>
        </p:txBody>
      </p:sp>
      <p:sp>
        <p:nvSpPr>
          <p:cNvPr id="20" name="Down Arrow 16"/>
          <p:cNvSpPr/>
          <p:nvPr/>
        </p:nvSpPr>
        <p:spPr bwMode="auto">
          <a:xfrm rot="5400000">
            <a:off x="8049876" y="4583136"/>
            <a:ext cx="594162" cy="561288"/>
          </a:xfrm>
          <a:prstGeom prst="downArrow">
            <a:avLst>
              <a:gd name="adj1" fmla="val 50191"/>
              <a:gd name="adj2" fmla="val 50000"/>
            </a:avLst>
          </a:prstGeom>
          <a:solidFill>
            <a:schemeClr val="accent2">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defRPr/>
            </a:pPr>
            <a:endParaRPr lang="en-US" sz="2400" kern="0" spc="-50" dirty="0">
              <a:gradFill>
                <a:gsLst>
                  <a:gs pos="1250">
                    <a:srgbClr val="000000"/>
                  </a:gs>
                  <a:gs pos="10417">
                    <a:srgbClr val="000000"/>
                  </a:gs>
                </a:gsLst>
                <a:lin ang="5400000" scaled="0"/>
              </a:gradFill>
            </a:endParaRPr>
          </a:p>
        </p:txBody>
      </p:sp>
    </p:spTree>
    <p:extLst>
      <p:ext uri="{BB962C8B-B14F-4D97-AF65-F5344CB8AC3E}">
        <p14:creationId xmlns:p14="http://schemas.microsoft.com/office/powerpoint/2010/main" val="33900643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CC9B109E-8830-482B-AC35-B24F0F54BA23}"/>
              </a:ext>
            </a:extLst>
          </p:cNvPr>
          <p:cNvSpPr/>
          <p:nvPr/>
        </p:nvSpPr>
        <p:spPr bwMode="auto">
          <a:xfrm flipH="1">
            <a:off x="9369778" y="5723467"/>
            <a:ext cx="2822222" cy="1157110"/>
          </a:xfrm>
          <a:prstGeom prst="r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1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C118C554-925A-4676-9481-7505FE41C531}"/>
              </a:ext>
            </a:extLst>
          </p:cNvPr>
          <p:cNvSpPr>
            <a:spLocks noGrp="1"/>
          </p:cNvSpPr>
          <p:nvPr>
            <p:ph type="title"/>
          </p:nvPr>
        </p:nvSpPr>
        <p:spPr/>
        <p:txBody>
          <a:bodyPr/>
          <a:lstStyle/>
          <a:p>
            <a:r>
              <a:rPr lang="en-GB" dirty="0"/>
              <a:t>AKS: Managed Kubernetes</a:t>
            </a:r>
          </a:p>
        </p:txBody>
      </p:sp>
      <p:sp>
        <p:nvSpPr>
          <p:cNvPr id="3" name="Text Placeholder 2">
            <a:extLst>
              <a:ext uri="{FF2B5EF4-FFF2-40B4-BE49-F238E27FC236}">
                <a16:creationId xmlns:a16="http://schemas.microsoft.com/office/drawing/2014/main" id="{E255D52E-35D0-496B-88B4-6B4481F325AD}"/>
              </a:ext>
            </a:extLst>
          </p:cNvPr>
          <p:cNvSpPr>
            <a:spLocks noGrp="1"/>
          </p:cNvSpPr>
          <p:nvPr>
            <p:ph type="body" sz="quarter" idx="10"/>
          </p:nvPr>
        </p:nvSpPr>
        <p:spPr>
          <a:xfrm>
            <a:off x="269303" y="1187644"/>
            <a:ext cx="11655078" cy="3177793"/>
          </a:xfrm>
        </p:spPr>
        <p:txBody>
          <a:bodyPr/>
          <a:lstStyle/>
          <a:p>
            <a:pPr marL="457200" indent="-457200" algn="l">
              <a:buFont typeface="Arial" panose="020B0604020202020204" pitchFamily="34" charset="0"/>
              <a:buChar char="•"/>
            </a:pPr>
            <a:r>
              <a:rPr lang="en-GB" sz="2800" dirty="0"/>
              <a:t>Azure-hosted control plane</a:t>
            </a:r>
          </a:p>
          <a:p>
            <a:pPr marL="914400" lvl="1" indent="-457200">
              <a:buFont typeface="Arial" panose="020B0604020202020204" pitchFamily="34" charset="0"/>
              <a:buChar char="•"/>
            </a:pPr>
            <a:r>
              <a:rPr lang="en-GB" sz="2800" dirty="0"/>
              <a:t>No master nodes to manage or pay for</a:t>
            </a:r>
          </a:p>
          <a:p>
            <a:pPr marL="457200" indent="-457200" algn="l">
              <a:buFont typeface="Arial" panose="020B0604020202020204" pitchFamily="34" charset="0"/>
              <a:buChar char="•"/>
            </a:pPr>
            <a:r>
              <a:rPr lang="en-GB" sz="2800" dirty="0"/>
              <a:t>Automated upgrades and patching</a:t>
            </a:r>
          </a:p>
          <a:p>
            <a:pPr marL="914400" lvl="1" indent="-457200">
              <a:buFont typeface="Arial" panose="020B0604020202020204" pitchFamily="34" charset="0"/>
              <a:buChar char="•"/>
            </a:pPr>
            <a:r>
              <a:rPr lang="en-GB" sz="2800" dirty="0"/>
              <a:t>Easily upgrade control plane and worker nodes to new versions of Kubernetes</a:t>
            </a:r>
          </a:p>
          <a:p>
            <a:pPr marL="457200" indent="-457200" algn="l">
              <a:buFont typeface="Arial" panose="020B0604020202020204" pitchFamily="34" charset="0"/>
              <a:buChar char="•"/>
            </a:pPr>
            <a:r>
              <a:rPr lang="en-GB" sz="2800" dirty="0"/>
              <a:t>Scale agent pool to increase or decrease capacity</a:t>
            </a:r>
          </a:p>
          <a:p>
            <a:pPr algn="l"/>
            <a:endParaRPr lang="en-GB" sz="2800" dirty="0"/>
          </a:p>
        </p:txBody>
      </p:sp>
      <p:sp>
        <p:nvSpPr>
          <p:cNvPr id="5" name="Rectangle 4">
            <a:extLst>
              <a:ext uri="{FF2B5EF4-FFF2-40B4-BE49-F238E27FC236}">
                <a16:creationId xmlns:a16="http://schemas.microsoft.com/office/drawing/2014/main" id="{A9F08B0C-7446-45BF-8D1D-2B6E27B8E7A9}"/>
              </a:ext>
            </a:extLst>
          </p:cNvPr>
          <p:cNvSpPr/>
          <p:nvPr/>
        </p:nvSpPr>
        <p:spPr>
          <a:xfrm>
            <a:off x="9990666" y="6267069"/>
            <a:ext cx="2201334" cy="590931"/>
          </a:xfrm>
          <a:prstGeom prst="rect">
            <a:avLst/>
          </a:prstGeom>
        </p:spPr>
        <p:txBody>
          <a:bodyPr wrap="square">
            <a:spAutoFit/>
          </a:bodyPr>
          <a:lstStyle/>
          <a:p>
            <a:pPr algn="r" defTabSz="932472" fontAlgn="base">
              <a:lnSpc>
                <a:spcPct val="90000"/>
              </a:lnSpc>
              <a:spcBef>
                <a:spcPct val="0"/>
              </a:spcBef>
              <a:spcAft>
                <a:spcPct val="0"/>
              </a:spcAft>
            </a:pPr>
            <a:r>
              <a:rPr lang="en-GB" dirty="0">
                <a:gradFill>
                  <a:gsLst>
                    <a:gs pos="0">
                      <a:srgbClr val="FFFFFF"/>
                    </a:gs>
                    <a:gs pos="100000">
                      <a:srgbClr val="FFFFFF"/>
                    </a:gs>
                  </a:gsLst>
                  <a:lin ang="5400000" scaled="0"/>
                </a:gradFill>
                <a:ea typeface="Segoe UI" pitchFamily="34" charset="0"/>
                <a:cs typeface="Segoe UI" pitchFamily="34" charset="0"/>
              </a:rPr>
              <a:t>Linux: Preview</a:t>
            </a:r>
            <a:br>
              <a:rPr lang="en-GB" dirty="0">
                <a:gradFill>
                  <a:gsLst>
                    <a:gs pos="0">
                      <a:srgbClr val="FFFFFF"/>
                    </a:gs>
                    <a:gs pos="100000">
                      <a:srgbClr val="FFFFFF"/>
                    </a:gs>
                  </a:gsLst>
                  <a:lin ang="5400000" scaled="0"/>
                </a:gradFill>
                <a:ea typeface="Segoe UI" pitchFamily="34" charset="0"/>
                <a:cs typeface="Segoe UI" pitchFamily="34" charset="0"/>
              </a:rPr>
            </a:br>
            <a:r>
              <a:rPr lang="en-GB" dirty="0">
                <a:gradFill>
                  <a:gsLst>
                    <a:gs pos="0">
                      <a:srgbClr val="FFFFFF"/>
                    </a:gs>
                    <a:gs pos="100000">
                      <a:srgbClr val="FFFFFF"/>
                    </a:gs>
                  </a:gsLst>
                  <a:lin ang="5400000" scaled="0"/>
                </a:gradFill>
                <a:ea typeface="Segoe UI" pitchFamily="34" charset="0"/>
                <a:cs typeface="Segoe UI" pitchFamily="34" charset="0"/>
              </a:rPr>
              <a:t>Windows: Not yet</a:t>
            </a:r>
          </a:p>
        </p:txBody>
      </p:sp>
      <p:pic>
        <p:nvPicPr>
          <p:cNvPr id="8" name="Picture 7">
            <a:extLst>
              <a:ext uri="{FF2B5EF4-FFF2-40B4-BE49-F238E27FC236}">
                <a16:creationId xmlns:a16="http://schemas.microsoft.com/office/drawing/2014/main" id="{D387DF53-E144-4AA4-8FF5-3928F205AED1}"/>
              </a:ext>
            </a:extLst>
          </p:cNvPr>
          <p:cNvPicPr>
            <a:picLocks noChangeAspect="1"/>
          </p:cNvPicPr>
          <p:nvPr/>
        </p:nvPicPr>
        <p:blipFill>
          <a:blip r:embed="rId3"/>
          <a:stretch>
            <a:fillRect/>
          </a:stretch>
        </p:blipFill>
        <p:spPr>
          <a:xfrm>
            <a:off x="523878" y="4365701"/>
            <a:ext cx="4573384" cy="2258871"/>
          </a:xfrm>
          <a:prstGeom prst="rect">
            <a:avLst/>
          </a:prstGeom>
          <a:ln>
            <a:no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34ED0FD-5608-4D71-BF51-03C29106A568}"/>
              </a:ext>
            </a:extLst>
          </p:cNvPr>
          <p:cNvPicPr>
            <a:picLocks noChangeAspect="1"/>
          </p:cNvPicPr>
          <p:nvPr/>
        </p:nvPicPr>
        <p:blipFill rotWithShape="1">
          <a:blip r:embed="rId4"/>
          <a:srcRect r="4689" b="13875"/>
          <a:stretch/>
        </p:blipFill>
        <p:spPr>
          <a:xfrm>
            <a:off x="5354180" y="4365436"/>
            <a:ext cx="4493749" cy="226284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421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F880E-746B-4587-9803-59F6A8A32C95}"/>
              </a:ext>
            </a:extLst>
          </p:cNvPr>
          <p:cNvSpPr>
            <a:spLocks noGrp="1"/>
          </p:cNvSpPr>
          <p:nvPr>
            <p:ph type="title"/>
          </p:nvPr>
        </p:nvSpPr>
        <p:spPr/>
        <p:txBody>
          <a:bodyPr/>
          <a:lstStyle/>
          <a:p>
            <a:r>
              <a:rPr lang="en-GB" dirty="0"/>
              <a:t>Service Fabric</a:t>
            </a:r>
          </a:p>
        </p:txBody>
      </p:sp>
      <p:sp>
        <p:nvSpPr>
          <p:cNvPr id="2" name="TextBox 1">
            <a:extLst>
              <a:ext uri="{FF2B5EF4-FFF2-40B4-BE49-F238E27FC236}">
                <a16:creationId xmlns:a16="http://schemas.microsoft.com/office/drawing/2014/main" id="{0DA81B13-E655-4102-825E-A1709A35CFEC}"/>
              </a:ext>
            </a:extLst>
          </p:cNvPr>
          <p:cNvSpPr txBox="1"/>
          <p:nvPr/>
        </p:nvSpPr>
        <p:spPr>
          <a:xfrm>
            <a:off x="5136777" y="6230136"/>
            <a:ext cx="7211141" cy="627864"/>
          </a:xfrm>
          <a:prstGeom prst="rect">
            <a:avLst/>
          </a:prstGeom>
          <a:noFill/>
        </p:spPr>
        <p:txBody>
          <a:bodyPr wrap="none" lIns="182880" tIns="146304" rIns="182880" bIns="146304" rtlCol="0">
            <a:spAutoFit/>
          </a:bodyPr>
          <a:lstStyle/>
          <a:p>
            <a:pPr>
              <a:lnSpc>
                <a:spcPct val="90000"/>
              </a:lnSpc>
              <a:spcAft>
                <a:spcPts val="600"/>
              </a:spcAft>
            </a:pPr>
            <a:r>
              <a:rPr lang="en-GB" sz="2400" dirty="0">
                <a:gradFill>
                  <a:gsLst>
                    <a:gs pos="2917">
                      <a:schemeClr val="tx1"/>
                    </a:gs>
                    <a:gs pos="30000">
                      <a:schemeClr val="tx1"/>
                    </a:gs>
                  </a:gsLst>
                  <a:lin ang="5400000" scaled="0"/>
                </a:gradFill>
              </a:rPr>
              <a:t>Orchestration, microservices, programming models </a:t>
            </a:r>
          </a:p>
        </p:txBody>
      </p:sp>
    </p:spTree>
    <p:extLst>
      <p:ext uri="{BB962C8B-B14F-4D97-AF65-F5344CB8AC3E}">
        <p14:creationId xmlns:p14="http://schemas.microsoft.com/office/powerpoint/2010/main" val="7775505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531012" y="2513068"/>
            <a:ext cx="2612688" cy="991196"/>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dirty="0">
                <a:latin typeface="Segoe UI"/>
              </a:rPr>
              <a:t>Cosmos DB</a:t>
            </a:r>
          </a:p>
          <a:p>
            <a:pPr algn="ctr" defTabSz="896386">
              <a:lnSpc>
                <a:spcPct val="90000"/>
              </a:lnSpc>
              <a:spcAft>
                <a:spcPts val="588"/>
              </a:spcAft>
              <a:defRPr/>
            </a:pPr>
            <a:r>
              <a:rPr lang="en-US" sz="1765" kern="0" dirty="0">
                <a:latin typeface="Segoe UI"/>
              </a:rPr>
              <a:t>Billions transactions/day</a:t>
            </a:r>
            <a:endParaRPr lang="en-US" sz="2745" kern="0" dirty="0">
              <a:latin typeface="Segoe UI"/>
            </a:endParaRPr>
          </a:p>
        </p:txBody>
      </p:sp>
      <p:sp>
        <p:nvSpPr>
          <p:cNvPr id="4" name="Title 1"/>
          <p:cNvSpPr>
            <a:spLocks noGrp="1"/>
          </p:cNvSpPr>
          <p:nvPr>
            <p:ph type="title"/>
          </p:nvPr>
        </p:nvSpPr>
        <p:spPr>
          <a:xfrm>
            <a:off x="564682" y="291514"/>
            <a:ext cx="11655078" cy="899537"/>
          </a:xfrm>
        </p:spPr>
        <p:txBody>
          <a:bodyPr/>
          <a:lstStyle/>
          <a:p>
            <a:r>
              <a:rPr lang="en-US" dirty="0"/>
              <a:t>Services Powered by Service Fabric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878" y="1445039"/>
            <a:ext cx="1093075" cy="12164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4757" y="1437902"/>
            <a:ext cx="1075713" cy="10757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002" y="4430569"/>
            <a:ext cx="857746" cy="8577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1040" y="1449668"/>
            <a:ext cx="986067" cy="9860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7200" y="1461421"/>
            <a:ext cx="969086" cy="969086"/>
          </a:xfrm>
          <a:prstGeom prst="rect">
            <a:avLst/>
          </a:prstGeom>
        </p:spPr>
      </p:pic>
      <p:pic>
        <p:nvPicPr>
          <p:cNvPr id="10" name="Picture 9"/>
          <p:cNvPicPr>
            <a:picLocks noChangeAspect="1"/>
          </p:cNvPicPr>
          <p:nvPr/>
        </p:nvPicPr>
        <p:blipFill>
          <a:blip r:embed="rId8"/>
          <a:stretch>
            <a:fillRect/>
          </a:stretch>
        </p:blipFill>
        <p:spPr>
          <a:xfrm>
            <a:off x="173728" y="4346416"/>
            <a:ext cx="1989529" cy="1193717"/>
          </a:xfrm>
          <a:prstGeom prst="rect">
            <a:avLst/>
          </a:prstGeom>
        </p:spPr>
      </p:pic>
      <p:pic>
        <p:nvPicPr>
          <p:cNvPr id="11" name="Picture 10"/>
          <p:cNvPicPr>
            <a:picLocks noChangeAspect="1"/>
          </p:cNvPicPr>
          <p:nvPr/>
        </p:nvPicPr>
        <p:blipFill>
          <a:blip r:embed="rId9"/>
          <a:stretch>
            <a:fillRect/>
          </a:stretch>
        </p:blipFill>
        <p:spPr>
          <a:xfrm>
            <a:off x="10447461" y="4149265"/>
            <a:ext cx="1292053" cy="1292053"/>
          </a:xfrm>
          <a:prstGeom prst="rect">
            <a:avLst/>
          </a:prstGeom>
        </p:spPr>
      </p:pic>
      <p:sp>
        <p:nvSpPr>
          <p:cNvPr id="12" name="TextBox 11"/>
          <p:cNvSpPr txBox="1"/>
          <p:nvPr/>
        </p:nvSpPr>
        <p:spPr>
          <a:xfrm>
            <a:off x="504873" y="2587978"/>
            <a:ext cx="2325751" cy="991196"/>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dirty="0">
                <a:latin typeface="Segoe UI"/>
              </a:rPr>
              <a:t>SQL Database</a:t>
            </a:r>
          </a:p>
          <a:p>
            <a:pPr algn="ctr" defTabSz="896386">
              <a:lnSpc>
                <a:spcPct val="90000"/>
              </a:lnSpc>
              <a:spcAft>
                <a:spcPts val="588"/>
              </a:spcAft>
              <a:defRPr/>
            </a:pPr>
            <a:r>
              <a:rPr lang="en-US" sz="1765" kern="0" dirty="0">
                <a:latin typeface="Segoe UI"/>
              </a:rPr>
              <a:t>2.1 million DBs</a:t>
            </a:r>
          </a:p>
        </p:txBody>
      </p:sp>
      <p:sp>
        <p:nvSpPr>
          <p:cNvPr id="14" name="TextBox 13"/>
          <p:cNvSpPr txBox="1"/>
          <p:nvPr/>
        </p:nvSpPr>
        <p:spPr>
          <a:xfrm>
            <a:off x="2484490" y="5427620"/>
            <a:ext cx="1498600" cy="669826"/>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a:latin typeface="Segoe UI"/>
              </a:rPr>
              <a:t>Cortana</a:t>
            </a:r>
          </a:p>
        </p:txBody>
      </p:sp>
      <p:sp>
        <p:nvSpPr>
          <p:cNvPr id="15" name="TextBox 14"/>
          <p:cNvSpPr txBox="1"/>
          <p:nvPr/>
        </p:nvSpPr>
        <p:spPr>
          <a:xfrm>
            <a:off x="10195479" y="5488795"/>
            <a:ext cx="1701926" cy="669832"/>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a:latin typeface="Segoe UI"/>
              </a:rPr>
              <a:t>Power BI</a:t>
            </a:r>
          </a:p>
        </p:txBody>
      </p:sp>
      <p:sp>
        <p:nvSpPr>
          <p:cNvPr id="16" name="TextBox 15"/>
          <p:cNvSpPr txBox="1"/>
          <p:nvPr/>
        </p:nvSpPr>
        <p:spPr>
          <a:xfrm>
            <a:off x="9805925" y="2417372"/>
            <a:ext cx="1976296" cy="1448308"/>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a:latin typeface="Segoe UI"/>
              </a:rPr>
              <a:t>Event Hubs</a:t>
            </a:r>
            <a:endParaRPr lang="en-US" sz="1765" kern="0">
              <a:latin typeface="Segoe UI"/>
            </a:endParaRPr>
          </a:p>
          <a:p>
            <a:pPr algn="ctr" defTabSz="896386">
              <a:lnSpc>
                <a:spcPct val="90000"/>
              </a:lnSpc>
              <a:spcAft>
                <a:spcPts val="588"/>
              </a:spcAft>
              <a:defRPr/>
            </a:pPr>
            <a:r>
              <a:rPr lang="en-US" sz="1765" kern="0">
                <a:latin typeface="Segoe UI"/>
                <a:ea typeface="Segoe UI" pitchFamily="34" charset="0"/>
                <a:cs typeface="Segoe UI" pitchFamily="34" charset="0"/>
              </a:rPr>
              <a:t>60</a:t>
            </a:r>
            <a:r>
              <a:rPr lang="en-US" sz="1765" kern="0" err="1">
                <a:latin typeface="Segoe UI"/>
                <a:ea typeface="Segoe UI" pitchFamily="34" charset="0"/>
                <a:cs typeface="Segoe UI" pitchFamily="34" charset="0"/>
              </a:rPr>
              <a:t>bn</a:t>
            </a:r>
            <a:r>
              <a:rPr lang="en-US" sz="1765" kern="0">
                <a:latin typeface="Segoe UI"/>
                <a:ea typeface="Segoe UI" pitchFamily="34" charset="0"/>
                <a:cs typeface="Segoe UI" pitchFamily="34" charset="0"/>
              </a:rPr>
              <a:t> events/day</a:t>
            </a:r>
          </a:p>
          <a:p>
            <a:pPr algn="ctr" defTabSz="896386">
              <a:lnSpc>
                <a:spcPct val="90000"/>
              </a:lnSpc>
              <a:spcAft>
                <a:spcPts val="588"/>
              </a:spcAft>
              <a:defRPr/>
            </a:pPr>
            <a:endParaRPr lang="en-US" sz="2745" kern="0">
              <a:latin typeface="Segoe UI"/>
            </a:endParaRPr>
          </a:p>
        </p:txBody>
      </p:sp>
      <p:sp>
        <p:nvSpPr>
          <p:cNvPr id="17" name="TextBox 16"/>
          <p:cNvSpPr txBox="1"/>
          <p:nvPr/>
        </p:nvSpPr>
        <p:spPr>
          <a:xfrm>
            <a:off x="6851213" y="2470175"/>
            <a:ext cx="2261631" cy="991196"/>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err="1">
                <a:latin typeface="Segoe UI"/>
              </a:rPr>
              <a:t>IoT</a:t>
            </a:r>
            <a:r>
              <a:rPr lang="en-US" sz="2745" kern="0">
                <a:latin typeface="Segoe UI"/>
              </a:rPr>
              <a:t> Hub</a:t>
            </a:r>
          </a:p>
          <a:p>
            <a:pPr algn="ctr" defTabSz="896386">
              <a:lnSpc>
                <a:spcPct val="90000"/>
              </a:lnSpc>
              <a:spcAft>
                <a:spcPts val="588"/>
              </a:spcAft>
              <a:defRPr/>
            </a:pPr>
            <a:r>
              <a:rPr lang="en-US" sz="1765" kern="0">
                <a:latin typeface="Segoe UI"/>
              </a:rPr>
              <a:t>M</a:t>
            </a:r>
            <a:r>
              <a:rPr lang="en-US" sz="1765" kern="0" err="1">
                <a:latin typeface="Segoe UI"/>
              </a:rPr>
              <a:t>illions</a:t>
            </a:r>
            <a:r>
              <a:rPr lang="en-US" sz="1765" kern="0">
                <a:latin typeface="Segoe UI"/>
              </a:rPr>
              <a:t> of messages</a:t>
            </a:r>
            <a:endParaRPr lang="en-US" sz="2745" kern="0">
              <a:latin typeface="Segoe UI"/>
            </a:endParaRPr>
          </a:p>
        </p:txBody>
      </p:sp>
      <p:pic>
        <p:nvPicPr>
          <p:cNvPr id="18" name="Picture 17"/>
          <p:cNvPicPr>
            <a:picLocks noChangeAspect="1"/>
          </p:cNvPicPr>
          <p:nvPr/>
        </p:nvPicPr>
        <p:blipFill>
          <a:blip r:embed="rId10"/>
          <a:stretch>
            <a:fillRect/>
          </a:stretch>
        </p:blipFill>
        <p:spPr>
          <a:xfrm>
            <a:off x="4593592" y="4357779"/>
            <a:ext cx="2001952" cy="1121093"/>
          </a:xfrm>
          <a:prstGeom prst="rect">
            <a:avLst/>
          </a:prstGeom>
        </p:spPr>
      </p:pic>
      <p:pic>
        <p:nvPicPr>
          <p:cNvPr id="20" name="Picture 19"/>
          <p:cNvPicPr>
            <a:picLocks noChangeAspect="1"/>
          </p:cNvPicPr>
          <p:nvPr/>
        </p:nvPicPr>
        <p:blipFill>
          <a:blip r:embed="rId11"/>
          <a:stretch>
            <a:fillRect/>
          </a:stretch>
        </p:blipFill>
        <p:spPr>
          <a:xfrm>
            <a:off x="6999795" y="3996997"/>
            <a:ext cx="3117529" cy="1745817"/>
          </a:xfrm>
          <a:prstGeom prst="rect">
            <a:avLst/>
          </a:prstGeom>
        </p:spPr>
      </p:pic>
      <p:sp>
        <p:nvSpPr>
          <p:cNvPr id="21" name="TextBox 20"/>
          <p:cNvSpPr txBox="1"/>
          <p:nvPr/>
        </p:nvSpPr>
        <p:spPr>
          <a:xfrm>
            <a:off x="567471" y="5404814"/>
            <a:ext cx="1202045" cy="669826"/>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a:latin typeface="Segoe UI"/>
              </a:rPr>
              <a:t>Skype</a:t>
            </a:r>
          </a:p>
        </p:txBody>
      </p:sp>
      <p:sp>
        <p:nvSpPr>
          <p:cNvPr id="22" name="TextBox 21"/>
          <p:cNvSpPr txBox="1"/>
          <p:nvPr/>
        </p:nvSpPr>
        <p:spPr>
          <a:xfrm>
            <a:off x="4951831" y="5484530"/>
            <a:ext cx="1296622" cy="669826"/>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a:latin typeface="Segoe UI"/>
              </a:rPr>
              <a:t>Intune</a:t>
            </a:r>
          </a:p>
        </p:txBody>
      </p:sp>
      <p:sp>
        <p:nvSpPr>
          <p:cNvPr id="23" name="TextBox 22"/>
          <p:cNvSpPr txBox="1"/>
          <p:nvPr/>
        </p:nvSpPr>
        <p:spPr>
          <a:xfrm>
            <a:off x="7589972" y="5523144"/>
            <a:ext cx="1737448" cy="669826"/>
          </a:xfrm>
          <a:prstGeom prst="rect">
            <a:avLst/>
          </a:prstGeom>
          <a:noFill/>
        </p:spPr>
        <p:txBody>
          <a:bodyPr wrap="none" lIns="179285" tIns="143428" rIns="179285" bIns="143428" rtlCol="0">
            <a:spAutoFit/>
          </a:bodyPr>
          <a:lstStyle/>
          <a:p>
            <a:pPr algn="ctr" defTabSz="896386">
              <a:lnSpc>
                <a:spcPct val="90000"/>
              </a:lnSpc>
              <a:spcAft>
                <a:spcPts val="588"/>
              </a:spcAft>
              <a:defRPr/>
            </a:pPr>
            <a:r>
              <a:rPr lang="en-US" sz="2745" kern="0">
                <a:latin typeface="Segoe UI"/>
              </a:rPr>
              <a:t>Dynamics</a:t>
            </a:r>
          </a:p>
        </p:txBody>
      </p:sp>
      <p:grpSp>
        <p:nvGrpSpPr>
          <p:cNvPr id="26" name="Group 25">
            <a:extLst>
              <a:ext uri="{FF2B5EF4-FFF2-40B4-BE49-F238E27FC236}">
                <a16:creationId xmlns:a16="http://schemas.microsoft.com/office/drawing/2014/main" id="{5443915C-2597-497E-B010-DA3AEA42AE7F}"/>
              </a:ext>
            </a:extLst>
          </p:cNvPr>
          <p:cNvGrpSpPr/>
          <p:nvPr/>
        </p:nvGrpSpPr>
        <p:grpSpPr>
          <a:xfrm>
            <a:off x="9369778" y="5723467"/>
            <a:ext cx="2822222" cy="1157110"/>
            <a:chOff x="9369778" y="5723467"/>
            <a:chExt cx="2822222" cy="1157110"/>
          </a:xfrm>
        </p:grpSpPr>
        <p:sp>
          <p:nvSpPr>
            <p:cNvPr id="27" name="Right Triangle 26">
              <a:extLst>
                <a:ext uri="{FF2B5EF4-FFF2-40B4-BE49-F238E27FC236}">
                  <a16:creationId xmlns:a16="http://schemas.microsoft.com/office/drawing/2014/main" id="{E1253431-2CB1-442A-8229-5C360C62F43D}"/>
                </a:ext>
              </a:extLst>
            </p:cNvPr>
            <p:cNvSpPr/>
            <p:nvPr/>
          </p:nvSpPr>
          <p:spPr bwMode="auto">
            <a:xfrm flipH="1">
              <a:off x="9369778" y="5723467"/>
              <a:ext cx="2822222" cy="1157110"/>
            </a:xfrm>
            <a:prstGeom prst="r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1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87C8CA4F-22F8-49DB-8EF0-239F3AC99D72}"/>
                </a:ext>
              </a:extLst>
            </p:cNvPr>
            <p:cNvSpPr/>
            <p:nvPr/>
          </p:nvSpPr>
          <p:spPr>
            <a:xfrm>
              <a:off x="9990666" y="6267069"/>
              <a:ext cx="2201334" cy="590931"/>
            </a:xfrm>
            <a:prstGeom prst="rect">
              <a:avLst/>
            </a:prstGeom>
          </p:spPr>
          <p:txBody>
            <a:bodyPr wrap="square">
              <a:spAutoFit/>
            </a:bodyPr>
            <a:lstStyle/>
            <a:p>
              <a:pPr algn="r" defTabSz="932472" fontAlgn="base">
                <a:lnSpc>
                  <a:spcPct val="90000"/>
                </a:lnSpc>
                <a:spcBef>
                  <a:spcPct val="0"/>
                </a:spcBef>
                <a:spcAft>
                  <a:spcPct val="0"/>
                </a:spcAft>
              </a:pPr>
              <a:r>
                <a:rPr lang="en-GB" dirty="0">
                  <a:gradFill>
                    <a:gsLst>
                      <a:gs pos="0">
                        <a:srgbClr val="FFFFFF"/>
                      </a:gs>
                      <a:gs pos="100000">
                        <a:srgbClr val="FFFFFF"/>
                      </a:gs>
                    </a:gsLst>
                    <a:lin ang="5400000" scaled="0"/>
                  </a:gradFill>
                  <a:ea typeface="Segoe UI" pitchFamily="34" charset="0"/>
                  <a:cs typeface="Segoe UI" pitchFamily="34" charset="0"/>
                </a:rPr>
                <a:t>Windows: GA</a:t>
              </a:r>
              <a:br>
                <a:rPr lang="en-GB" dirty="0">
                  <a:gradFill>
                    <a:gsLst>
                      <a:gs pos="0">
                        <a:srgbClr val="FFFFFF"/>
                      </a:gs>
                      <a:gs pos="100000">
                        <a:srgbClr val="FFFFFF"/>
                      </a:gs>
                    </a:gsLst>
                    <a:lin ang="5400000" scaled="0"/>
                  </a:gradFill>
                  <a:ea typeface="Segoe UI" pitchFamily="34" charset="0"/>
                  <a:cs typeface="Segoe UI" pitchFamily="34" charset="0"/>
                </a:rPr>
              </a:br>
              <a:r>
                <a:rPr lang="en-GB" dirty="0">
                  <a:gradFill>
                    <a:gsLst>
                      <a:gs pos="0">
                        <a:srgbClr val="FFFFFF"/>
                      </a:gs>
                      <a:gs pos="100000">
                        <a:srgbClr val="FFFFFF"/>
                      </a:gs>
                    </a:gsLst>
                    <a:lin ang="5400000" scaled="0"/>
                  </a:gradFill>
                  <a:ea typeface="Segoe UI" pitchFamily="34" charset="0"/>
                  <a:cs typeface="Segoe UI" pitchFamily="34" charset="0"/>
                </a:rPr>
                <a:t>Linux: Preview</a:t>
              </a:r>
            </a:p>
          </p:txBody>
        </p:sp>
      </p:grpSp>
    </p:spTree>
    <p:extLst>
      <p:ext uri="{BB962C8B-B14F-4D97-AF65-F5344CB8AC3E}">
        <p14:creationId xmlns:p14="http://schemas.microsoft.com/office/powerpoint/2010/main" val="217918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12503" y="3910196"/>
            <a:ext cx="887087" cy="1064504"/>
          </a:xfrm>
          <a:prstGeom prst="rect">
            <a:avLst/>
          </a:prstGeom>
        </p:spPr>
      </p:pic>
      <p:pic>
        <p:nvPicPr>
          <p:cNvPr id="172" name="Picture 171"/>
          <p:cNvPicPr>
            <a:picLocks noChangeAspect="1"/>
          </p:cNvPicPr>
          <p:nvPr/>
        </p:nvPicPr>
        <p:blipFill>
          <a:blip r:embed="rId4"/>
          <a:stretch>
            <a:fillRect/>
          </a:stretch>
        </p:blipFill>
        <p:spPr>
          <a:xfrm>
            <a:off x="1098611" y="4848655"/>
            <a:ext cx="1357631" cy="949238"/>
          </a:xfrm>
          <a:prstGeom prst="rect">
            <a:avLst/>
          </a:prstGeom>
        </p:spPr>
      </p:pic>
      <p:sp>
        <p:nvSpPr>
          <p:cNvPr id="83" name="Pentagon 82"/>
          <p:cNvSpPr/>
          <p:nvPr/>
        </p:nvSpPr>
        <p:spPr bwMode="auto">
          <a:xfrm rot="5400000">
            <a:off x="9846296" y="3312674"/>
            <a:ext cx="1090503" cy="1534549"/>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4" name="Hexagon 83"/>
          <p:cNvSpPr>
            <a:spLocks noChangeAspect="1"/>
          </p:cNvSpPr>
          <p:nvPr/>
        </p:nvSpPr>
        <p:spPr bwMode="auto">
          <a:xfrm>
            <a:off x="1405578"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5" name="Hexagon 84"/>
          <p:cNvSpPr>
            <a:spLocks noChangeAspect="1"/>
          </p:cNvSpPr>
          <p:nvPr/>
        </p:nvSpPr>
        <p:spPr bwMode="auto">
          <a:xfrm>
            <a:off x="2496973"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6" name="Hexagon 85"/>
          <p:cNvSpPr>
            <a:spLocks noChangeAspect="1"/>
          </p:cNvSpPr>
          <p:nvPr/>
        </p:nvSpPr>
        <p:spPr bwMode="auto">
          <a:xfrm>
            <a:off x="3548585"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7" name="Hexagon 86"/>
          <p:cNvSpPr>
            <a:spLocks noChangeAspect="1"/>
          </p:cNvSpPr>
          <p:nvPr/>
        </p:nvSpPr>
        <p:spPr bwMode="auto">
          <a:xfrm>
            <a:off x="4628456"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8" name="Hexagon 87"/>
          <p:cNvSpPr>
            <a:spLocks noChangeAspect="1"/>
          </p:cNvSpPr>
          <p:nvPr/>
        </p:nvSpPr>
        <p:spPr bwMode="auto">
          <a:xfrm>
            <a:off x="5708327"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9" name="Hexagon 88"/>
          <p:cNvSpPr>
            <a:spLocks noChangeAspect="1"/>
          </p:cNvSpPr>
          <p:nvPr/>
        </p:nvSpPr>
        <p:spPr bwMode="auto">
          <a:xfrm>
            <a:off x="6769472"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0" name="Hexagon 89"/>
          <p:cNvSpPr>
            <a:spLocks noChangeAspect="1"/>
          </p:cNvSpPr>
          <p:nvPr/>
        </p:nvSpPr>
        <p:spPr bwMode="auto">
          <a:xfrm>
            <a:off x="7832714"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1" name="Hexagon 90"/>
          <p:cNvSpPr>
            <a:spLocks noChangeAspect="1"/>
          </p:cNvSpPr>
          <p:nvPr/>
        </p:nvSpPr>
        <p:spPr bwMode="auto">
          <a:xfrm>
            <a:off x="8909273"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2" name="Hexagon 91"/>
          <p:cNvSpPr>
            <a:spLocks noChangeAspect="1"/>
          </p:cNvSpPr>
          <p:nvPr/>
        </p:nvSpPr>
        <p:spPr bwMode="auto">
          <a:xfrm>
            <a:off x="9956853" y="264342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3" name="Pentagon 92"/>
          <p:cNvSpPr/>
          <p:nvPr/>
        </p:nvSpPr>
        <p:spPr bwMode="auto">
          <a:xfrm rot="5400000">
            <a:off x="1097347" y="3333727"/>
            <a:ext cx="1090503" cy="1534549"/>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4" name="Pentagon 93"/>
          <p:cNvSpPr/>
          <p:nvPr/>
        </p:nvSpPr>
        <p:spPr bwMode="auto">
          <a:xfrm rot="5400000">
            <a:off x="6878228" y="3333727"/>
            <a:ext cx="1090503" cy="1534549"/>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5" name="Pentagon 94"/>
          <p:cNvSpPr/>
          <p:nvPr/>
        </p:nvSpPr>
        <p:spPr bwMode="auto">
          <a:xfrm rot="5400000">
            <a:off x="4008955" y="3333727"/>
            <a:ext cx="1090503" cy="1534549"/>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6" name="Rectangle 95"/>
          <p:cNvSpPr/>
          <p:nvPr/>
        </p:nvSpPr>
        <p:spPr bwMode="auto">
          <a:xfrm>
            <a:off x="874185" y="2913144"/>
            <a:ext cx="10276973" cy="913232"/>
          </a:xfrm>
          <a:prstGeom prst="rect">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97" name="Group 96"/>
          <p:cNvGrpSpPr/>
          <p:nvPr/>
        </p:nvGrpSpPr>
        <p:grpSpPr>
          <a:xfrm>
            <a:off x="874184" y="1406145"/>
            <a:ext cx="10276985" cy="1452059"/>
            <a:chOff x="880533" y="1857930"/>
            <a:chExt cx="10706923" cy="1512807"/>
          </a:xfrm>
        </p:grpSpPr>
        <p:sp>
          <p:nvSpPr>
            <p:cNvPr id="98" name="Hexagon 97"/>
            <p:cNvSpPr>
              <a:spLocks noChangeAspect="1"/>
            </p:cNvSpPr>
            <p:nvPr/>
          </p:nvSpPr>
          <p:spPr bwMode="auto">
            <a:xfrm>
              <a:off x="880533" y="2175933"/>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9" name="Hexagon 98"/>
            <p:cNvSpPr>
              <a:spLocks noChangeAspect="1"/>
            </p:cNvSpPr>
            <p:nvPr/>
          </p:nvSpPr>
          <p:spPr bwMode="auto">
            <a:xfrm>
              <a:off x="1438686" y="18663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0" name="Hexagon 99"/>
            <p:cNvSpPr>
              <a:spLocks noChangeAspect="1"/>
            </p:cNvSpPr>
            <p:nvPr/>
          </p:nvSpPr>
          <p:spPr bwMode="auto">
            <a:xfrm>
              <a:off x="1438686" y="2484462"/>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1" name="Hexagon 100"/>
            <p:cNvSpPr>
              <a:spLocks noChangeAspect="1"/>
            </p:cNvSpPr>
            <p:nvPr/>
          </p:nvSpPr>
          <p:spPr bwMode="auto">
            <a:xfrm>
              <a:off x="1996839" y="2175932"/>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2" name="Hexagon 101"/>
            <p:cNvSpPr>
              <a:spLocks noChangeAspect="1"/>
            </p:cNvSpPr>
            <p:nvPr/>
          </p:nvSpPr>
          <p:spPr bwMode="auto">
            <a:xfrm>
              <a:off x="1996839" y="2793998"/>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3" name="Hexagon 102"/>
            <p:cNvSpPr>
              <a:spLocks noChangeAspect="1"/>
            </p:cNvSpPr>
            <p:nvPr/>
          </p:nvSpPr>
          <p:spPr bwMode="auto">
            <a:xfrm>
              <a:off x="880533" y="2793997"/>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4" name="Hexagon 103"/>
            <p:cNvSpPr>
              <a:spLocks noChangeAspect="1"/>
            </p:cNvSpPr>
            <p:nvPr/>
          </p:nvSpPr>
          <p:spPr bwMode="auto">
            <a:xfrm>
              <a:off x="2554992" y="1866396"/>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5" name="Hexagon 104"/>
            <p:cNvSpPr>
              <a:spLocks noChangeAspect="1"/>
            </p:cNvSpPr>
            <p:nvPr/>
          </p:nvSpPr>
          <p:spPr bwMode="auto">
            <a:xfrm>
              <a:off x="2554992" y="248446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6" name="Hexagon 105"/>
            <p:cNvSpPr>
              <a:spLocks noChangeAspect="1"/>
            </p:cNvSpPr>
            <p:nvPr/>
          </p:nvSpPr>
          <p:spPr bwMode="auto">
            <a:xfrm>
              <a:off x="3113145" y="2175933"/>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7" name="Hexagon 106"/>
            <p:cNvSpPr>
              <a:spLocks noChangeAspect="1"/>
            </p:cNvSpPr>
            <p:nvPr/>
          </p:nvSpPr>
          <p:spPr bwMode="auto">
            <a:xfrm>
              <a:off x="3671298" y="1866396"/>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8" name="Hexagon 107"/>
            <p:cNvSpPr>
              <a:spLocks noChangeAspect="1"/>
            </p:cNvSpPr>
            <p:nvPr/>
          </p:nvSpPr>
          <p:spPr bwMode="auto">
            <a:xfrm>
              <a:off x="3671298" y="2484462"/>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9" name="Hexagon 108"/>
            <p:cNvSpPr>
              <a:spLocks noChangeAspect="1"/>
            </p:cNvSpPr>
            <p:nvPr/>
          </p:nvSpPr>
          <p:spPr bwMode="auto">
            <a:xfrm>
              <a:off x="4229451" y="217593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0" name="Hexagon 109"/>
            <p:cNvSpPr>
              <a:spLocks noChangeAspect="1"/>
            </p:cNvSpPr>
            <p:nvPr/>
          </p:nvSpPr>
          <p:spPr bwMode="auto">
            <a:xfrm>
              <a:off x="4229451" y="2793998"/>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1" name="Hexagon 110"/>
            <p:cNvSpPr>
              <a:spLocks noChangeAspect="1"/>
            </p:cNvSpPr>
            <p:nvPr/>
          </p:nvSpPr>
          <p:spPr bwMode="auto">
            <a:xfrm>
              <a:off x="3113145" y="2793997"/>
              <a:ext cx="666750" cy="576739"/>
            </a:xfrm>
            <a:prstGeom prst="hexagon">
              <a:avLst/>
            </a:prstGeom>
            <a:solidFill>
              <a:srgbClr val="0078D7">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2" name="Hexagon 111"/>
            <p:cNvSpPr>
              <a:spLocks noChangeAspect="1"/>
            </p:cNvSpPr>
            <p:nvPr/>
          </p:nvSpPr>
          <p:spPr bwMode="auto">
            <a:xfrm>
              <a:off x="4787604" y="18663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3" name="Hexagon 112"/>
            <p:cNvSpPr>
              <a:spLocks noChangeAspect="1"/>
            </p:cNvSpPr>
            <p:nvPr/>
          </p:nvSpPr>
          <p:spPr bwMode="auto">
            <a:xfrm>
              <a:off x="4787604" y="2484462"/>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4" name="Hexagon 113"/>
            <p:cNvSpPr>
              <a:spLocks noChangeAspect="1"/>
            </p:cNvSpPr>
            <p:nvPr/>
          </p:nvSpPr>
          <p:spPr bwMode="auto">
            <a:xfrm>
              <a:off x="5342466" y="2167466"/>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5" name="Hexagon 114"/>
            <p:cNvSpPr>
              <a:spLocks noChangeAspect="1"/>
            </p:cNvSpPr>
            <p:nvPr/>
          </p:nvSpPr>
          <p:spPr bwMode="auto">
            <a:xfrm>
              <a:off x="5900619" y="1866396"/>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6" name="Hexagon 115"/>
            <p:cNvSpPr>
              <a:spLocks noChangeAspect="1"/>
            </p:cNvSpPr>
            <p:nvPr/>
          </p:nvSpPr>
          <p:spPr bwMode="auto">
            <a:xfrm>
              <a:off x="5900619" y="248446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7" name="Hexagon 116"/>
            <p:cNvSpPr>
              <a:spLocks noChangeAspect="1"/>
            </p:cNvSpPr>
            <p:nvPr/>
          </p:nvSpPr>
          <p:spPr bwMode="auto">
            <a:xfrm>
              <a:off x="6458772" y="2175932"/>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8" name="Hexagon 117"/>
            <p:cNvSpPr>
              <a:spLocks noChangeAspect="1"/>
            </p:cNvSpPr>
            <p:nvPr/>
          </p:nvSpPr>
          <p:spPr bwMode="auto">
            <a:xfrm>
              <a:off x="6458772" y="2793998"/>
              <a:ext cx="666750" cy="576739"/>
            </a:xfrm>
            <a:prstGeom prst="hexagon">
              <a:avLst/>
            </a:prstGeom>
            <a:solidFill>
              <a:srgbClr val="0078D7">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9" name="Hexagon 118"/>
            <p:cNvSpPr>
              <a:spLocks noChangeAspect="1"/>
            </p:cNvSpPr>
            <p:nvPr/>
          </p:nvSpPr>
          <p:spPr bwMode="auto">
            <a:xfrm>
              <a:off x="5342466" y="2785530"/>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0" name="Hexagon 119"/>
            <p:cNvSpPr>
              <a:spLocks noChangeAspect="1"/>
            </p:cNvSpPr>
            <p:nvPr/>
          </p:nvSpPr>
          <p:spPr bwMode="auto">
            <a:xfrm>
              <a:off x="7016925" y="1866396"/>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1" name="Hexagon 120"/>
            <p:cNvSpPr>
              <a:spLocks noChangeAspect="1"/>
            </p:cNvSpPr>
            <p:nvPr/>
          </p:nvSpPr>
          <p:spPr bwMode="auto">
            <a:xfrm>
              <a:off x="7016925" y="2484462"/>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2" name="Hexagon 121"/>
            <p:cNvSpPr>
              <a:spLocks noChangeAspect="1"/>
            </p:cNvSpPr>
            <p:nvPr/>
          </p:nvSpPr>
          <p:spPr bwMode="auto">
            <a:xfrm>
              <a:off x="7575078" y="2175933"/>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3" name="Hexagon 122"/>
            <p:cNvSpPr>
              <a:spLocks noChangeAspect="1"/>
            </p:cNvSpPr>
            <p:nvPr/>
          </p:nvSpPr>
          <p:spPr bwMode="auto">
            <a:xfrm>
              <a:off x="8133231" y="18663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4" name="Hexagon 123"/>
            <p:cNvSpPr>
              <a:spLocks noChangeAspect="1"/>
            </p:cNvSpPr>
            <p:nvPr/>
          </p:nvSpPr>
          <p:spPr bwMode="auto">
            <a:xfrm>
              <a:off x="8133231" y="2484462"/>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5" name="Hexagon 124"/>
            <p:cNvSpPr>
              <a:spLocks noChangeAspect="1"/>
            </p:cNvSpPr>
            <p:nvPr/>
          </p:nvSpPr>
          <p:spPr bwMode="auto">
            <a:xfrm>
              <a:off x="8691384" y="2175932"/>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6" name="Hexagon 125"/>
            <p:cNvSpPr>
              <a:spLocks noChangeAspect="1"/>
            </p:cNvSpPr>
            <p:nvPr/>
          </p:nvSpPr>
          <p:spPr bwMode="auto">
            <a:xfrm>
              <a:off x="8691384" y="2793998"/>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7" name="Hexagon 126"/>
            <p:cNvSpPr>
              <a:spLocks noChangeAspect="1"/>
            </p:cNvSpPr>
            <p:nvPr/>
          </p:nvSpPr>
          <p:spPr bwMode="auto">
            <a:xfrm>
              <a:off x="7575078" y="2793997"/>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8" name="Hexagon 127"/>
            <p:cNvSpPr>
              <a:spLocks noChangeAspect="1"/>
            </p:cNvSpPr>
            <p:nvPr/>
          </p:nvSpPr>
          <p:spPr bwMode="auto">
            <a:xfrm>
              <a:off x="9249537" y="1866396"/>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9" name="Hexagon 128"/>
            <p:cNvSpPr>
              <a:spLocks noChangeAspect="1"/>
            </p:cNvSpPr>
            <p:nvPr/>
          </p:nvSpPr>
          <p:spPr bwMode="auto">
            <a:xfrm>
              <a:off x="9249537" y="248446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0" name="Hexagon 129"/>
            <p:cNvSpPr>
              <a:spLocks noChangeAspect="1"/>
            </p:cNvSpPr>
            <p:nvPr/>
          </p:nvSpPr>
          <p:spPr bwMode="auto">
            <a:xfrm>
              <a:off x="9804400" y="2167467"/>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1" name="Hexagon 130"/>
            <p:cNvSpPr>
              <a:spLocks noChangeAspect="1"/>
            </p:cNvSpPr>
            <p:nvPr/>
          </p:nvSpPr>
          <p:spPr bwMode="auto">
            <a:xfrm>
              <a:off x="10362553" y="1857930"/>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2" name="Hexagon 131"/>
            <p:cNvSpPr>
              <a:spLocks noChangeAspect="1"/>
            </p:cNvSpPr>
            <p:nvPr/>
          </p:nvSpPr>
          <p:spPr bwMode="auto">
            <a:xfrm>
              <a:off x="10362553" y="24759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3" name="Hexagon 132"/>
            <p:cNvSpPr>
              <a:spLocks noChangeAspect="1"/>
            </p:cNvSpPr>
            <p:nvPr/>
          </p:nvSpPr>
          <p:spPr bwMode="auto">
            <a:xfrm>
              <a:off x="10920706" y="2167466"/>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4" name="Hexagon 133"/>
            <p:cNvSpPr>
              <a:spLocks noChangeAspect="1"/>
            </p:cNvSpPr>
            <p:nvPr/>
          </p:nvSpPr>
          <p:spPr bwMode="auto">
            <a:xfrm>
              <a:off x="10920706" y="2785532"/>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5" name="Hexagon 134"/>
            <p:cNvSpPr>
              <a:spLocks noChangeAspect="1"/>
            </p:cNvSpPr>
            <p:nvPr/>
          </p:nvSpPr>
          <p:spPr bwMode="auto">
            <a:xfrm>
              <a:off x="9804400" y="2785531"/>
              <a:ext cx="666750" cy="576739"/>
            </a:xfrm>
            <a:prstGeom prst="hexagon">
              <a:avLst/>
            </a:prstGeom>
            <a:solidFill>
              <a:srgbClr val="0078D7">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2304"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36" name="TextBox 135"/>
          <p:cNvSpPr txBox="1"/>
          <p:nvPr/>
        </p:nvSpPr>
        <p:spPr>
          <a:xfrm>
            <a:off x="3970659" y="5846414"/>
            <a:ext cx="1144157" cy="602676"/>
          </a:xfrm>
          <a:prstGeom prst="rect">
            <a:avLst/>
          </a:prstGeom>
          <a:noFill/>
        </p:spPr>
        <p:txBody>
          <a:bodyPr wrap="square" lIns="175537" tIns="140429" rIns="175537" bIns="140429" rtlCol="0">
            <a:spAutoFit/>
          </a:bodyPr>
          <a:lstStyle/>
          <a:p>
            <a:pPr defTabSz="895215">
              <a:lnSpc>
                <a:spcPct val="90000"/>
              </a:lnSpc>
              <a:spcAft>
                <a:spcPts val="575"/>
              </a:spcAft>
              <a:defRPr/>
            </a:pPr>
            <a:r>
              <a:rPr lang="en-US" sz="2304" kern="0">
                <a:latin typeface="Segoe UI Semilight"/>
                <a:ea typeface="MS PGothic" panose="020B0600070205080204" pitchFamily="34" charset="-128"/>
              </a:rPr>
              <a:t>Azure</a:t>
            </a:r>
          </a:p>
        </p:txBody>
      </p:sp>
      <p:sp>
        <p:nvSpPr>
          <p:cNvPr id="137" name="Freeform 136"/>
          <p:cNvSpPr>
            <a:spLocks/>
          </p:cNvSpPr>
          <p:nvPr/>
        </p:nvSpPr>
        <p:spPr bwMode="auto">
          <a:xfrm>
            <a:off x="3735914" y="4813656"/>
            <a:ext cx="1721111" cy="952691"/>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78D7">
              <a:lumMod val="20000"/>
              <a:lumOff val="80000"/>
            </a:srgbClr>
          </a:solidFill>
          <a:ln>
            <a:noFill/>
          </a:ln>
        </p:spPr>
        <p:txBody>
          <a:bodyPr vert="horz" wrap="square" lIns="87768" tIns="43883" rIns="87768" bIns="43883" numCol="1" anchor="t" anchorCtr="0" compatLnSpc="1">
            <a:prstTxWarp prst="textNoShape">
              <a:avLst/>
            </a:prstTxWarp>
          </a:bodyPr>
          <a:lstStyle/>
          <a:p>
            <a:pPr defTabSz="895215">
              <a:defRPr/>
            </a:pPr>
            <a:endParaRPr lang="en-US" sz="1728" kern="0">
              <a:solidFill>
                <a:srgbClr val="505050"/>
              </a:solidFill>
              <a:latin typeface="Segoe UI Semilight"/>
              <a:ea typeface="MS PGothic" panose="020B0600070205080204" pitchFamily="34" charset="-128"/>
            </a:endParaRPr>
          </a:p>
        </p:txBody>
      </p:sp>
      <p:sp>
        <p:nvSpPr>
          <p:cNvPr id="138" name="TextBox 137"/>
          <p:cNvSpPr txBox="1"/>
          <p:nvPr/>
        </p:nvSpPr>
        <p:spPr>
          <a:xfrm>
            <a:off x="9313702" y="5809620"/>
            <a:ext cx="2785290" cy="608672"/>
          </a:xfrm>
          <a:prstGeom prst="rect">
            <a:avLst/>
          </a:prstGeom>
          <a:noFill/>
        </p:spPr>
        <p:txBody>
          <a:bodyPr wrap="square" lIns="175537" tIns="140429" rIns="175537" bIns="140429" rtlCol="0">
            <a:spAutoFit/>
          </a:bodyPr>
          <a:lstStyle/>
          <a:p>
            <a:pPr defTabSz="895215">
              <a:lnSpc>
                <a:spcPct val="90000"/>
              </a:lnSpc>
              <a:spcAft>
                <a:spcPts val="575"/>
              </a:spcAft>
              <a:defRPr/>
            </a:pPr>
            <a:r>
              <a:rPr lang="en-US" sz="2304" kern="0" dirty="0">
                <a:latin typeface="Segoe UI Semilight"/>
                <a:ea typeface="MS PGothic" panose="020B0600070205080204" pitchFamily="34" charset="-128"/>
              </a:rPr>
              <a:t>Other Clouds</a:t>
            </a:r>
          </a:p>
        </p:txBody>
      </p:sp>
      <p:sp>
        <p:nvSpPr>
          <p:cNvPr id="139" name="Freeform 138"/>
          <p:cNvSpPr>
            <a:spLocks/>
          </p:cNvSpPr>
          <p:nvPr/>
        </p:nvSpPr>
        <p:spPr bwMode="auto">
          <a:xfrm>
            <a:off x="9496491" y="4793577"/>
            <a:ext cx="1721111" cy="952691"/>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C326"/>
          </a:solidFill>
          <a:ln>
            <a:noFill/>
          </a:ln>
        </p:spPr>
        <p:txBody>
          <a:bodyPr vert="horz" wrap="square" lIns="87768" tIns="43883" rIns="87768" bIns="43883" numCol="1" anchor="t" anchorCtr="0" compatLnSpc="1">
            <a:prstTxWarp prst="textNoShape">
              <a:avLst/>
            </a:prstTxWarp>
          </a:bodyPr>
          <a:lstStyle/>
          <a:p>
            <a:pPr defTabSz="895215">
              <a:defRPr/>
            </a:pPr>
            <a:endParaRPr lang="en-US" sz="1728" kern="0">
              <a:solidFill>
                <a:srgbClr val="505050"/>
              </a:solidFill>
              <a:latin typeface="Segoe UI Semilight"/>
              <a:ea typeface="MS PGothic" panose="020B0600070205080204" pitchFamily="34" charset="-128"/>
            </a:endParaRPr>
          </a:p>
        </p:txBody>
      </p:sp>
      <p:sp>
        <p:nvSpPr>
          <p:cNvPr id="140" name="TextBox 139"/>
          <p:cNvSpPr txBox="1"/>
          <p:nvPr/>
        </p:nvSpPr>
        <p:spPr>
          <a:xfrm>
            <a:off x="6326195" y="5888162"/>
            <a:ext cx="2461832" cy="602676"/>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2304" kern="0" dirty="0">
                <a:latin typeface="Segoe UI Semilight"/>
                <a:ea typeface="MS PGothic" panose="020B0600070205080204" pitchFamily="34" charset="-128"/>
              </a:rPr>
              <a:t>On Premise</a:t>
            </a:r>
          </a:p>
        </p:txBody>
      </p:sp>
      <p:grpSp>
        <p:nvGrpSpPr>
          <p:cNvPr id="141" name="Group 8"/>
          <p:cNvGrpSpPr>
            <a:grpSpLocks noChangeAspect="1"/>
          </p:cNvGrpSpPr>
          <p:nvPr/>
        </p:nvGrpSpPr>
        <p:grpSpPr bwMode="auto">
          <a:xfrm>
            <a:off x="6587898" y="4415057"/>
            <a:ext cx="1736757" cy="1735681"/>
            <a:chOff x="4385" y="3099"/>
            <a:chExt cx="1613" cy="1612"/>
          </a:xfrm>
        </p:grpSpPr>
        <p:sp>
          <p:nvSpPr>
            <p:cNvPr id="142" name="AutoShape 7"/>
            <p:cNvSpPr>
              <a:spLocks noChangeAspect="1" noChangeArrowheads="1" noTextEdit="1"/>
            </p:cNvSpPr>
            <p:nvPr/>
          </p:nvSpPr>
          <p:spPr bwMode="auto">
            <a:xfrm>
              <a:off x="4385" y="3099"/>
              <a:ext cx="161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43" name="Rectangle 9"/>
            <p:cNvSpPr>
              <a:spLocks noChangeArrowheads="1"/>
            </p:cNvSpPr>
            <p:nvPr/>
          </p:nvSpPr>
          <p:spPr bwMode="auto">
            <a:xfrm>
              <a:off x="5494" y="3463"/>
              <a:ext cx="253" cy="89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44" name="Rectangle 10"/>
            <p:cNvSpPr>
              <a:spLocks noChangeArrowheads="1"/>
            </p:cNvSpPr>
            <p:nvPr/>
          </p:nvSpPr>
          <p:spPr bwMode="auto">
            <a:xfrm>
              <a:off x="4638" y="3463"/>
              <a:ext cx="254" cy="89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45" name="Rectangle 11"/>
            <p:cNvSpPr>
              <a:spLocks noChangeArrowheads="1"/>
            </p:cNvSpPr>
            <p:nvPr/>
          </p:nvSpPr>
          <p:spPr bwMode="auto">
            <a:xfrm>
              <a:off x="4704" y="3531"/>
              <a:ext cx="314" cy="82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46" name="Rectangle 145"/>
            <p:cNvSpPr>
              <a:spLocks noChangeArrowheads="1"/>
            </p:cNvSpPr>
            <p:nvPr/>
          </p:nvSpPr>
          <p:spPr bwMode="auto">
            <a:xfrm>
              <a:off x="5367" y="3653"/>
              <a:ext cx="313" cy="70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47" name="Rectangle 13"/>
            <p:cNvSpPr>
              <a:spLocks noChangeArrowheads="1"/>
            </p:cNvSpPr>
            <p:nvPr/>
          </p:nvSpPr>
          <p:spPr bwMode="auto">
            <a:xfrm>
              <a:off x="4968" y="3779"/>
              <a:ext cx="462" cy="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48" name="Rectangle 14"/>
            <p:cNvSpPr>
              <a:spLocks noChangeArrowheads="1"/>
            </p:cNvSpPr>
            <p:nvPr/>
          </p:nvSpPr>
          <p:spPr bwMode="auto">
            <a:xfrm>
              <a:off x="4945" y="3761"/>
              <a:ext cx="508" cy="18"/>
            </a:xfrm>
            <a:prstGeom prst="rect">
              <a:avLst/>
            </a:prstGeom>
            <a:solidFill>
              <a:srgbClr val="0078D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49" name="Rectangle 15"/>
            <p:cNvSpPr>
              <a:spLocks noChangeArrowheads="1"/>
            </p:cNvSpPr>
            <p:nvPr/>
          </p:nvSpPr>
          <p:spPr bwMode="auto">
            <a:xfrm>
              <a:off x="5222" y="4238"/>
              <a:ext cx="61" cy="116"/>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50" name="Rectangle 16"/>
            <p:cNvSpPr>
              <a:spLocks noChangeArrowheads="1"/>
            </p:cNvSpPr>
            <p:nvPr/>
          </p:nvSpPr>
          <p:spPr bwMode="auto">
            <a:xfrm>
              <a:off x="5117" y="4238"/>
              <a:ext cx="61" cy="116"/>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51" name="Rectangle 17"/>
            <p:cNvSpPr>
              <a:spLocks noChangeArrowheads="1"/>
            </p:cNvSpPr>
            <p:nvPr/>
          </p:nvSpPr>
          <p:spPr bwMode="auto">
            <a:xfrm>
              <a:off x="5014" y="3831"/>
              <a:ext cx="372" cy="59"/>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52" name="Rectangle 18"/>
            <p:cNvSpPr>
              <a:spLocks noChangeArrowheads="1"/>
            </p:cNvSpPr>
            <p:nvPr/>
          </p:nvSpPr>
          <p:spPr bwMode="auto">
            <a:xfrm>
              <a:off x="5014" y="3934"/>
              <a:ext cx="372" cy="59"/>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53" name="Rectangle 19"/>
            <p:cNvSpPr>
              <a:spLocks noChangeArrowheads="1"/>
            </p:cNvSpPr>
            <p:nvPr/>
          </p:nvSpPr>
          <p:spPr bwMode="auto">
            <a:xfrm>
              <a:off x="5014" y="4038"/>
              <a:ext cx="372" cy="60"/>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54" name="Rectangle 20"/>
            <p:cNvSpPr>
              <a:spLocks noChangeArrowheads="1"/>
            </p:cNvSpPr>
            <p:nvPr/>
          </p:nvSpPr>
          <p:spPr bwMode="auto">
            <a:xfrm>
              <a:off x="5014" y="4141"/>
              <a:ext cx="372" cy="61"/>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sp>
          <p:nvSpPr>
            <p:cNvPr id="155" name="Rectangle 21"/>
            <p:cNvSpPr>
              <a:spLocks noChangeArrowheads="1"/>
            </p:cNvSpPr>
            <p:nvPr/>
          </p:nvSpPr>
          <p:spPr bwMode="auto">
            <a:xfrm>
              <a:off x="5043" y="3689"/>
              <a:ext cx="179" cy="7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728" b="1" kern="0">
                <a:solidFill>
                  <a:srgbClr val="505050"/>
                </a:solidFill>
                <a:latin typeface="Segoe UI Semilight"/>
                <a:ea typeface="MS PGothic" panose="020B0600070205080204" pitchFamily="34" charset="-128"/>
              </a:endParaRPr>
            </a:p>
          </p:txBody>
        </p:sp>
      </p:grpSp>
      <p:sp>
        <p:nvSpPr>
          <p:cNvPr id="156" name="TextBox 155"/>
          <p:cNvSpPr txBox="1"/>
          <p:nvPr/>
        </p:nvSpPr>
        <p:spPr>
          <a:xfrm>
            <a:off x="767056" y="2924157"/>
            <a:ext cx="1844488" cy="891454"/>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Lifecycle</a:t>
            </a:r>
          </a:p>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Management</a:t>
            </a:r>
          </a:p>
        </p:txBody>
      </p:sp>
      <p:sp>
        <p:nvSpPr>
          <p:cNvPr id="157" name="TextBox 156"/>
          <p:cNvSpPr txBox="1"/>
          <p:nvPr/>
        </p:nvSpPr>
        <p:spPr>
          <a:xfrm>
            <a:off x="3810738" y="3085596"/>
            <a:ext cx="1878271" cy="549812"/>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Orchestration</a:t>
            </a:r>
          </a:p>
        </p:txBody>
      </p:sp>
      <p:sp>
        <p:nvSpPr>
          <p:cNvPr id="158" name="TextBox 157"/>
          <p:cNvSpPr txBox="1"/>
          <p:nvPr/>
        </p:nvSpPr>
        <p:spPr>
          <a:xfrm>
            <a:off x="9596219" y="2932072"/>
            <a:ext cx="1878271" cy="891454"/>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Auto</a:t>
            </a:r>
          </a:p>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scaling</a:t>
            </a:r>
          </a:p>
        </p:txBody>
      </p:sp>
      <p:sp>
        <p:nvSpPr>
          <p:cNvPr id="159" name="TextBox 158"/>
          <p:cNvSpPr txBox="1"/>
          <p:nvPr/>
        </p:nvSpPr>
        <p:spPr>
          <a:xfrm>
            <a:off x="2382782" y="2947434"/>
            <a:ext cx="1591677" cy="826137"/>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Always On</a:t>
            </a:r>
            <a:br>
              <a:rPr lang="en-US" sz="1922" kern="0">
                <a:gradFill>
                  <a:gsLst>
                    <a:gs pos="12097">
                      <a:srgbClr val="FFFFFF"/>
                    </a:gs>
                    <a:gs pos="34000">
                      <a:srgbClr val="FFFFFF"/>
                    </a:gs>
                  </a:gsLst>
                  <a:lin ang="5400000" scaled="0"/>
                </a:gradFill>
                <a:latin typeface="Segoe UI Semilight"/>
                <a:ea typeface="MS PGothic" panose="020B0600070205080204" pitchFamily="34" charset="-128"/>
              </a:rPr>
            </a:br>
            <a:r>
              <a:rPr lang="en-US" sz="1922" kern="0">
                <a:gradFill>
                  <a:gsLst>
                    <a:gs pos="12097">
                      <a:srgbClr val="FFFFFF"/>
                    </a:gs>
                    <a:gs pos="34000">
                      <a:srgbClr val="FFFFFF"/>
                    </a:gs>
                  </a:gsLst>
                  <a:lin ang="5400000" scaled="0"/>
                </a:gradFill>
                <a:latin typeface="Segoe UI Semilight"/>
                <a:ea typeface="MS PGothic" panose="020B0600070205080204" pitchFamily="34" charset="-128"/>
              </a:rPr>
              <a:t>Availability</a:t>
            </a:r>
          </a:p>
        </p:txBody>
      </p:sp>
      <p:sp>
        <p:nvSpPr>
          <p:cNvPr id="160" name="TextBox 159"/>
          <p:cNvSpPr txBox="1"/>
          <p:nvPr/>
        </p:nvSpPr>
        <p:spPr>
          <a:xfrm>
            <a:off x="8356465" y="2944899"/>
            <a:ext cx="1996035" cy="816022"/>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Dev &amp; Ops Tooling</a:t>
            </a:r>
          </a:p>
        </p:txBody>
      </p:sp>
      <p:sp>
        <p:nvSpPr>
          <p:cNvPr id="161" name="TextBox 160"/>
          <p:cNvSpPr txBox="1"/>
          <p:nvPr/>
        </p:nvSpPr>
        <p:spPr>
          <a:xfrm>
            <a:off x="5401446" y="2942070"/>
            <a:ext cx="1849499" cy="816022"/>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Programming Models</a:t>
            </a:r>
          </a:p>
        </p:txBody>
      </p:sp>
      <p:sp>
        <p:nvSpPr>
          <p:cNvPr id="162" name="Title 2"/>
          <p:cNvSpPr txBox="1">
            <a:spLocks/>
          </p:cNvSpPr>
          <p:nvPr/>
        </p:nvSpPr>
        <p:spPr>
          <a:xfrm>
            <a:off x="335335" y="270445"/>
            <a:ext cx="11426711" cy="881854"/>
          </a:xfrm>
          <a:prstGeom prst="rect">
            <a:avLst/>
          </a:prstGeom>
        </p:spPr>
        <p:txBody>
          <a:bodyPr vert="horz" wrap="square" lIns="140609" tIns="87880" rIns="140609" bIns="8788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defRPr/>
            </a:pPr>
            <a:r>
              <a:rPr lang="en-US" sz="4612" spc="-100" dirty="0">
                <a:solidFill>
                  <a:schemeClr val="tx1"/>
                </a:solidFill>
                <a:latin typeface="Segoe UI Light"/>
              </a:rPr>
              <a:t>Azure Service Fabric</a:t>
            </a:r>
          </a:p>
          <a:p>
            <a:pPr defTabSz="914367">
              <a:defRPr/>
            </a:pPr>
            <a:r>
              <a:rPr lang="en-US" sz="2745" spc="-100" dirty="0">
                <a:solidFill>
                  <a:schemeClr val="tx1"/>
                </a:solidFill>
                <a:latin typeface="Segoe UI Light"/>
              </a:rPr>
              <a:t>Any OS, Any Cloud</a:t>
            </a:r>
          </a:p>
          <a:p>
            <a:pPr defTabSz="914367">
              <a:defRPr/>
            </a:pPr>
            <a:endParaRPr lang="en-US" sz="4612" spc="-100" dirty="0">
              <a:solidFill>
                <a:srgbClr val="353535"/>
              </a:solidFill>
              <a:latin typeface="Segoe UI Light"/>
            </a:endParaRPr>
          </a:p>
        </p:txBody>
      </p:sp>
      <p:sp>
        <p:nvSpPr>
          <p:cNvPr id="164" name="TextBox 163"/>
          <p:cNvSpPr txBox="1"/>
          <p:nvPr/>
        </p:nvSpPr>
        <p:spPr>
          <a:xfrm>
            <a:off x="966411" y="5861895"/>
            <a:ext cx="2084392" cy="590879"/>
          </a:xfrm>
          <a:prstGeom prst="rect">
            <a:avLst/>
          </a:prstGeom>
          <a:noFill/>
        </p:spPr>
        <p:txBody>
          <a:bodyPr wrap="square" lIns="172086" tIns="137668" rIns="172086" bIns="137668" rtlCol="0">
            <a:spAutoFit/>
          </a:bodyPr>
          <a:lstStyle/>
          <a:p>
            <a:pPr defTabSz="877579">
              <a:lnSpc>
                <a:spcPct val="90000"/>
              </a:lnSpc>
              <a:spcAft>
                <a:spcPts val="564"/>
              </a:spcAft>
              <a:defRPr/>
            </a:pPr>
            <a:r>
              <a:rPr lang="en-US" sz="2259" kern="0" dirty="0">
                <a:latin typeface="Segoe UI Semilight"/>
                <a:ea typeface="MS PGothic" panose="020B0600070205080204" pitchFamily="34" charset="-128"/>
              </a:rPr>
              <a:t>Dev Box</a:t>
            </a:r>
          </a:p>
        </p:txBody>
      </p:sp>
      <p:pic>
        <p:nvPicPr>
          <p:cNvPr id="224" name="Picture 223"/>
          <p:cNvPicPr>
            <a:picLocks noChangeAspect="1"/>
          </p:cNvPicPr>
          <p:nvPr/>
        </p:nvPicPr>
        <p:blipFill>
          <a:blip r:embed="rId5"/>
          <a:stretch>
            <a:fillRect/>
          </a:stretch>
        </p:blipFill>
        <p:spPr>
          <a:xfrm>
            <a:off x="8659018" y="3895554"/>
            <a:ext cx="630891" cy="696015"/>
          </a:xfrm>
          <a:prstGeom prst="rect">
            <a:avLst/>
          </a:prstGeom>
        </p:spPr>
      </p:pic>
      <p:sp>
        <p:nvSpPr>
          <p:cNvPr id="228" name="TextBox 227"/>
          <p:cNvSpPr txBox="1"/>
          <p:nvPr/>
        </p:nvSpPr>
        <p:spPr>
          <a:xfrm>
            <a:off x="6918150" y="2959154"/>
            <a:ext cx="1878271" cy="816022"/>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922" kern="0">
                <a:gradFill>
                  <a:gsLst>
                    <a:gs pos="12097">
                      <a:srgbClr val="FFFFFF"/>
                    </a:gs>
                    <a:gs pos="34000">
                      <a:srgbClr val="FFFFFF"/>
                    </a:gs>
                  </a:gsLst>
                  <a:lin ang="5400000" scaled="0"/>
                </a:gradFill>
                <a:latin typeface="Segoe UI Semilight"/>
                <a:ea typeface="MS PGothic" panose="020B0600070205080204" pitchFamily="34" charset="-128"/>
              </a:rPr>
              <a:t>Health &amp; Monitoring</a:t>
            </a:r>
          </a:p>
        </p:txBody>
      </p:sp>
    </p:spTree>
    <p:extLst>
      <p:ext uri="{BB962C8B-B14F-4D97-AF65-F5344CB8AC3E}">
        <p14:creationId xmlns:p14="http://schemas.microsoft.com/office/powerpoint/2010/main" val="256466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le 2"/>
          <p:cNvSpPr txBox="1">
            <a:spLocks/>
          </p:cNvSpPr>
          <p:nvPr/>
        </p:nvSpPr>
        <p:spPr>
          <a:xfrm>
            <a:off x="335335" y="270445"/>
            <a:ext cx="11426711" cy="881854"/>
          </a:xfrm>
          <a:prstGeom prst="rect">
            <a:avLst/>
          </a:prstGeom>
        </p:spPr>
        <p:txBody>
          <a:bodyPr vert="horz" wrap="square" lIns="140609" tIns="87880" rIns="140609" bIns="8788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defRPr/>
            </a:pPr>
            <a:r>
              <a:rPr lang="en-US" sz="4612" spc="-100" dirty="0">
                <a:solidFill>
                  <a:schemeClr val="tx1"/>
                </a:solidFill>
                <a:latin typeface="Segoe UI Light"/>
              </a:rPr>
              <a:t>Service Fabric Programming Models &amp; CI/CD</a:t>
            </a:r>
          </a:p>
        </p:txBody>
      </p:sp>
      <p:sp>
        <p:nvSpPr>
          <p:cNvPr id="138" name="TextBox 137"/>
          <p:cNvSpPr txBox="1"/>
          <p:nvPr/>
        </p:nvSpPr>
        <p:spPr>
          <a:xfrm>
            <a:off x="9165095" y="5644891"/>
            <a:ext cx="2406187" cy="523222"/>
          </a:xfrm>
          <a:prstGeom prst="rect">
            <a:avLst/>
          </a:prstGeom>
          <a:noFill/>
        </p:spPr>
        <p:txBody>
          <a:bodyPr wrap="square" lIns="175537" tIns="140429" rIns="175537" bIns="140429" rtlCol="0">
            <a:spAutoFit/>
          </a:bodyPr>
          <a:lstStyle/>
          <a:p>
            <a:pPr defTabSz="895215">
              <a:lnSpc>
                <a:spcPct val="90000"/>
              </a:lnSpc>
              <a:spcAft>
                <a:spcPts val="575"/>
              </a:spcAft>
              <a:defRPr/>
            </a:pPr>
            <a:r>
              <a:rPr lang="en-US" sz="1765" kern="0">
                <a:latin typeface="Segoe UI Semilight"/>
                <a:ea typeface="MS PGothic" panose="020B0600070205080204" pitchFamily="34" charset="-128"/>
              </a:rPr>
              <a:t>Other Clouds</a:t>
            </a:r>
          </a:p>
        </p:txBody>
      </p:sp>
      <p:sp>
        <p:nvSpPr>
          <p:cNvPr id="175" name="TextBox 174"/>
          <p:cNvSpPr txBox="1"/>
          <p:nvPr/>
        </p:nvSpPr>
        <p:spPr>
          <a:xfrm>
            <a:off x="1513425" y="3248197"/>
            <a:ext cx="1593437" cy="794895"/>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Lifecycle</a:t>
            </a:r>
          </a:p>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Management</a:t>
            </a:r>
          </a:p>
        </p:txBody>
      </p:sp>
      <p:sp>
        <p:nvSpPr>
          <p:cNvPr id="177" name="TextBox 176"/>
          <p:cNvSpPr txBox="1"/>
          <p:nvPr/>
        </p:nvSpPr>
        <p:spPr>
          <a:xfrm>
            <a:off x="9140860" y="3254644"/>
            <a:ext cx="1622621" cy="794895"/>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Auto</a:t>
            </a:r>
          </a:p>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scaling</a:t>
            </a:r>
          </a:p>
        </p:txBody>
      </p:sp>
      <p:sp>
        <p:nvSpPr>
          <p:cNvPr id="3" name="Rectangle 2"/>
          <p:cNvSpPr/>
          <p:nvPr/>
        </p:nvSpPr>
        <p:spPr bwMode="auto">
          <a:xfrm>
            <a:off x="193282" y="1836515"/>
            <a:ext cx="1348513" cy="29143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765">
                <a:gradFill>
                  <a:gsLst>
                    <a:gs pos="0">
                      <a:srgbClr val="FFFFFF"/>
                    </a:gs>
                    <a:gs pos="100000">
                      <a:srgbClr val="FFFFFF"/>
                    </a:gs>
                  </a:gsLst>
                  <a:lin ang="5400000" scaled="0"/>
                </a:gradFill>
                <a:latin typeface="Segoe UI Semilight"/>
                <a:ea typeface="Segoe UI" pitchFamily="34" charset="0"/>
                <a:cs typeface="Segoe UI" pitchFamily="34" charset="0"/>
              </a:rPr>
              <a:t>Visual</a:t>
            </a:r>
          </a:p>
          <a:p>
            <a:pPr algn="ctr" defTabSz="914102" fontAlgn="base">
              <a:lnSpc>
                <a:spcPct val="90000"/>
              </a:lnSpc>
              <a:spcBef>
                <a:spcPct val="0"/>
              </a:spcBef>
              <a:spcAft>
                <a:spcPct val="0"/>
              </a:spcAft>
              <a:defRPr/>
            </a:pPr>
            <a:r>
              <a:rPr lang="en-US" sz="1765">
                <a:gradFill>
                  <a:gsLst>
                    <a:gs pos="0">
                      <a:srgbClr val="FFFFFF"/>
                    </a:gs>
                    <a:gs pos="100000">
                      <a:srgbClr val="FFFFFF"/>
                    </a:gs>
                  </a:gsLst>
                  <a:lin ang="5400000" scaled="0"/>
                </a:gradFill>
                <a:latin typeface="Segoe UI Semilight"/>
                <a:ea typeface="Segoe UI" pitchFamily="34" charset="0"/>
                <a:cs typeface="Segoe UI" pitchFamily="34" charset="0"/>
              </a:rPr>
              <a:t>Studio</a:t>
            </a:r>
          </a:p>
          <a:p>
            <a:pPr algn="ctr" defTabSz="914102" fontAlgn="base">
              <a:lnSpc>
                <a:spcPct val="90000"/>
              </a:lnSpc>
              <a:spcBef>
                <a:spcPct val="0"/>
              </a:spcBef>
              <a:spcAft>
                <a:spcPct val="0"/>
              </a:spcAft>
              <a:defRPr/>
            </a:pPr>
            <a:r>
              <a:rPr lang="en-US" sz="1765">
                <a:gradFill>
                  <a:gsLst>
                    <a:gs pos="0">
                      <a:srgbClr val="FFFFFF"/>
                    </a:gs>
                    <a:gs pos="100000">
                      <a:srgbClr val="FFFFFF"/>
                    </a:gs>
                  </a:gsLst>
                  <a:lin ang="5400000" scaled="0"/>
                </a:gradFill>
                <a:latin typeface="Segoe UI Semilight"/>
                <a:ea typeface="Segoe UI" pitchFamily="34" charset="0"/>
                <a:cs typeface="Segoe UI" pitchFamily="34" charset="0"/>
              </a:rPr>
              <a:t>&amp;</a:t>
            </a:r>
          </a:p>
          <a:p>
            <a:pPr algn="ctr" defTabSz="914102" fontAlgn="base">
              <a:lnSpc>
                <a:spcPct val="90000"/>
              </a:lnSpc>
              <a:spcBef>
                <a:spcPct val="0"/>
              </a:spcBef>
              <a:spcAft>
                <a:spcPct val="0"/>
              </a:spcAft>
              <a:defRPr/>
            </a:pPr>
            <a:r>
              <a:rPr lang="en-US" sz="1765">
                <a:gradFill>
                  <a:gsLst>
                    <a:gs pos="0">
                      <a:srgbClr val="FFFFFF"/>
                    </a:gs>
                    <a:gs pos="100000">
                      <a:srgbClr val="FFFFFF"/>
                    </a:gs>
                  </a:gsLst>
                  <a:lin ang="5400000" scaled="0"/>
                </a:gradFill>
                <a:latin typeface="Segoe UI Semilight"/>
                <a:ea typeface="Segoe UI" pitchFamily="34" charset="0"/>
                <a:cs typeface="Segoe UI" pitchFamily="34" charset="0"/>
              </a:rPr>
              <a:t>VSTS</a:t>
            </a:r>
          </a:p>
          <a:p>
            <a:pPr algn="ctr" defTabSz="914102" fontAlgn="base">
              <a:lnSpc>
                <a:spcPct val="90000"/>
              </a:lnSpc>
              <a:spcBef>
                <a:spcPct val="0"/>
              </a:spcBef>
              <a:spcAft>
                <a:spcPct val="0"/>
              </a:spcAft>
              <a:defRPr/>
            </a:pPr>
            <a:endParaRPr lang="en-US" sz="1765">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1765">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1765">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1765">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r>
              <a:rPr lang="en-US" sz="1765">
                <a:gradFill>
                  <a:gsLst>
                    <a:gs pos="0">
                      <a:srgbClr val="FFFFFF"/>
                    </a:gs>
                    <a:gs pos="100000">
                      <a:srgbClr val="FFFFFF"/>
                    </a:gs>
                  </a:gsLst>
                  <a:lin ang="5400000" scaled="0"/>
                </a:gradFill>
                <a:latin typeface="Segoe UI Semilight"/>
                <a:ea typeface="Segoe UI" pitchFamily="34" charset="0"/>
                <a:cs typeface="Segoe UI" pitchFamily="34" charset="0"/>
              </a:rPr>
              <a:t>Jenkins</a:t>
            </a:r>
          </a:p>
          <a:p>
            <a:pPr algn="ctr" defTabSz="914102" fontAlgn="base">
              <a:lnSpc>
                <a:spcPct val="90000"/>
              </a:lnSpc>
              <a:spcBef>
                <a:spcPct val="0"/>
              </a:spcBef>
              <a:spcAft>
                <a:spcPct val="0"/>
              </a:spcAft>
              <a:defRPr/>
            </a:pPr>
            <a:r>
              <a:rPr lang="en-US" sz="1765">
                <a:gradFill>
                  <a:gsLst>
                    <a:gs pos="0">
                      <a:srgbClr val="FFFFFF"/>
                    </a:gs>
                    <a:gs pos="100000">
                      <a:srgbClr val="FFFFFF"/>
                    </a:gs>
                  </a:gsLst>
                  <a:lin ang="5400000" scaled="0"/>
                </a:gradFill>
                <a:latin typeface="Segoe UI Semilight"/>
                <a:ea typeface="Segoe UI" pitchFamily="34" charset="0"/>
                <a:cs typeface="Segoe UI" pitchFamily="34" charset="0"/>
              </a:rPr>
              <a:t>&amp;</a:t>
            </a:r>
          </a:p>
          <a:p>
            <a:pPr algn="ctr" defTabSz="914102" fontAlgn="base">
              <a:lnSpc>
                <a:spcPct val="90000"/>
              </a:lnSpc>
              <a:spcBef>
                <a:spcPct val="0"/>
              </a:spcBef>
              <a:spcAft>
                <a:spcPct val="0"/>
              </a:spcAft>
              <a:defRPr/>
            </a:pPr>
            <a:r>
              <a:rPr lang="en-US" sz="1765">
                <a:gradFill>
                  <a:gsLst>
                    <a:gs pos="0">
                      <a:srgbClr val="FFFFFF"/>
                    </a:gs>
                    <a:gs pos="100000">
                      <a:srgbClr val="FFFFFF"/>
                    </a:gs>
                  </a:gsLst>
                  <a:lin ang="5400000" scaled="0"/>
                </a:gradFill>
                <a:latin typeface="Segoe UI Semilight"/>
                <a:ea typeface="Segoe UI" pitchFamily="34" charset="0"/>
                <a:cs typeface="Segoe UI" pitchFamily="34" charset="0"/>
              </a:rPr>
              <a:t>Eclipse</a:t>
            </a:r>
          </a:p>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 name="Rectangle 139"/>
          <p:cNvSpPr/>
          <p:nvPr/>
        </p:nvSpPr>
        <p:spPr bwMode="auto">
          <a:xfrm>
            <a:off x="10571334" y="1815453"/>
            <a:ext cx="1426130" cy="291432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a:gradFill>
                  <a:gsLst>
                    <a:gs pos="0">
                      <a:srgbClr val="FFFFFF"/>
                    </a:gs>
                    <a:gs pos="100000">
                      <a:srgbClr val="FFFFFF"/>
                    </a:gs>
                  </a:gsLst>
                  <a:lin ang="5400000" scaled="0"/>
                </a:gradFill>
                <a:latin typeface="Segoe UI Semilight"/>
                <a:ea typeface="Segoe UI" pitchFamily="34" charset="0"/>
                <a:cs typeface="Segoe UI" pitchFamily="34" charset="0"/>
              </a:rPr>
              <a:t>Diagnostics &amp; Monitoring</a:t>
            </a:r>
          </a:p>
          <a:p>
            <a:pPr algn="ctr" defTabSz="914102" fontAlgn="base">
              <a:lnSpc>
                <a:spcPct val="90000"/>
              </a:lnSpc>
              <a:spcBef>
                <a:spcPct val="0"/>
              </a:spcBef>
              <a:spcAft>
                <a:spcPct val="0"/>
              </a:spcAft>
              <a:defRPr/>
            </a:pPr>
            <a:endParaRPr lang="en-US" sz="1372">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r>
              <a:rPr lang="en-US" sz="1568" err="1">
                <a:gradFill>
                  <a:gsLst>
                    <a:gs pos="0">
                      <a:srgbClr val="FFFFFF"/>
                    </a:gs>
                    <a:gs pos="100000">
                      <a:srgbClr val="FFFFFF"/>
                    </a:gs>
                  </a:gsLst>
                  <a:lin ang="5400000" scaled="0"/>
                </a:gradFill>
                <a:latin typeface="Segoe UI Semilight"/>
                <a:ea typeface="Segoe UI" pitchFamily="34" charset="0"/>
                <a:cs typeface="Segoe UI" pitchFamily="34" charset="0"/>
              </a:rPr>
              <a:t>AppInsights</a:t>
            </a:r>
            <a:r>
              <a:rPr lang="en-US" sz="1568">
                <a:gradFill>
                  <a:gsLst>
                    <a:gs pos="0">
                      <a:srgbClr val="FFFFFF"/>
                    </a:gs>
                    <a:gs pos="100000">
                      <a:srgbClr val="FFFFFF"/>
                    </a:gs>
                  </a:gsLst>
                  <a:lin ang="5400000" scaled="0"/>
                </a:gradFill>
                <a:latin typeface="Segoe UI Semilight"/>
                <a:ea typeface="Segoe UI" pitchFamily="34" charset="0"/>
                <a:cs typeface="Segoe UI" pitchFamily="34" charset="0"/>
              </a:rPr>
              <a:t> </a:t>
            </a:r>
          </a:p>
          <a:p>
            <a:pPr algn="ctr" defTabSz="914102" fontAlgn="base">
              <a:lnSpc>
                <a:spcPct val="90000"/>
              </a:lnSpc>
              <a:spcBef>
                <a:spcPct val="0"/>
              </a:spcBef>
              <a:spcAft>
                <a:spcPct val="0"/>
              </a:spcAft>
              <a:defRPr/>
            </a:pPr>
            <a:r>
              <a:rPr lang="en-US" sz="1568">
                <a:gradFill>
                  <a:gsLst>
                    <a:gs pos="0">
                      <a:srgbClr val="FFFFFF"/>
                    </a:gs>
                    <a:gs pos="100000">
                      <a:srgbClr val="FFFFFF"/>
                    </a:gs>
                  </a:gsLst>
                  <a:lin ang="5400000" scaled="0"/>
                </a:gradFill>
                <a:latin typeface="Segoe UI Semilight"/>
                <a:ea typeface="Segoe UI" pitchFamily="34" charset="0"/>
                <a:cs typeface="Segoe UI" pitchFamily="34" charset="0"/>
              </a:rPr>
              <a:t>OMS</a:t>
            </a:r>
          </a:p>
          <a:p>
            <a:pPr algn="ctr" defTabSz="914102" fontAlgn="base">
              <a:lnSpc>
                <a:spcPct val="90000"/>
              </a:lnSpc>
              <a:spcBef>
                <a:spcPct val="0"/>
              </a:spcBef>
              <a:spcAft>
                <a:spcPct val="0"/>
              </a:spcAft>
              <a:defRPr/>
            </a:pPr>
            <a:r>
              <a:rPr lang="en-US" sz="1568">
                <a:gradFill>
                  <a:gsLst>
                    <a:gs pos="0">
                      <a:srgbClr val="FFFFFF"/>
                    </a:gs>
                    <a:gs pos="100000">
                      <a:srgbClr val="FFFFFF"/>
                    </a:gs>
                  </a:gsLst>
                  <a:lin ang="5400000" scaled="0"/>
                </a:gradFill>
                <a:latin typeface="Segoe UI Semilight"/>
                <a:ea typeface="Segoe UI" pitchFamily="34" charset="0"/>
                <a:cs typeface="Segoe UI" pitchFamily="34" charset="0"/>
              </a:rPr>
              <a:t>ELK </a:t>
            </a:r>
          </a:p>
          <a:p>
            <a:pPr algn="ctr" defTabSz="914102" fontAlgn="base">
              <a:lnSpc>
                <a:spcPct val="90000"/>
              </a:lnSpc>
              <a:spcBef>
                <a:spcPct val="0"/>
              </a:spcBef>
              <a:spcAft>
                <a:spcPct val="0"/>
              </a:spcAft>
              <a:defRPr/>
            </a:pPr>
            <a:endParaRPr lang="en-US" sz="1568">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1568">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1372">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1372">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1372">
              <a:gradFill>
                <a:gsLst>
                  <a:gs pos="0">
                    <a:srgbClr val="FFFFFF"/>
                  </a:gs>
                  <a:gs pos="100000">
                    <a:srgbClr val="FFFFFF"/>
                  </a:gs>
                </a:gsLst>
                <a:lin ang="5400000" scaled="0"/>
              </a:gradFill>
              <a:latin typeface="Segoe UI Semilight"/>
              <a:ea typeface="Segoe UI" pitchFamily="34" charset="0"/>
              <a:cs typeface="Segoe UI" pitchFamily="34" charset="0"/>
            </a:endParaRPr>
          </a:p>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6" name="Picture 5"/>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1287875" y="3762787"/>
            <a:ext cx="651263" cy="651263"/>
          </a:xfrm>
          <a:prstGeom prst="rect">
            <a:avLst/>
          </a:prstGeom>
        </p:spPr>
      </p:pic>
      <p:pic>
        <p:nvPicPr>
          <p:cNvPr id="7" name="Picture 6"/>
          <p:cNvPicPr>
            <a:picLocks noChangeAspect="1"/>
          </p:cNvPicPr>
          <p:nvPr/>
        </p:nvPicPr>
        <p:blipFill>
          <a:blip r:embed="rId5">
            <a:duotone>
              <a:schemeClr val="accent2">
                <a:shade val="45000"/>
                <a:satMod val="135000"/>
              </a:schemeClr>
              <a:prstClr val="white"/>
            </a:duotone>
          </a:blip>
          <a:stretch>
            <a:fillRect/>
          </a:stretch>
        </p:blipFill>
        <p:spPr>
          <a:xfrm>
            <a:off x="10490779" y="3668024"/>
            <a:ext cx="764951" cy="764951"/>
          </a:xfrm>
          <a:prstGeom prst="rect">
            <a:avLst/>
          </a:prstGeom>
        </p:spPr>
      </p:pic>
      <p:sp>
        <p:nvSpPr>
          <p:cNvPr id="83" name="Pentagon 82"/>
          <p:cNvSpPr/>
          <p:nvPr/>
        </p:nvSpPr>
        <p:spPr bwMode="auto">
          <a:xfrm rot="5400000">
            <a:off x="9383693" y="3527036"/>
            <a:ext cx="888488" cy="1325683"/>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4" name="Hexagon 83"/>
          <p:cNvSpPr>
            <a:spLocks noChangeAspect="1"/>
          </p:cNvSpPr>
          <p:nvPr/>
        </p:nvSpPr>
        <p:spPr bwMode="auto">
          <a:xfrm>
            <a:off x="2065038"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5" name="Hexagon 84"/>
          <p:cNvSpPr>
            <a:spLocks noChangeAspect="1"/>
          </p:cNvSpPr>
          <p:nvPr/>
        </p:nvSpPr>
        <p:spPr bwMode="auto">
          <a:xfrm>
            <a:off x="3007884"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6" name="Hexagon 85"/>
          <p:cNvSpPr>
            <a:spLocks noChangeAspect="1"/>
          </p:cNvSpPr>
          <p:nvPr/>
        </p:nvSpPr>
        <p:spPr bwMode="auto">
          <a:xfrm>
            <a:off x="3916362"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7" name="Hexagon 86"/>
          <p:cNvSpPr>
            <a:spLocks noChangeAspect="1"/>
          </p:cNvSpPr>
          <p:nvPr/>
        </p:nvSpPr>
        <p:spPr bwMode="auto">
          <a:xfrm>
            <a:off x="4849253"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8" name="Hexagon 87"/>
          <p:cNvSpPr>
            <a:spLocks noChangeAspect="1"/>
          </p:cNvSpPr>
          <p:nvPr/>
        </p:nvSpPr>
        <p:spPr bwMode="auto">
          <a:xfrm>
            <a:off x="5782144"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9" name="Hexagon 88"/>
          <p:cNvSpPr>
            <a:spLocks noChangeAspect="1"/>
          </p:cNvSpPr>
          <p:nvPr/>
        </p:nvSpPr>
        <p:spPr bwMode="auto">
          <a:xfrm>
            <a:off x="6698858"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0" name="Hexagon 89"/>
          <p:cNvSpPr>
            <a:spLocks noChangeAspect="1"/>
          </p:cNvSpPr>
          <p:nvPr/>
        </p:nvSpPr>
        <p:spPr bwMode="auto">
          <a:xfrm>
            <a:off x="7617383"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1" name="Hexagon 90"/>
          <p:cNvSpPr>
            <a:spLocks noChangeAspect="1"/>
          </p:cNvSpPr>
          <p:nvPr/>
        </p:nvSpPr>
        <p:spPr bwMode="auto">
          <a:xfrm>
            <a:off x="8547413"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2" name="Hexagon 91"/>
          <p:cNvSpPr>
            <a:spLocks noChangeAspect="1"/>
          </p:cNvSpPr>
          <p:nvPr/>
        </p:nvSpPr>
        <p:spPr bwMode="auto">
          <a:xfrm>
            <a:off x="9452409" y="3019470"/>
            <a:ext cx="552870" cy="45102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3" name="Pentagon 92"/>
          <p:cNvSpPr/>
          <p:nvPr/>
        </p:nvSpPr>
        <p:spPr bwMode="auto">
          <a:xfrm rot="5400000">
            <a:off x="1825554" y="3544189"/>
            <a:ext cx="888488" cy="1325683"/>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4" name="Pentagon 93"/>
          <p:cNvSpPr/>
          <p:nvPr/>
        </p:nvSpPr>
        <p:spPr bwMode="auto">
          <a:xfrm rot="5400000">
            <a:off x="6819605" y="3544189"/>
            <a:ext cx="888488" cy="1325683"/>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5" name="Pentagon 94"/>
          <p:cNvSpPr/>
          <p:nvPr/>
        </p:nvSpPr>
        <p:spPr bwMode="auto">
          <a:xfrm rot="5400000">
            <a:off x="4340866" y="3544189"/>
            <a:ext cx="888488" cy="1325683"/>
          </a:xfrm>
          <a:prstGeom prst="homePlate">
            <a:avLst>
              <a:gd name="adj" fmla="val 38432"/>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6" name="Rectangle 95"/>
          <p:cNvSpPr/>
          <p:nvPr/>
        </p:nvSpPr>
        <p:spPr bwMode="auto">
          <a:xfrm>
            <a:off x="1605972" y="3239223"/>
            <a:ext cx="8878186" cy="744056"/>
          </a:xfrm>
          <a:prstGeom prst="rect">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97" name="Group 96"/>
          <p:cNvGrpSpPr/>
          <p:nvPr/>
        </p:nvGrpSpPr>
        <p:grpSpPr>
          <a:xfrm>
            <a:off x="1605971" y="2011394"/>
            <a:ext cx="8878196" cy="1183066"/>
            <a:chOff x="880533" y="1857930"/>
            <a:chExt cx="10706923" cy="1512807"/>
          </a:xfrm>
        </p:grpSpPr>
        <p:sp>
          <p:nvSpPr>
            <p:cNvPr id="98" name="Hexagon 97"/>
            <p:cNvSpPr>
              <a:spLocks noChangeAspect="1"/>
            </p:cNvSpPr>
            <p:nvPr/>
          </p:nvSpPr>
          <p:spPr bwMode="auto">
            <a:xfrm>
              <a:off x="880533" y="2175933"/>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9" name="Hexagon 98"/>
            <p:cNvSpPr>
              <a:spLocks noChangeAspect="1"/>
            </p:cNvSpPr>
            <p:nvPr/>
          </p:nvSpPr>
          <p:spPr bwMode="auto">
            <a:xfrm>
              <a:off x="1438686" y="18663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0" name="Hexagon 99"/>
            <p:cNvSpPr>
              <a:spLocks noChangeAspect="1"/>
            </p:cNvSpPr>
            <p:nvPr/>
          </p:nvSpPr>
          <p:spPr bwMode="auto">
            <a:xfrm>
              <a:off x="1438686" y="2484462"/>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1" name="Hexagon 100"/>
            <p:cNvSpPr>
              <a:spLocks noChangeAspect="1"/>
            </p:cNvSpPr>
            <p:nvPr/>
          </p:nvSpPr>
          <p:spPr bwMode="auto">
            <a:xfrm>
              <a:off x="1996839" y="2175932"/>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2" name="Hexagon 101"/>
            <p:cNvSpPr>
              <a:spLocks noChangeAspect="1"/>
            </p:cNvSpPr>
            <p:nvPr/>
          </p:nvSpPr>
          <p:spPr bwMode="auto">
            <a:xfrm>
              <a:off x="1996839" y="2793998"/>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3" name="Hexagon 102"/>
            <p:cNvSpPr>
              <a:spLocks noChangeAspect="1"/>
            </p:cNvSpPr>
            <p:nvPr/>
          </p:nvSpPr>
          <p:spPr bwMode="auto">
            <a:xfrm>
              <a:off x="880533" y="2793997"/>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4" name="Hexagon 103"/>
            <p:cNvSpPr>
              <a:spLocks noChangeAspect="1"/>
            </p:cNvSpPr>
            <p:nvPr/>
          </p:nvSpPr>
          <p:spPr bwMode="auto">
            <a:xfrm>
              <a:off x="2554992" y="1866396"/>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5" name="Hexagon 104"/>
            <p:cNvSpPr>
              <a:spLocks noChangeAspect="1"/>
            </p:cNvSpPr>
            <p:nvPr/>
          </p:nvSpPr>
          <p:spPr bwMode="auto">
            <a:xfrm>
              <a:off x="2554992" y="248446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6" name="Hexagon 105"/>
            <p:cNvSpPr>
              <a:spLocks noChangeAspect="1"/>
            </p:cNvSpPr>
            <p:nvPr/>
          </p:nvSpPr>
          <p:spPr bwMode="auto">
            <a:xfrm>
              <a:off x="3113145" y="2175933"/>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7" name="Hexagon 106"/>
            <p:cNvSpPr>
              <a:spLocks noChangeAspect="1"/>
            </p:cNvSpPr>
            <p:nvPr/>
          </p:nvSpPr>
          <p:spPr bwMode="auto">
            <a:xfrm>
              <a:off x="3671298" y="1866396"/>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8" name="Hexagon 107"/>
            <p:cNvSpPr>
              <a:spLocks noChangeAspect="1"/>
            </p:cNvSpPr>
            <p:nvPr/>
          </p:nvSpPr>
          <p:spPr bwMode="auto">
            <a:xfrm>
              <a:off x="3671298" y="2484462"/>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9" name="Hexagon 108"/>
            <p:cNvSpPr>
              <a:spLocks noChangeAspect="1"/>
            </p:cNvSpPr>
            <p:nvPr/>
          </p:nvSpPr>
          <p:spPr bwMode="auto">
            <a:xfrm>
              <a:off x="4229451" y="217593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0" name="Hexagon 109"/>
            <p:cNvSpPr>
              <a:spLocks noChangeAspect="1"/>
            </p:cNvSpPr>
            <p:nvPr/>
          </p:nvSpPr>
          <p:spPr bwMode="auto">
            <a:xfrm>
              <a:off x="4229451" y="2793998"/>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1" name="Hexagon 110"/>
            <p:cNvSpPr>
              <a:spLocks noChangeAspect="1"/>
            </p:cNvSpPr>
            <p:nvPr/>
          </p:nvSpPr>
          <p:spPr bwMode="auto">
            <a:xfrm>
              <a:off x="3113145" y="2793997"/>
              <a:ext cx="666750" cy="576739"/>
            </a:xfrm>
            <a:prstGeom prst="hexagon">
              <a:avLst/>
            </a:prstGeom>
            <a:solidFill>
              <a:srgbClr val="0078D7">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2" name="Hexagon 111"/>
            <p:cNvSpPr>
              <a:spLocks noChangeAspect="1"/>
            </p:cNvSpPr>
            <p:nvPr/>
          </p:nvSpPr>
          <p:spPr bwMode="auto">
            <a:xfrm>
              <a:off x="4787604" y="18663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3" name="Hexagon 112"/>
            <p:cNvSpPr>
              <a:spLocks noChangeAspect="1"/>
            </p:cNvSpPr>
            <p:nvPr/>
          </p:nvSpPr>
          <p:spPr bwMode="auto">
            <a:xfrm>
              <a:off x="4787604" y="2484462"/>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4" name="Hexagon 113"/>
            <p:cNvSpPr>
              <a:spLocks noChangeAspect="1"/>
            </p:cNvSpPr>
            <p:nvPr/>
          </p:nvSpPr>
          <p:spPr bwMode="auto">
            <a:xfrm>
              <a:off x="5342466" y="2167466"/>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5" name="Hexagon 114"/>
            <p:cNvSpPr>
              <a:spLocks noChangeAspect="1"/>
            </p:cNvSpPr>
            <p:nvPr/>
          </p:nvSpPr>
          <p:spPr bwMode="auto">
            <a:xfrm>
              <a:off x="5900619" y="1866396"/>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6" name="Hexagon 115"/>
            <p:cNvSpPr>
              <a:spLocks noChangeAspect="1"/>
            </p:cNvSpPr>
            <p:nvPr/>
          </p:nvSpPr>
          <p:spPr bwMode="auto">
            <a:xfrm>
              <a:off x="5900619" y="248446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7" name="Hexagon 116"/>
            <p:cNvSpPr>
              <a:spLocks noChangeAspect="1"/>
            </p:cNvSpPr>
            <p:nvPr/>
          </p:nvSpPr>
          <p:spPr bwMode="auto">
            <a:xfrm>
              <a:off x="6458772" y="2175932"/>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8" name="Hexagon 117"/>
            <p:cNvSpPr>
              <a:spLocks noChangeAspect="1"/>
            </p:cNvSpPr>
            <p:nvPr/>
          </p:nvSpPr>
          <p:spPr bwMode="auto">
            <a:xfrm>
              <a:off x="6458772" y="2793998"/>
              <a:ext cx="666750" cy="576739"/>
            </a:xfrm>
            <a:prstGeom prst="hexagon">
              <a:avLst/>
            </a:prstGeom>
            <a:solidFill>
              <a:srgbClr val="0078D7">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9" name="Hexagon 118"/>
            <p:cNvSpPr>
              <a:spLocks noChangeAspect="1"/>
            </p:cNvSpPr>
            <p:nvPr/>
          </p:nvSpPr>
          <p:spPr bwMode="auto">
            <a:xfrm>
              <a:off x="5342466" y="2785530"/>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0" name="Hexagon 119"/>
            <p:cNvSpPr>
              <a:spLocks noChangeAspect="1"/>
            </p:cNvSpPr>
            <p:nvPr/>
          </p:nvSpPr>
          <p:spPr bwMode="auto">
            <a:xfrm>
              <a:off x="7016925" y="1866396"/>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1" name="Hexagon 120"/>
            <p:cNvSpPr>
              <a:spLocks noChangeAspect="1"/>
            </p:cNvSpPr>
            <p:nvPr/>
          </p:nvSpPr>
          <p:spPr bwMode="auto">
            <a:xfrm>
              <a:off x="7016925" y="2484462"/>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2" name="Hexagon 121"/>
            <p:cNvSpPr>
              <a:spLocks noChangeAspect="1"/>
            </p:cNvSpPr>
            <p:nvPr/>
          </p:nvSpPr>
          <p:spPr bwMode="auto">
            <a:xfrm>
              <a:off x="7575078" y="2175933"/>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3" name="Hexagon 122"/>
            <p:cNvSpPr>
              <a:spLocks noChangeAspect="1"/>
            </p:cNvSpPr>
            <p:nvPr/>
          </p:nvSpPr>
          <p:spPr bwMode="auto">
            <a:xfrm>
              <a:off x="8133231" y="18663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4" name="Hexagon 123"/>
            <p:cNvSpPr>
              <a:spLocks noChangeAspect="1"/>
            </p:cNvSpPr>
            <p:nvPr/>
          </p:nvSpPr>
          <p:spPr bwMode="auto">
            <a:xfrm>
              <a:off x="8133231" y="2484462"/>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5" name="Hexagon 124"/>
            <p:cNvSpPr>
              <a:spLocks noChangeAspect="1"/>
            </p:cNvSpPr>
            <p:nvPr/>
          </p:nvSpPr>
          <p:spPr bwMode="auto">
            <a:xfrm>
              <a:off x="8691384" y="2175932"/>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6" name="Hexagon 125"/>
            <p:cNvSpPr>
              <a:spLocks noChangeAspect="1"/>
            </p:cNvSpPr>
            <p:nvPr/>
          </p:nvSpPr>
          <p:spPr bwMode="auto">
            <a:xfrm>
              <a:off x="8691384" y="2793998"/>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7" name="Hexagon 126"/>
            <p:cNvSpPr>
              <a:spLocks noChangeAspect="1"/>
            </p:cNvSpPr>
            <p:nvPr/>
          </p:nvSpPr>
          <p:spPr bwMode="auto">
            <a:xfrm>
              <a:off x="7575078" y="2793997"/>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8" name="Hexagon 127"/>
            <p:cNvSpPr>
              <a:spLocks noChangeAspect="1"/>
            </p:cNvSpPr>
            <p:nvPr/>
          </p:nvSpPr>
          <p:spPr bwMode="auto">
            <a:xfrm>
              <a:off x="9249537" y="1866396"/>
              <a:ext cx="666750" cy="576739"/>
            </a:xfrm>
            <a:prstGeom prst="hexagon">
              <a:avLst/>
            </a:prstGeom>
            <a:solidFill>
              <a:srgbClr val="0078D7">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9" name="Hexagon 128"/>
            <p:cNvSpPr>
              <a:spLocks noChangeAspect="1"/>
            </p:cNvSpPr>
            <p:nvPr/>
          </p:nvSpPr>
          <p:spPr bwMode="auto">
            <a:xfrm>
              <a:off x="9249537" y="2484462"/>
              <a:ext cx="666750" cy="576739"/>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0" name="Hexagon 129"/>
            <p:cNvSpPr>
              <a:spLocks noChangeAspect="1"/>
            </p:cNvSpPr>
            <p:nvPr/>
          </p:nvSpPr>
          <p:spPr bwMode="auto">
            <a:xfrm>
              <a:off x="9804400" y="2167467"/>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1" name="Hexagon 130"/>
            <p:cNvSpPr>
              <a:spLocks noChangeAspect="1"/>
            </p:cNvSpPr>
            <p:nvPr/>
          </p:nvSpPr>
          <p:spPr bwMode="auto">
            <a:xfrm>
              <a:off x="10362553" y="1857930"/>
              <a:ext cx="666750" cy="576739"/>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2" name="Hexagon 131"/>
            <p:cNvSpPr>
              <a:spLocks noChangeAspect="1"/>
            </p:cNvSpPr>
            <p:nvPr/>
          </p:nvSpPr>
          <p:spPr bwMode="auto">
            <a:xfrm>
              <a:off x="10362553" y="2475996"/>
              <a:ext cx="666750" cy="576739"/>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3" name="Hexagon 132"/>
            <p:cNvSpPr>
              <a:spLocks noChangeAspect="1"/>
            </p:cNvSpPr>
            <p:nvPr/>
          </p:nvSpPr>
          <p:spPr bwMode="auto">
            <a:xfrm>
              <a:off x="10920706" y="2167466"/>
              <a:ext cx="666750" cy="576739"/>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4" name="Hexagon 133"/>
            <p:cNvSpPr>
              <a:spLocks noChangeAspect="1"/>
            </p:cNvSpPr>
            <p:nvPr/>
          </p:nvSpPr>
          <p:spPr bwMode="auto">
            <a:xfrm>
              <a:off x="10920706" y="2785532"/>
              <a:ext cx="666750" cy="576739"/>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5" name="Hexagon 134"/>
            <p:cNvSpPr>
              <a:spLocks noChangeAspect="1"/>
            </p:cNvSpPr>
            <p:nvPr/>
          </p:nvSpPr>
          <p:spPr bwMode="auto">
            <a:xfrm>
              <a:off x="9804400" y="2785531"/>
              <a:ext cx="666750" cy="576739"/>
            </a:xfrm>
            <a:prstGeom prst="hexagon">
              <a:avLst/>
            </a:prstGeom>
            <a:solidFill>
              <a:srgbClr val="0078D7">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algn="ctr" defTabSz="894956"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36" name="TextBox 135"/>
          <p:cNvSpPr txBox="1"/>
          <p:nvPr/>
        </p:nvSpPr>
        <p:spPr>
          <a:xfrm>
            <a:off x="4280989" y="5629106"/>
            <a:ext cx="988427" cy="523222"/>
          </a:xfrm>
          <a:prstGeom prst="rect">
            <a:avLst/>
          </a:prstGeom>
          <a:noFill/>
        </p:spPr>
        <p:txBody>
          <a:bodyPr wrap="square" lIns="175537" tIns="140429" rIns="175537" bIns="140429" rtlCol="0">
            <a:spAutoFit/>
          </a:bodyPr>
          <a:lstStyle/>
          <a:p>
            <a:pPr defTabSz="895215">
              <a:lnSpc>
                <a:spcPct val="90000"/>
              </a:lnSpc>
              <a:spcAft>
                <a:spcPts val="575"/>
              </a:spcAft>
              <a:defRPr/>
            </a:pPr>
            <a:r>
              <a:rPr lang="en-US" sz="1765" kern="0">
                <a:latin typeface="Segoe UI Semilight"/>
                <a:ea typeface="MS PGothic" panose="020B0600070205080204" pitchFamily="34" charset="-128"/>
              </a:rPr>
              <a:t>Azure</a:t>
            </a:r>
          </a:p>
        </p:txBody>
      </p:sp>
      <p:sp>
        <p:nvSpPr>
          <p:cNvPr id="137" name="Freeform 136"/>
          <p:cNvSpPr>
            <a:spLocks/>
          </p:cNvSpPr>
          <p:nvPr/>
        </p:nvSpPr>
        <p:spPr bwMode="auto">
          <a:xfrm>
            <a:off x="4078194" y="4787667"/>
            <a:ext cx="1486853" cy="77620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78D7">
              <a:lumMod val="20000"/>
              <a:lumOff val="80000"/>
            </a:srgbClr>
          </a:solidFill>
          <a:ln>
            <a:noFill/>
          </a:ln>
        </p:spPr>
        <p:txBody>
          <a:bodyPr vert="horz" wrap="square" lIns="87768" tIns="43883" rIns="87768" bIns="43883" numCol="1" anchor="t" anchorCtr="0" compatLnSpc="1">
            <a:prstTxWarp prst="textNoShape">
              <a:avLst/>
            </a:prstTxWarp>
          </a:bodyPr>
          <a:lstStyle/>
          <a:p>
            <a:pPr defTabSz="895215">
              <a:defRPr/>
            </a:pPr>
            <a:endParaRPr lang="en-US" sz="1372" kern="0">
              <a:solidFill>
                <a:srgbClr val="505050"/>
              </a:solidFill>
              <a:latin typeface="Segoe UI Semilight"/>
              <a:ea typeface="MS PGothic" panose="020B0600070205080204" pitchFamily="34" charset="-128"/>
            </a:endParaRPr>
          </a:p>
        </p:txBody>
      </p:sp>
      <p:sp>
        <p:nvSpPr>
          <p:cNvPr id="139" name="Freeform 138"/>
          <p:cNvSpPr>
            <a:spLocks/>
          </p:cNvSpPr>
          <p:nvPr/>
        </p:nvSpPr>
        <p:spPr bwMode="auto">
          <a:xfrm>
            <a:off x="9054705" y="4771308"/>
            <a:ext cx="1486853" cy="77620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C326"/>
          </a:solidFill>
          <a:ln>
            <a:noFill/>
          </a:ln>
        </p:spPr>
        <p:txBody>
          <a:bodyPr vert="horz" wrap="square" lIns="87768" tIns="43883" rIns="87768" bIns="43883" numCol="1" anchor="t" anchorCtr="0" compatLnSpc="1">
            <a:prstTxWarp prst="textNoShape">
              <a:avLst/>
            </a:prstTxWarp>
          </a:bodyPr>
          <a:lstStyle/>
          <a:p>
            <a:pPr defTabSz="895215">
              <a:defRPr/>
            </a:pPr>
            <a:endParaRPr lang="en-US" sz="1372" kern="0">
              <a:solidFill>
                <a:srgbClr val="505050"/>
              </a:solidFill>
              <a:latin typeface="Segoe UI Semilight"/>
              <a:ea typeface="MS PGothic" panose="020B0600070205080204" pitchFamily="34" charset="-128"/>
            </a:endParaRPr>
          </a:p>
        </p:txBody>
      </p:sp>
      <p:grpSp>
        <p:nvGrpSpPr>
          <p:cNvPr id="141" name="Group 8"/>
          <p:cNvGrpSpPr>
            <a:grpSpLocks noChangeAspect="1"/>
          </p:cNvGrpSpPr>
          <p:nvPr/>
        </p:nvGrpSpPr>
        <p:grpSpPr bwMode="auto">
          <a:xfrm>
            <a:off x="6541999" y="4462908"/>
            <a:ext cx="1500369" cy="1414147"/>
            <a:chOff x="4385" y="3099"/>
            <a:chExt cx="1613" cy="1612"/>
          </a:xfrm>
        </p:grpSpPr>
        <p:sp>
          <p:nvSpPr>
            <p:cNvPr id="142" name="AutoShape 7"/>
            <p:cNvSpPr>
              <a:spLocks noChangeAspect="1" noChangeArrowheads="1" noTextEdit="1"/>
            </p:cNvSpPr>
            <p:nvPr/>
          </p:nvSpPr>
          <p:spPr bwMode="auto">
            <a:xfrm>
              <a:off x="4385" y="3099"/>
              <a:ext cx="161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43" name="Rectangle 9"/>
            <p:cNvSpPr>
              <a:spLocks noChangeArrowheads="1"/>
            </p:cNvSpPr>
            <p:nvPr/>
          </p:nvSpPr>
          <p:spPr bwMode="auto">
            <a:xfrm>
              <a:off x="5494" y="3463"/>
              <a:ext cx="253" cy="89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44" name="Rectangle 10"/>
            <p:cNvSpPr>
              <a:spLocks noChangeArrowheads="1"/>
            </p:cNvSpPr>
            <p:nvPr/>
          </p:nvSpPr>
          <p:spPr bwMode="auto">
            <a:xfrm>
              <a:off x="4638" y="3463"/>
              <a:ext cx="254" cy="89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45" name="Rectangle 11"/>
            <p:cNvSpPr>
              <a:spLocks noChangeArrowheads="1"/>
            </p:cNvSpPr>
            <p:nvPr/>
          </p:nvSpPr>
          <p:spPr bwMode="auto">
            <a:xfrm>
              <a:off x="4704" y="3531"/>
              <a:ext cx="314" cy="82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46" name="Rectangle 145"/>
            <p:cNvSpPr>
              <a:spLocks noChangeArrowheads="1"/>
            </p:cNvSpPr>
            <p:nvPr/>
          </p:nvSpPr>
          <p:spPr bwMode="auto">
            <a:xfrm>
              <a:off x="5367" y="3653"/>
              <a:ext cx="313" cy="70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47" name="Rectangle 13"/>
            <p:cNvSpPr>
              <a:spLocks noChangeArrowheads="1"/>
            </p:cNvSpPr>
            <p:nvPr/>
          </p:nvSpPr>
          <p:spPr bwMode="auto">
            <a:xfrm>
              <a:off x="4968" y="3779"/>
              <a:ext cx="462" cy="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48" name="Rectangle 14"/>
            <p:cNvSpPr>
              <a:spLocks noChangeArrowheads="1"/>
            </p:cNvSpPr>
            <p:nvPr/>
          </p:nvSpPr>
          <p:spPr bwMode="auto">
            <a:xfrm>
              <a:off x="4945" y="3761"/>
              <a:ext cx="508" cy="18"/>
            </a:xfrm>
            <a:prstGeom prst="rect">
              <a:avLst/>
            </a:prstGeom>
            <a:solidFill>
              <a:srgbClr val="0078D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49" name="Rectangle 15"/>
            <p:cNvSpPr>
              <a:spLocks noChangeArrowheads="1"/>
            </p:cNvSpPr>
            <p:nvPr/>
          </p:nvSpPr>
          <p:spPr bwMode="auto">
            <a:xfrm>
              <a:off x="5222" y="4238"/>
              <a:ext cx="61" cy="116"/>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50" name="Rectangle 16"/>
            <p:cNvSpPr>
              <a:spLocks noChangeArrowheads="1"/>
            </p:cNvSpPr>
            <p:nvPr/>
          </p:nvSpPr>
          <p:spPr bwMode="auto">
            <a:xfrm>
              <a:off x="5117" y="4238"/>
              <a:ext cx="61" cy="116"/>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51" name="Rectangle 17"/>
            <p:cNvSpPr>
              <a:spLocks noChangeArrowheads="1"/>
            </p:cNvSpPr>
            <p:nvPr/>
          </p:nvSpPr>
          <p:spPr bwMode="auto">
            <a:xfrm>
              <a:off x="5014" y="3831"/>
              <a:ext cx="372" cy="59"/>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52" name="Rectangle 18"/>
            <p:cNvSpPr>
              <a:spLocks noChangeArrowheads="1"/>
            </p:cNvSpPr>
            <p:nvPr/>
          </p:nvSpPr>
          <p:spPr bwMode="auto">
            <a:xfrm>
              <a:off x="5014" y="3934"/>
              <a:ext cx="372" cy="59"/>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53" name="Rectangle 19"/>
            <p:cNvSpPr>
              <a:spLocks noChangeArrowheads="1"/>
            </p:cNvSpPr>
            <p:nvPr/>
          </p:nvSpPr>
          <p:spPr bwMode="auto">
            <a:xfrm>
              <a:off x="5014" y="4038"/>
              <a:ext cx="372" cy="60"/>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54" name="Rectangle 20"/>
            <p:cNvSpPr>
              <a:spLocks noChangeArrowheads="1"/>
            </p:cNvSpPr>
            <p:nvPr/>
          </p:nvSpPr>
          <p:spPr bwMode="auto">
            <a:xfrm>
              <a:off x="5014" y="4141"/>
              <a:ext cx="372" cy="61"/>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sp>
          <p:nvSpPr>
            <p:cNvPr id="155" name="Rectangle 21"/>
            <p:cNvSpPr>
              <a:spLocks noChangeArrowheads="1"/>
            </p:cNvSpPr>
            <p:nvPr/>
          </p:nvSpPr>
          <p:spPr bwMode="auto">
            <a:xfrm>
              <a:off x="5043" y="3689"/>
              <a:ext cx="179" cy="7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768" tIns="43883" rIns="87768" bIns="43883" numCol="1" anchor="t" anchorCtr="0" compatLnSpc="1">
              <a:prstTxWarp prst="textNoShape">
                <a:avLst/>
              </a:prstTxWarp>
            </a:bodyPr>
            <a:lstStyle/>
            <a:p>
              <a:pPr defTabSz="895215">
                <a:defRPr/>
              </a:pPr>
              <a:endParaRPr lang="en-US" sz="1372" b="1" kern="0">
                <a:solidFill>
                  <a:srgbClr val="505050"/>
                </a:solidFill>
                <a:latin typeface="Segoe UI Semilight"/>
                <a:ea typeface="MS PGothic" panose="020B0600070205080204" pitchFamily="34" charset="-128"/>
              </a:endParaRPr>
            </a:p>
          </p:txBody>
        </p:sp>
      </p:grpSp>
      <p:pic>
        <p:nvPicPr>
          <p:cNvPr id="224" name="Picture 223"/>
          <p:cNvPicPr>
            <a:picLocks noChangeAspect="1"/>
          </p:cNvPicPr>
          <p:nvPr/>
        </p:nvPicPr>
        <p:blipFill>
          <a:blip r:embed="rId6"/>
          <a:stretch>
            <a:fillRect/>
          </a:stretch>
        </p:blipFill>
        <p:spPr>
          <a:xfrm>
            <a:off x="8331221" y="4039642"/>
            <a:ext cx="545021" cy="567079"/>
          </a:xfrm>
          <a:prstGeom prst="rect">
            <a:avLst/>
          </a:prstGeom>
        </p:spPr>
      </p:pic>
      <p:sp>
        <p:nvSpPr>
          <p:cNvPr id="178" name="TextBox 177"/>
          <p:cNvSpPr txBox="1"/>
          <p:nvPr/>
        </p:nvSpPr>
        <p:spPr>
          <a:xfrm>
            <a:off x="2909236" y="3267161"/>
            <a:ext cx="1375036" cy="717950"/>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Always On</a:t>
            </a:r>
            <a:br>
              <a:rPr lang="en-US" sz="1568" kern="0">
                <a:gradFill>
                  <a:gsLst>
                    <a:gs pos="12097">
                      <a:srgbClr val="FFFFFF"/>
                    </a:gs>
                    <a:gs pos="34000">
                      <a:srgbClr val="FFFFFF"/>
                    </a:gs>
                  </a:gsLst>
                  <a:lin ang="5400000" scaled="0"/>
                </a:gradFill>
                <a:latin typeface="Segoe UI Semilight"/>
                <a:ea typeface="MS PGothic" panose="020B0600070205080204" pitchFamily="34" charset="-128"/>
              </a:rPr>
            </a:br>
            <a:r>
              <a:rPr lang="en-US" sz="1568" kern="0">
                <a:gradFill>
                  <a:gsLst>
                    <a:gs pos="12097">
                      <a:srgbClr val="FFFFFF"/>
                    </a:gs>
                    <a:gs pos="34000">
                      <a:srgbClr val="FFFFFF"/>
                    </a:gs>
                  </a:gsLst>
                  <a:lin ang="5400000" scaled="0"/>
                </a:gradFill>
                <a:latin typeface="Segoe UI Semilight"/>
                <a:ea typeface="MS PGothic" panose="020B0600070205080204" pitchFamily="34" charset="-128"/>
              </a:rPr>
              <a:t>Availability</a:t>
            </a:r>
          </a:p>
        </p:txBody>
      </p:sp>
      <p:sp>
        <p:nvSpPr>
          <p:cNvPr id="179" name="TextBox 178"/>
          <p:cNvSpPr txBox="1"/>
          <p:nvPr/>
        </p:nvSpPr>
        <p:spPr>
          <a:xfrm>
            <a:off x="8069847" y="3265095"/>
            <a:ext cx="1724357" cy="717950"/>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Dev &amp; Ops Tooling</a:t>
            </a:r>
          </a:p>
        </p:txBody>
      </p:sp>
      <p:sp>
        <p:nvSpPr>
          <p:cNvPr id="180" name="TextBox 179"/>
          <p:cNvSpPr txBox="1"/>
          <p:nvPr/>
        </p:nvSpPr>
        <p:spPr>
          <a:xfrm>
            <a:off x="5517033" y="3262791"/>
            <a:ext cx="1597765" cy="717950"/>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Programming Models</a:t>
            </a:r>
          </a:p>
        </p:txBody>
      </p:sp>
      <p:sp>
        <p:nvSpPr>
          <p:cNvPr id="181" name="TextBox 180"/>
          <p:cNvSpPr txBox="1"/>
          <p:nvPr/>
        </p:nvSpPr>
        <p:spPr>
          <a:xfrm>
            <a:off x="6827300" y="3276710"/>
            <a:ext cx="1622621" cy="717950"/>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Health &amp; Monitoring</a:t>
            </a:r>
          </a:p>
        </p:txBody>
      </p:sp>
      <p:sp>
        <p:nvSpPr>
          <p:cNvPr id="182" name="TextBox 181"/>
          <p:cNvSpPr txBox="1"/>
          <p:nvPr/>
        </p:nvSpPr>
        <p:spPr>
          <a:xfrm>
            <a:off x="1898230" y="5621272"/>
            <a:ext cx="1800687" cy="517647"/>
          </a:xfrm>
          <a:prstGeom prst="rect">
            <a:avLst/>
          </a:prstGeom>
          <a:noFill/>
        </p:spPr>
        <p:txBody>
          <a:bodyPr wrap="square" lIns="172086" tIns="137668" rIns="172086" bIns="137668" rtlCol="0">
            <a:spAutoFit/>
          </a:bodyPr>
          <a:lstStyle/>
          <a:p>
            <a:pPr defTabSz="877579">
              <a:lnSpc>
                <a:spcPct val="90000"/>
              </a:lnSpc>
              <a:spcAft>
                <a:spcPts val="564"/>
              </a:spcAft>
              <a:defRPr/>
            </a:pPr>
            <a:r>
              <a:rPr lang="en-US" sz="1765" kern="0" dirty="0">
                <a:latin typeface="Segoe UI Semilight"/>
                <a:ea typeface="MS PGothic" panose="020B0600070205080204" pitchFamily="34" charset="-128"/>
              </a:rPr>
              <a:t>Dev Box</a:t>
            </a:r>
          </a:p>
        </p:txBody>
      </p:sp>
      <p:sp>
        <p:nvSpPr>
          <p:cNvPr id="183" name="TextBox 182"/>
          <p:cNvSpPr txBox="1"/>
          <p:nvPr/>
        </p:nvSpPr>
        <p:spPr>
          <a:xfrm>
            <a:off x="4142835" y="3379728"/>
            <a:ext cx="1622621" cy="496507"/>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Orchestration</a:t>
            </a:r>
          </a:p>
        </p:txBody>
      </p:sp>
      <p:sp>
        <p:nvSpPr>
          <p:cNvPr id="156" name="TextBox 155"/>
          <p:cNvSpPr txBox="1"/>
          <p:nvPr/>
        </p:nvSpPr>
        <p:spPr>
          <a:xfrm>
            <a:off x="6315916" y="5660659"/>
            <a:ext cx="2126755" cy="528000"/>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765" kern="0">
                <a:latin typeface="Segoe UI Semilight"/>
                <a:ea typeface="MS PGothic" panose="020B0600070205080204" pitchFamily="34" charset="-128"/>
              </a:rPr>
              <a:t>On Premise</a:t>
            </a:r>
          </a:p>
        </p:txBody>
      </p:sp>
      <p:pic>
        <p:nvPicPr>
          <p:cNvPr id="4" name="Picture 3"/>
          <p:cNvPicPr>
            <a:picLocks noChangeAspect="1"/>
          </p:cNvPicPr>
          <p:nvPr/>
        </p:nvPicPr>
        <p:blipFill>
          <a:blip r:embed="rId7"/>
          <a:stretch>
            <a:fillRect/>
          </a:stretch>
        </p:blipFill>
        <p:spPr>
          <a:xfrm>
            <a:off x="1851832" y="4788860"/>
            <a:ext cx="1236986" cy="864884"/>
          </a:xfrm>
          <a:prstGeom prst="rect">
            <a:avLst/>
          </a:prstGeom>
        </p:spPr>
      </p:pic>
      <p:pic>
        <p:nvPicPr>
          <p:cNvPr id="9" name="Picture 8"/>
          <p:cNvPicPr>
            <a:picLocks noChangeAspect="1"/>
          </p:cNvPicPr>
          <p:nvPr/>
        </p:nvPicPr>
        <p:blipFill>
          <a:blip r:embed="rId8"/>
          <a:stretch>
            <a:fillRect/>
          </a:stretch>
        </p:blipFill>
        <p:spPr>
          <a:xfrm>
            <a:off x="519224" y="3055450"/>
            <a:ext cx="653324" cy="648554"/>
          </a:xfrm>
          <a:prstGeom prst="rect">
            <a:avLst/>
          </a:prstGeom>
        </p:spPr>
      </p:pic>
      <p:sp>
        <p:nvSpPr>
          <p:cNvPr id="157" name="Rectangle 156"/>
          <p:cNvSpPr/>
          <p:nvPr/>
        </p:nvSpPr>
        <p:spPr bwMode="auto">
          <a:xfrm>
            <a:off x="6139904" y="2545414"/>
            <a:ext cx="2074553" cy="590499"/>
          </a:xfrm>
          <a:prstGeom prst="rect">
            <a:avLst/>
          </a:prstGeom>
          <a:solidFill>
            <a:schemeClr val="accent5">
              <a:lumMod val="75000"/>
            </a:schemeClr>
          </a:solidFill>
          <a:ln w="6350" cap="flat" cmpd="sng" algn="ctr">
            <a:noFill/>
            <a:prstDash val="solid"/>
            <a:miter lim="800000"/>
            <a:headEnd type="none" w="med" len="med"/>
            <a:tailEnd type="none" w="med" len="med"/>
          </a:ln>
          <a:effectLst/>
        </p:spPr>
        <p:txBody>
          <a:bodyPr tIns="87880" rIns="32959" bIns="32959" anchor="ctr"/>
          <a:lstStyle/>
          <a:p>
            <a:pPr algn="ctr" defTabSz="896031">
              <a:defRPr/>
            </a:pPr>
            <a:r>
              <a:rPr lang="en-US" sz="1765" kern="0">
                <a:gradFill>
                  <a:gsLst>
                    <a:gs pos="0">
                      <a:srgbClr val="FFFFFF"/>
                    </a:gs>
                    <a:gs pos="100000">
                      <a:srgbClr val="FFFFFF"/>
                    </a:gs>
                  </a:gsLst>
                  <a:lin ang="5400000" scaled="0"/>
                </a:gradFill>
                <a:latin typeface="Calibri" panose="020F0502020204030204"/>
                <a:ea typeface="Segoe UI" pitchFamily="34" charset="0"/>
                <a:cs typeface="Segoe UI" pitchFamily="34" charset="0"/>
              </a:rPr>
              <a:t>Guest Executables</a:t>
            </a:r>
          </a:p>
        </p:txBody>
      </p:sp>
      <p:sp>
        <p:nvSpPr>
          <p:cNvPr id="158" name="Rectangle 157"/>
          <p:cNvSpPr/>
          <p:nvPr/>
        </p:nvSpPr>
        <p:spPr bwMode="auto">
          <a:xfrm>
            <a:off x="1657779" y="2545414"/>
            <a:ext cx="4316777" cy="590499"/>
          </a:xfrm>
          <a:prstGeom prst="rect">
            <a:avLst/>
          </a:prstGeom>
          <a:solidFill>
            <a:schemeClr val="accent5">
              <a:lumMod val="75000"/>
            </a:schemeClr>
          </a:solidFill>
          <a:ln w="6350" cap="flat" cmpd="sng" algn="ctr">
            <a:noFill/>
            <a:prstDash val="solid"/>
            <a:miter lim="800000"/>
            <a:headEnd type="none" w="med" len="med"/>
            <a:tailEnd type="none" w="med" len="med"/>
          </a:ln>
          <a:effectLst/>
        </p:spPr>
        <p:txBody>
          <a:bodyPr tIns="87880" rIns="32959" bIns="32959" anchor="ctr"/>
          <a:lstStyle/>
          <a:p>
            <a:pPr algn="ctr" defTabSz="896031">
              <a:defRPr/>
            </a:pPr>
            <a:r>
              <a:rPr lang="en-US" sz="1765" kern="0">
                <a:gradFill>
                  <a:gsLst>
                    <a:gs pos="0">
                      <a:srgbClr val="FFFFFF"/>
                    </a:gs>
                    <a:gs pos="100000">
                      <a:srgbClr val="FFFFFF"/>
                    </a:gs>
                  </a:gsLst>
                  <a:lin ang="5400000" scaled="0"/>
                </a:gradFill>
                <a:latin typeface="Calibri" panose="020F0502020204030204"/>
                <a:ea typeface="Segoe UI" pitchFamily="34" charset="0"/>
                <a:cs typeface="Segoe UI" pitchFamily="34" charset="0"/>
              </a:rPr>
              <a:t>Reliable Services</a:t>
            </a:r>
          </a:p>
        </p:txBody>
      </p:sp>
      <p:sp>
        <p:nvSpPr>
          <p:cNvPr id="159" name="Rectangle 158"/>
          <p:cNvSpPr/>
          <p:nvPr/>
        </p:nvSpPr>
        <p:spPr bwMode="auto">
          <a:xfrm>
            <a:off x="3900002" y="1840956"/>
            <a:ext cx="2074554" cy="590499"/>
          </a:xfrm>
          <a:prstGeom prst="rect">
            <a:avLst/>
          </a:prstGeom>
          <a:solidFill>
            <a:schemeClr val="accent5">
              <a:lumMod val="75000"/>
            </a:schemeClr>
          </a:solidFill>
          <a:ln w="6350" cap="flat" cmpd="sng" algn="ctr">
            <a:noFill/>
            <a:prstDash val="solid"/>
            <a:miter lim="800000"/>
            <a:headEnd type="none" w="med" len="med"/>
            <a:tailEnd type="none" w="med" len="med"/>
          </a:ln>
          <a:effectLst/>
        </p:spPr>
        <p:txBody>
          <a:bodyPr tIns="87880" rIns="32959" bIns="32959" anchor="ctr"/>
          <a:lstStyle/>
          <a:p>
            <a:pPr algn="ctr" defTabSz="896031">
              <a:defRPr/>
            </a:pPr>
            <a:r>
              <a:rPr lang="en-US" sz="1765" kern="0" dirty="0">
                <a:gradFill>
                  <a:gsLst>
                    <a:gs pos="0">
                      <a:srgbClr val="FFFFFF"/>
                    </a:gs>
                    <a:gs pos="100000">
                      <a:srgbClr val="FFFFFF"/>
                    </a:gs>
                  </a:gsLst>
                  <a:lin ang="5400000" scaled="0"/>
                </a:gradFill>
                <a:latin typeface="Calibri" panose="020F0502020204030204"/>
                <a:ea typeface="Segoe UI" pitchFamily="34" charset="0"/>
                <a:cs typeface="Segoe UI" pitchFamily="34" charset="0"/>
              </a:rPr>
              <a:t>Reliable Actors</a:t>
            </a:r>
          </a:p>
        </p:txBody>
      </p:sp>
      <p:sp>
        <p:nvSpPr>
          <p:cNvPr id="160" name="Rectangle 159"/>
          <p:cNvSpPr/>
          <p:nvPr/>
        </p:nvSpPr>
        <p:spPr bwMode="auto">
          <a:xfrm>
            <a:off x="1657779" y="1840956"/>
            <a:ext cx="2074554" cy="586708"/>
          </a:xfrm>
          <a:prstGeom prst="rect">
            <a:avLst/>
          </a:prstGeom>
          <a:solidFill>
            <a:schemeClr val="accent5">
              <a:lumMod val="75000"/>
            </a:schemeClr>
          </a:solidFill>
          <a:ln w="6350" cap="flat" cmpd="sng" algn="ctr">
            <a:noFill/>
            <a:prstDash val="solid"/>
            <a:miter lim="800000"/>
            <a:headEnd type="none" w="med" len="med"/>
            <a:tailEnd type="none" w="med" len="med"/>
          </a:ln>
          <a:effectLst/>
        </p:spPr>
        <p:txBody>
          <a:bodyPr tIns="87880" rIns="32959" bIns="32959" anchor="ctr"/>
          <a:lstStyle/>
          <a:p>
            <a:pPr algn="ctr" defTabSz="896031">
              <a:defRPr/>
            </a:pPr>
            <a:r>
              <a:rPr lang="en-US" kern="0" dirty="0">
                <a:latin typeface="Calibri" panose="020F0502020204030204"/>
                <a:ea typeface="Segoe UI" pitchFamily="34" charset="0"/>
                <a:cs typeface="Segoe UI" pitchFamily="34" charset="0"/>
              </a:rPr>
              <a:t>  </a:t>
            </a:r>
            <a:r>
              <a:rPr lang="en-US" dirty="0">
                <a:latin typeface="Calibri" panose="020F0502020204030204" pitchFamily="34" charset="0"/>
                <a:cs typeface="Calibri" panose="020F0502020204030204" pitchFamily="34" charset="0"/>
              </a:rPr>
              <a:t>.NET Core/Full .NET/Java</a:t>
            </a:r>
            <a:endParaRPr lang="en-US" kern="0" dirty="0">
              <a:latin typeface="Calibri" panose="020F0502020204030204" pitchFamily="34" charset="0"/>
              <a:ea typeface="Segoe UI" pitchFamily="34" charset="0"/>
              <a:cs typeface="Calibri" panose="020F0502020204030204" pitchFamily="34" charset="0"/>
            </a:endParaRPr>
          </a:p>
        </p:txBody>
      </p:sp>
      <p:sp>
        <p:nvSpPr>
          <p:cNvPr id="161" name="Rectangle 160"/>
          <p:cNvSpPr/>
          <p:nvPr/>
        </p:nvSpPr>
        <p:spPr bwMode="auto">
          <a:xfrm>
            <a:off x="8354167" y="2542741"/>
            <a:ext cx="2074553" cy="593173"/>
          </a:xfrm>
          <a:prstGeom prst="rect">
            <a:avLst/>
          </a:prstGeom>
          <a:solidFill>
            <a:schemeClr val="accent5">
              <a:lumMod val="75000"/>
            </a:schemeClr>
          </a:solidFill>
          <a:ln w="6350" cap="flat" cmpd="sng" algn="ctr">
            <a:noFill/>
            <a:prstDash val="solid"/>
            <a:miter lim="800000"/>
            <a:headEnd type="none" w="med" len="med"/>
            <a:tailEnd type="none" w="med" len="med"/>
          </a:ln>
          <a:effectLst/>
        </p:spPr>
        <p:txBody>
          <a:bodyPr tIns="87880" rIns="32959" bIns="32959" anchor="ctr"/>
          <a:lstStyle/>
          <a:p>
            <a:pPr algn="ctr" defTabSz="896031">
              <a:defRPr/>
            </a:pPr>
            <a:r>
              <a:rPr lang="en-US" sz="1765" kern="0">
                <a:gradFill>
                  <a:gsLst>
                    <a:gs pos="0">
                      <a:srgbClr val="FFFFFF"/>
                    </a:gs>
                    <a:gs pos="100000">
                      <a:srgbClr val="FFFFFF"/>
                    </a:gs>
                  </a:gsLst>
                  <a:lin ang="5400000" scaled="0"/>
                </a:gradFill>
                <a:latin typeface="Calibri" panose="020F0502020204030204"/>
                <a:ea typeface="Segoe UI" pitchFamily="34" charset="0"/>
                <a:cs typeface="Segoe UI" pitchFamily="34" charset="0"/>
              </a:rPr>
              <a:t>Containers</a:t>
            </a:r>
          </a:p>
        </p:txBody>
      </p:sp>
      <p:pic>
        <p:nvPicPr>
          <p:cNvPr id="163" name="Picture 162"/>
          <p:cNvPicPr>
            <a:picLocks noChangeAspect="1"/>
          </p:cNvPicPr>
          <p:nvPr/>
        </p:nvPicPr>
        <p:blipFill>
          <a:blip r:embed="rId9"/>
          <a:stretch>
            <a:fillRect/>
          </a:stretch>
        </p:blipFill>
        <p:spPr>
          <a:xfrm>
            <a:off x="3151471" y="3998345"/>
            <a:ext cx="798890" cy="958668"/>
          </a:xfrm>
          <a:prstGeom prst="rect">
            <a:avLst/>
          </a:prstGeom>
        </p:spPr>
      </p:pic>
      <p:sp>
        <p:nvSpPr>
          <p:cNvPr id="164" name="TextBox 163"/>
          <p:cNvSpPr txBox="1"/>
          <p:nvPr/>
        </p:nvSpPr>
        <p:spPr>
          <a:xfrm>
            <a:off x="1539174" y="3204894"/>
            <a:ext cx="1595609" cy="793518"/>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Lifecycle</a:t>
            </a:r>
          </a:p>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Management</a:t>
            </a:r>
          </a:p>
        </p:txBody>
      </p:sp>
      <p:sp>
        <p:nvSpPr>
          <p:cNvPr id="165" name="TextBox 164"/>
          <p:cNvSpPr txBox="1"/>
          <p:nvPr/>
        </p:nvSpPr>
        <p:spPr>
          <a:xfrm>
            <a:off x="9034767" y="3197887"/>
            <a:ext cx="1878271" cy="793518"/>
          </a:xfrm>
          <a:prstGeom prst="rect">
            <a:avLst/>
          </a:prstGeom>
          <a:noFill/>
        </p:spPr>
        <p:txBody>
          <a:bodyPr wrap="square" lIns="175537" tIns="140429" rIns="175537" bIns="140429" rtlCol="0">
            <a:spAutoFit/>
          </a:bodyPr>
          <a:lstStyle/>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Auto</a:t>
            </a:r>
          </a:p>
          <a:p>
            <a:pPr algn="ctr" defTabSz="895215">
              <a:lnSpc>
                <a:spcPct val="90000"/>
              </a:lnSpc>
              <a:spcAft>
                <a:spcPts val="575"/>
              </a:spcAft>
              <a:defRPr/>
            </a:pPr>
            <a:r>
              <a:rPr lang="en-US" sz="1568" kern="0">
                <a:gradFill>
                  <a:gsLst>
                    <a:gs pos="12097">
                      <a:srgbClr val="FFFFFF"/>
                    </a:gs>
                    <a:gs pos="34000">
                      <a:srgbClr val="FFFFFF"/>
                    </a:gs>
                  </a:gsLst>
                  <a:lin ang="5400000" scaled="0"/>
                </a:gradFill>
                <a:latin typeface="Segoe UI Semilight"/>
                <a:ea typeface="MS PGothic" panose="020B0600070205080204" pitchFamily="34" charset="-128"/>
              </a:rPr>
              <a:t>scaling</a:t>
            </a:r>
          </a:p>
        </p:txBody>
      </p:sp>
    </p:spTree>
    <p:extLst>
      <p:ext uri="{BB962C8B-B14F-4D97-AF65-F5344CB8AC3E}">
        <p14:creationId xmlns:p14="http://schemas.microsoft.com/office/powerpoint/2010/main" val="213223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5505-7DAE-4962-A1C7-3DB3EE5D4B1B}"/>
              </a:ext>
            </a:extLst>
          </p:cNvPr>
          <p:cNvSpPr>
            <a:spLocks noGrp="1"/>
          </p:cNvSpPr>
          <p:nvPr>
            <p:ph type="title"/>
          </p:nvPr>
        </p:nvSpPr>
        <p:spPr/>
        <p:txBody>
          <a:bodyPr/>
          <a:lstStyle/>
          <a:p>
            <a:r>
              <a:rPr lang="en-US" dirty="0">
                <a:effectLst/>
              </a:rPr>
              <a:t>Advantages of Using an API gateway</a:t>
            </a:r>
            <a:endParaRPr lang="en-US" dirty="0"/>
          </a:p>
        </p:txBody>
      </p:sp>
      <p:sp>
        <p:nvSpPr>
          <p:cNvPr id="3" name="Content Placeholder 2">
            <a:extLst>
              <a:ext uri="{FF2B5EF4-FFF2-40B4-BE49-F238E27FC236}">
                <a16:creationId xmlns:a16="http://schemas.microsoft.com/office/drawing/2014/main" id="{9C6A935D-105E-4EC1-9DB2-F5159F4B966E}"/>
              </a:ext>
            </a:extLst>
          </p:cNvPr>
          <p:cNvSpPr>
            <a:spLocks noGrp="1"/>
          </p:cNvSpPr>
          <p:nvPr>
            <p:ph idx="1"/>
          </p:nvPr>
        </p:nvSpPr>
        <p:spPr/>
        <p:txBody>
          <a:bodyPr>
            <a:normAutofit/>
          </a:bodyPr>
          <a:lstStyle/>
          <a:p>
            <a:r>
              <a:rPr lang="en-US" sz="2700" dirty="0">
                <a:effectLst/>
              </a:rPr>
              <a:t>It decouples clients from services. Services can be versioned or refactored without needing to update all of the clients.</a:t>
            </a:r>
          </a:p>
          <a:p>
            <a:r>
              <a:rPr lang="en-US" sz="2700" dirty="0">
                <a:effectLst/>
              </a:rPr>
              <a:t>Services can use messaging protocols that are not web friendly, such as AMQP.</a:t>
            </a:r>
          </a:p>
          <a:p>
            <a:r>
              <a:rPr lang="en-US" sz="2700" dirty="0">
                <a:effectLst/>
              </a:rPr>
              <a:t>The API Gateway can perform other cross-cutting functions such as authentication, logging, SSL termination, and load balancing.</a:t>
            </a:r>
          </a:p>
        </p:txBody>
      </p:sp>
    </p:spTree>
    <p:extLst>
      <p:ext uri="{BB962C8B-B14F-4D97-AF65-F5344CB8AC3E}">
        <p14:creationId xmlns:p14="http://schemas.microsoft.com/office/powerpoint/2010/main" val="29009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C368-1F74-482F-9F35-478FF728667E}"/>
              </a:ext>
            </a:extLst>
          </p:cNvPr>
          <p:cNvSpPr>
            <a:spLocks noGrp="1"/>
          </p:cNvSpPr>
          <p:nvPr>
            <p:ph type="title"/>
          </p:nvPr>
        </p:nvSpPr>
        <p:spPr/>
        <p:txBody>
          <a:bodyPr>
            <a:normAutofit fontScale="90000"/>
          </a:bodyPr>
          <a:lstStyle/>
          <a:p>
            <a:r>
              <a:rPr lang="en-US" dirty="0">
                <a:effectLst/>
              </a:rPr>
              <a:t>When to use this architecture</a:t>
            </a:r>
            <a:br>
              <a:rPr lang="en-US" dirty="0">
                <a:effectLst/>
              </a:rPr>
            </a:br>
            <a:endParaRPr lang="en-US" dirty="0"/>
          </a:p>
        </p:txBody>
      </p:sp>
      <p:sp>
        <p:nvSpPr>
          <p:cNvPr id="3" name="Content Placeholder 2">
            <a:extLst>
              <a:ext uri="{FF2B5EF4-FFF2-40B4-BE49-F238E27FC236}">
                <a16:creationId xmlns:a16="http://schemas.microsoft.com/office/drawing/2014/main" id="{1D19757D-0C8E-4DEB-867A-C297F7746FE8}"/>
              </a:ext>
            </a:extLst>
          </p:cNvPr>
          <p:cNvSpPr>
            <a:spLocks noGrp="1"/>
          </p:cNvSpPr>
          <p:nvPr>
            <p:ph idx="1"/>
          </p:nvPr>
        </p:nvSpPr>
        <p:spPr/>
        <p:txBody>
          <a:bodyPr>
            <a:normAutofit/>
          </a:bodyPr>
          <a:lstStyle/>
          <a:p>
            <a:r>
              <a:rPr lang="en-US" sz="3200" dirty="0">
                <a:effectLst/>
              </a:rPr>
              <a:t>Large applications that require a high release velocity.</a:t>
            </a:r>
          </a:p>
          <a:p>
            <a:r>
              <a:rPr lang="en-US" sz="3200" dirty="0">
                <a:effectLst/>
              </a:rPr>
              <a:t>Complex applications that need to be highly scalable.</a:t>
            </a:r>
          </a:p>
          <a:p>
            <a:r>
              <a:rPr lang="en-US" sz="3200" dirty="0">
                <a:effectLst/>
              </a:rPr>
              <a:t>Applications with rich domains or many subdomains.</a:t>
            </a:r>
          </a:p>
          <a:p>
            <a:r>
              <a:rPr lang="en-US" sz="3200" dirty="0">
                <a:effectLst/>
              </a:rPr>
              <a:t>An organization that consists of small development teams.</a:t>
            </a:r>
          </a:p>
        </p:txBody>
      </p:sp>
    </p:spTree>
    <p:extLst>
      <p:ext uri="{BB962C8B-B14F-4D97-AF65-F5344CB8AC3E}">
        <p14:creationId xmlns:p14="http://schemas.microsoft.com/office/powerpoint/2010/main" val="15358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84A96-7D45-45A1-AB72-0A52EEBA038C}"/>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52D90ECC-A7F6-42EA-8BBE-079BDC3B7A7F}"/>
              </a:ext>
            </a:extLst>
          </p:cNvPr>
          <p:cNvSpPr>
            <a:spLocks noGrp="1"/>
          </p:cNvSpPr>
          <p:nvPr>
            <p:ph idx="1"/>
          </p:nvPr>
        </p:nvSpPr>
        <p:spPr/>
        <p:txBody>
          <a:bodyPr/>
          <a:lstStyle/>
          <a:p>
            <a:r>
              <a:rPr lang="en-US" sz="3200" dirty="0"/>
              <a:t>Principles of Microservices</a:t>
            </a:r>
          </a:p>
          <a:p>
            <a:r>
              <a:rPr lang="en-US" sz="3200" dirty="0"/>
              <a:t>Azure Container Service</a:t>
            </a:r>
          </a:p>
          <a:p>
            <a:r>
              <a:rPr lang="en-US" sz="3200" dirty="0"/>
              <a:t>Azure Service Fabric</a:t>
            </a:r>
          </a:p>
          <a:p>
            <a:r>
              <a:rPr lang="en-US" sz="3200" dirty="0"/>
              <a:t>Demo</a:t>
            </a:r>
          </a:p>
          <a:p>
            <a:pPr marL="0" indent="0">
              <a:buNone/>
            </a:pPr>
            <a:endParaRPr lang="en-US" dirty="0"/>
          </a:p>
        </p:txBody>
      </p:sp>
    </p:spTree>
    <p:extLst>
      <p:ext uri="{BB962C8B-B14F-4D97-AF65-F5344CB8AC3E}">
        <p14:creationId xmlns:p14="http://schemas.microsoft.com/office/powerpoint/2010/main" val="4242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70EB-50DA-48C0-9EB6-981C9880DADF}"/>
              </a:ext>
            </a:extLst>
          </p:cNvPr>
          <p:cNvSpPr>
            <a:spLocks noGrp="1"/>
          </p:cNvSpPr>
          <p:nvPr>
            <p:ph type="title"/>
          </p:nvPr>
        </p:nvSpPr>
        <p:spPr/>
        <p:txBody>
          <a:bodyPr>
            <a:normAutofit fontScale="90000"/>
          </a:bodyPr>
          <a:lstStyle/>
          <a:p>
            <a:r>
              <a:rPr lang="en-US" dirty="0">
                <a:effectLst/>
              </a:rPr>
              <a:t>Benefits</a:t>
            </a:r>
            <a:br>
              <a:rPr lang="en-US" dirty="0">
                <a:effectLst/>
              </a:rPr>
            </a:br>
            <a:endParaRPr lang="en-US" dirty="0"/>
          </a:p>
        </p:txBody>
      </p:sp>
      <p:sp>
        <p:nvSpPr>
          <p:cNvPr id="3" name="Content Placeholder 2">
            <a:extLst>
              <a:ext uri="{FF2B5EF4-FFF2-40B4-BE49-F238E27FC236}">
                <a16:creationId xmlns:a16="http://schemas.microsoft.com/office/drawing/2014/main" id="{5D1CAC08-CA00-48F7-AE0E-3E0F3D2EF618}"/>
              </a:ext>
            </a:extLst>
          </p:cNvPr>
          <p:cNvSpPr>
            <a:spLocks noGrp="1"/>
          </p:cNvSpPr>
          <p:nvPr>
            <p:ph idx="1"/>
          </p:nvPr>
        </p:nvSpPr>
        <p:spPr/>
        <p:txBody>
          <a:bodyPr>
            <a:normAutofit/>
          </a:bodyPr>
          <a:lstStyle/>
          <a:p>
            <a:r>
              <a:rPr lang="en-US" sz="3200" b="1" dirty="0">
                <a:effectLst/>
              </a:rPr>
              <a:t>Independent deployments</a:t>
            </a:r>
            <a:r>
              <a:rPr lang="en-US" sz="3200" dirty="0">
                <a:effectLst/>
              </a:rPr>
              <a:t> </a:t>
            </a:r>
          </a:p>
          <a:p>
            <a:r>
              <a:rPr lang="en-US" sz="3200" b="1" dirty="0">
                <a:effectLst/>
              </a:rPr>
              <a:t>Independent development</a:t>
            </a:r>
            <a:r>
              <a:rPr lang="en-US" sz="3200" dirty="0">
                <a:effectLst/>
              </a:rPr>
              <a:t> </a:t>
            </a:r>
          </a:p>
          <a:p>
            <a:r>
              <a:rPr lang="en-US" sz="3200" b="1" dirty="0">
                <a:effectLst/>
              </a:rPr>
              <a:t>Small, focused teams</a:t>
            </a:r>
            <a:endParaRPr lang="en-US" sz="3200" dirty="0">
              <a:effectLst/>
            </a:endParaRPr>
          </a:p>
          <a:p>
            <a:r>
              <a:rPr lang="en-US" sz="3200" b="1" dirty="0">
                <a:effectLst/>
              </a:rPr>
              <a:t>Fault isolation</a:t>
            </a:r>
            <a:endParaRPr lang="en-US" sz="3200" dirty="0">
              <a:effectLst/>
            </a:endParaRPr>
          </a:p>
          <a:p>
            <a:r>
              <a:rPr lang="en-US" sz="3200" b="1" dirty="0">
                <a:effectLst/>
              </a:rPr>
              <a:t>Mixed technology stacks</a:t>
            </a:r>
            <a:endParaRPr lang="en-US" sz="3200" dirty="0">
              <a:effectLst/>
            </a:endParaRPr>
          </a:p>
          <a:p>
            <a:r>
              <a:rPr lang="en-US" sz="3200" b="1" dirty="0">
                <a:effectLst/>
              </a:rPr>
              <a:t>Granular scaling</a:t>
            </a:r>
            <a:endParaRPr lang="en-US" sz="3200" dirty="0">
              <a:effectLst/>
            </a:endParaRPr>
          </a:p>
          <a:p>
            <a:endParaRPr lang="en-US" dirty="0">
              <a:effectLst/>
            </a:endParaRPr>
          </a:p>
        </p:txBody>
      </p:sp>
    </p:spTree>
    <p:extLst>
      <p:ext uri="{BB962C8B-B14F-4D97-AF65-F5344CB8AC3E}">
        <p14:creationId xmlns:p14="http://schemas.microsoft.com/office/powerpoint/2010/main" val="23109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2EFA-FBBC-43E5-9E4C-C79276AAA9AA}"/>
              </a:ext>
            </a:extLst>
          </p:cNvPr>
          <p:cNvSpPr>
            <a:spLocks noGrp="1"/>
          </p:cNvSpPr>
          <p:nvPr>
            <p:ph type="title"/>
          </p:nvPr>
        </p:nvSpPr>
        <p:spPr/>
        <p:txBody>
          <a:bodyPr>
            <a:normAutofit fontScale="90000"/>
          </a:bodyPr>
          <a:lstStyle/>
          <a:p>
            <a:r>
              <a:rPr lang="en-US" dirty="0">
                <a:effectLst/>
              </a:rPr>
              <a:t>Challenges</a:t>
            </a:r>
            <a:br>
              <a:rPr lang="en-US" dirty="0">
                <a:effectLst/>
              </a:rPr>
            </a:br>
            <a:endParaRPr lang="en-US" dirty="0"/>
          </a:p>
        </p:txBody>
      </p:sp>
      <p:sp>
        <p:nvSpPr>
          <p:cNvPr id="3" name="Content Placeholder 2">
            <a:extLst>
              <a:ext uri="{FF2B5EF4-FFF2-40B4-BE49-F238E27FC236}">
                <a16:creationId xmlns:a16="http://schemas.microsoft.com/office/drawing/2014/main" id="{80A459CC-E4AD-4172-B260-218C23D9F3BB}"/>
              </a:ext>
            </a:extLst>
          </p:cNvPr>
          <p:cNvSpPr>
            <a:spLocks noGrp="1"/>
          </p:cNvSpPr>
          <p:nvPr>
            <p:ph idx="1"/>
          </p:nvPr>
        </p:nvSpPr>
        <p:spPr>
          <a:xfrm>
            <a:off x="913795" y="1732449"/>
            <a:ext cx="10353762" cy="4648473"/>
          </a:xfrm>
        </p:spPr>
        <p:txBody>
          <a:bodyPr>
            <a:noAutofit/>
          </a:bodyPr>
          <a:lstStyle/>
          <a:p>
            <a:r>
              <a:rPr lang="en-US" sz="2700" b="1" dirty="0">
                <a:effectLst/>
              </a:rPr>
              <a:t>Complexity</a:t>
            </a:r>
            <a:endParaRPr lang="en-US" sz="2700" dirty="0">
              <a:effectLst/>
            </a:endParaRPr>
          </a:p>
          <a:p>
            <a:r>
              <a:rPr lang="en-US" sz="2700" b="1" dirty="0">
                <a:effectLst/>
              </a:rPr>
              <a:t>Development and test</a:t>
            </a:r>
            <a:endParaRPr lang="en-US" sz="2700" dirty="0">
              <a:effectLst/>
            </a:endParaRPr>
          </a:p>
          <a:p>
            <a:r>
              <a:rPr lang="en-US" sz="2700" b="1" dirty="0">
                <a:effectLst/>
              </a:rPr>
              <a:t>Lack of governance</a:t>
            </a:r>
            <a:endParaRPr lang="en-US" sz="2700" dirty="0">
              <a:effectLst/>
            </a:endParaRPr>
          </a:p>
          <a:p>
            <a:r>
              <a:rPr lang="en-US" sz="2700" b="1" dirty="0">
                <a:effectLst/>
              </a:rPr>
              <a:t>Network congestion and latency</a:t>
            </a:r>
            <a:endParaRPr lang="en-US" sz="2700" dirty="0">
              <a:effectLst/>
            </a:endParaRPr>
          </a:p>
          <a:p>
            <a:r>
              <a:rPr lang="en-US" sz="2700" b="1" dirty="0">
                <a:effectLst/>
              </a:rPr>
              <a:t>Data integrity</a:t>
            </a:r>
            <a:endParaRPr lang="en-US" sz="2700" dirty="0">
              <a:effectLst/>
            </a:endParaRPr>
          </a:p>
          <a:p>
            <a:r>
              <a:rPr lang="en-US" sz="2700" b="1" dirty="0">
                <a:effectLst/>
              </a:rPr>
              <a:t>Management</a:t>
            </a:r>
            <a:endParaRPr lang="en-US" sz="2700" dirty="0">
              <a:effectLst/>
            </a:endParaRPr>
          </a:p>
          <a:p>
            <a:r>
              <a:rPr lang="en-US" sz="2700" b="1" dirty="0">
                <a:effectLst/>
              </a:rPr>
              <a:t>Versioning</a:t>
            </a:r>
          </a:p>
          <a:p>
            <a:r>
              <a:rPr lang="en-US" sz="2700" b="1" dirty="0">
                <a:effectLst/>
              </a:rPr>
              <a:t>Skillset</a:t>
            </a:r>
            <a:endParaRPr lang="en-US" sz="2700" dirty="0">
              <a:effectLst/>
            </a:endParaRPr>
          </a:p>
        </p:txBody>
      </p:sp>
    </p:spTree>
    <p:extLst>
      <p:ext uri="{BB962C8B-B14F-4D97-AF65-F5344CB8AC3E}">
        <p14:creationId xmlns:p14="http://schemas.microsoft.com/office/powerpoint/2010/main" val="40605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7834-04B4-4AE2-ABC9-785D97DAC71D}"/>
              </a:ext>
            </a:extLst>
          </p:cNvPr>
          <p:cNvSpPr>
            <a:spLocks noGrp="1"/>
          </p:cNvSpPr>
          <p:nvPr>
            <p:ph type="title"/>
          </p:nvPr>
        </p:nvSpPr>
        <p:spPr/>
        <p:txBody>
          <a:bodyPr>
            <a:normAutofit fontScale="90000"/>
          </a:bodyPr>
          <a:lstStyle/>
          <a:p>
            <a:r>
              <a:rPr lang="en-US" dirty="0">
                <a:effectLst/>
              </a:rPr>
              <a:t>Best Practices</a:t>
            </a:r>
            <a:br>
              <a:rPr lang="en-US" dirty="0">
                <a:effectLst/>
              </a:rPr>
            </a:br>
            <a:endParaRPr lang="en-US" dirty="0"/>
          </a:p>
        </p:txBody>
      </p:sp>
      <p:sp>
        <p:nvSpPr>
          <p:cNvPr id="3" name="Content Placeholder 2">
            <a:extLst>
              <a:ext uri="{FF2B5EF4-FFF2-40B4-BE49-F238E27FC236}">
                <a16:creationId xmlns:a16="http://schemas.microsoft.com/office/drawing/2014/main" id="{33B0CDD4-AF31-492D-8661-486D66A8A922}"/>
              </a:ext>
            </a:extLst>
          </p:cNvPr>
          <p:cNvSpPr>
            <a:spLocks noGrp="1"/>
          </p:cNvSpPr>
          <p:nvPr>
            <p:ph idx="1"/>
          </p:nvPr>
        </p:nvSpPr>
        <p:spPr>
          <a:xfrm>
            <a:off x="913795" y="1732449"/>
            <a:ext cx="10353762" cy="4058751"/>
          </a:xfrm>
        </p:spPr>
        <p:txBody>
          <a:bodyPr>
            <a:noAutofit/>
          </a:bodyPr>
          <a:lstStyle/>
          <a:p>
            <a:r>
              <a:rPr lang="en-US" sz="2200" dirty="0">
                <a:effectLst/>
              </a:rPr>
              <a:t>Model services around the business domain.</a:t>
            </a:r>
          </a:p>
          <a:p>
            <a:r>
              <a:rPr lang="en-US" sz="2200" dirty="0">
                <a:effectLst/>
              </a:rPr>
              <a:t>Decentralize everything</a:t>
            </a:r>
          </a:p>
          <a:p>
            <a:r>
              <a:rPr lang="en-US" sz="2200" dirty="0">
                <a:effectLst/>
              </a:rPr>
              <a:t>Data storage should be private to the service that owns the data</a:t>
            </a:r>
          </a:p>
          <a:p>
            <a:r>
              <a:rPr lang="en-US" sz="2200" dirty="0">
                <a:effectLst/>
              </a:rPr>
              <a:t>Services communicate through well-designed APIs</a:t>
            </a:r>
          </a:p>
          <a:p>
            <a:r>
              <a:rPr lang="en-US" sz="2200" dirty="0">
                <a:effectLst/>
              </a:rPr>
              <a:t>Avoid coupling between services</a:t>
            </a:r>
          </a:p>
          <a:p>
            <a:r>
              <a:rPr lang="en-US" sz="2200" dirty="0">
                <a:effectLst/>
              </a:rPr>
              <a:t>Offload cross-cutting concerns, such as authentication and SSL termination, to the gateway.</a:t>
            </a:r>
          </a:p>
          <a:p>
            <a:r>
              <a:rPr lang="en-US" sz="2200" dirty="0">
                <a:effectLst/>
              </a:rPr>
              <a:t>Keep domain knowledge out of the gateway</a:t>
            </a:r>
          </a:p>
          <a:p>
            <a:r>
              <a:rPr lang="en-US" sz="2200" dirty="0">
                <a:effectLst/>
              </a:rPr>
              <a:t>Services should have loose coupling and high functional cohesion</a:t>
            </a:r>
          </a:p>
          <a:p>
            <a:r>
              <a:rPr lang="en-US" sz="2200" dirty="0">
                <a:effectLst/>
              </a:rPr>
              <a:t>Isolate failures</a:t>
            </a:r>
          </a:p>
        </p:txBody>
      </p:sp>
    </p:spTree>
    <p:extLst>
      <p:ext uri="{BB962C8B-B14F-4D97-AF65-F5344CB8AC3E}">
        <p14:creationId xmlns:p14="http://schemas.microsoft.com/office/powerpoint/2010/main" val="25200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9BA-DE69-4D10-A447-951F8BF763DB}"/>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AE3A6759-4FE5-4696-A99A-DF91DA8A62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1103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64EB2978-1C2E-6D48-B81D-193F1AB0743D}"/>
              </a:ext>
            </a:extLst>
          </p:cNvPr>
          <p:cNvSpPr>
            <a:spLocks noGrp="1"/>
          </p:cNvSpPr>
          <p:nvPr>
            <p:ph type="title"/>
          </p:nvPr>
        </p:nvSpPr>
        <p:spPr>
          <a:xfrm>
            <a:off x="269240" y="289511"/>
            <a:ext cx="11655840" cy="899665"/>
          </a:xfrm>
        </p:spPr>
        <p:txBody>
          <a:bodyPr/>
          <a:lstStyle/>
          <a:p>
            <a:pPr lvl="0"/>
            <a:r>
              <a:rPr lang="en-US" dirty="0"/>
              <a:t>Additional resources:</a:t>
            </a:r>
          </a:p>
        </p:txBody>
      </p:sp>
      <p:sp>
        <p:nvSpPr>
          <p:cNvPr id="7" name="Text Placeholder 2">
            <a:extLst>
              <a:ext uri="{FF2B5EF4-FFF2-40B4-BE49-F238E27FC236}">
                <a16:creationId xmlns:a16="http://schemas.microsoft.com/office/drawing/2014/main" id="{C8D64280-5E9A-224E-B9AF-686041C312B1}"/>
              </a:ext>
            </a:extLst>
          </p:cNvPr>
          <p:cNvSpPr txBox="1">
            <a:spLocks/>
          </p:cNvSpPr>
          <p:nvPr/>
        </p:nvSpPr>
        <p:spPr>
          <a:xfrm>
            <a:off x="269303" y="1187644"/>
            <a:ext cx="11655078" cy="4665893"/>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defTabSz="914400" eaLnBrk="0" fontAlgn="base" hangingPunct="0">
              <a:spcBef>
                <a:spcPct val="0"/>
              </a:spcBef>
              <a:spcAft>
                <a:spcPct val="0"/>
              </a:spcAft>
              <a:buFont typeface="Arial" panose="020B0604020202020204" pitchFamily="34" charset="0"/>
              <a:buChar char="•"/>
            </a:pPr>
            <a:r>
              <a:rPr lang="en-US" altLang="en-US" sz="3200" dirty="0" err="1"/>
              <a:t>Azure.com</a:t>
            </a:r>
            <a:r>
              <a:rPr lang="en-US" altLang="en-US" sz="3200" dirty="0"/>
              <a:t> service overviews</a:t>
            </a:r>
            <a:br>
              <a:rPr lang="en-US" altLang="en-US" sz="3200" dirty="0"/>
            </a:br>
            <a:r>
              <a:rPr lang="en-US" altLang="en-US" sz="3200" dirty="0">
                <a:hlinkClick r:id="rId3"/>
              </a:rPr>
              <a:t>https://aka.ms/containersonazure</a:t>
            </a:r>
            <a:r>
              <a:rPr lang="en-US" altLang="en-US" sz="3200" dirty="0"/>
              <a:t>  </a:t>
            </a:r>
          </a:p>
          <a:p>
            <a:pPr marL="457200" indent="-457200" algn="l" defTabSz="914400" eaLnBrk="0" fontAlgn="base" hangingPunct="0">
              <a:spcBef>
                <a:spcPct val="0"/>
              </a:spcBef>
              <a:spcAft>
                <a:spcPct val="0"/>
              </a:spcAft>
              <a:buFont typeface="Arial" panose="020B0604020202020204" pitchFamily="34" charset="0"/>
              <a:buChar char="•"/>
            </a:pPr>
            <a:r>
              <a:rPr lang="en-US" altLang="en-US" sz="3200" dirty="0"/>
              <a:t>Microsoft Docs - Documentation for container related services</a:t>
            </a:r>
            <a:br>
              <a:rPr lang="en-US" altLang="en-US" sz="3200" dirty="0"/>
            </a:br>
            <a:r>
              <a:rPr lang="en-US" altLang="en-US" sz="3200" dirty="0">
                <a:hlinkClick r:id="rId4"/>
              </a:rPr>
              <a:t>https://aka.ms/containerdocs</a:t>
            </a:r>
            <a:endParaRPr lang="en-US" altLang="en-US" sz="3200" dirty="0"/>
          </a:p>
          <a:p>
            <a:pPr marL="457200" indent="-457200" algn="l" defTabSz="914400" eaLnBrk="0" fontAlgn="base" hangingPunct="0">
              <a:spcBef>
                <a:spcPct val="0"/>
              </a:spcBef>
              <a:spcAft>
                <a:spcPct val="0"/>
              </a:spcAft>
              <a:buFont typeface="Arial" panose="020B0604020202020204" pitchFamily="34" charset="0"/>
              <a:buChar char="•"/>
            </a:pPr>
            <a:r>
              <a:rPr lang="en-US" altLang="en-US" sz="3200" dirty="0"/>
              <a:t>MSDN Channel 9 – Videos covering Azure and Containers</a:t>
            </a:r>
            <a:br>
              <a:rPr lang="en-US" altLang="en-US" sz="3200" dirty="0"/>
            </a:br>
            <a:r>
              <a:rPr lang="en-US" altLang="en-US" sz="3200" dirty="0">
                <a:hlinkClick r:id="rId5"/>
              </a:rPr>
              <a:t>https://channel9.msdn.com/</a:t>
            </a:r>
            <a:endParaRPr lang="en-US" altLang="en-US" sz="3200" dirty="0"/>
          </a:p>
          <a:p>
            <a:pPr marL="457200" indent="-457200" algn="l">
              <a:buFont typeface="Arial" panose="020B0604020202020204" pitchFamily="34" charset="0"/>
              <a:buChar char="•"/>
            </a:pPr>
            <a:r>
              <a:rPr lang="en-US" sz="3200" dirty="0"/>
              <a:t>Microsoft Virtual academy – online training courses</a:t>
            </a:r>
            <a:br>
              <a:rPr lang="en-US" sz="3200" dirty="0"/>
            </a:br>
            <a:r>
              <a:rPr lang="en-US" sz="3200" dirty="0">
                <a:hlinkClick r:id="rId6"/>
              </a:rPr>
              <a:t>https://mva.microsoft.com/</a:t>
            </a:r>
            <a:endParaRPr lang="en-US" sz="3200" dirty="0"/>
          </a:p>
          <a:p>
            <a:endParaRPr lang="en-US" sz="3200" dirty="0"/>
          </a:p>
        </p:txBody>
      </p:sp>
    </p:spTree>
    <p:extLst>
      <p:ext uri="{BB962C8B-B14F-4D97-AF65-F5344CB8AC3E}">
        <p14:creationId xmlns:p14="http://schemas.microsoft.com/office/powerpoint/2010/main" val="353472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83320-50DF-4313-8CF5-CCA62ED23D4D}"/>
              </a:ext>
            </a:extLst>
          </p:cNvPr>
          <p:cNvPicPr>
            <a:picLocks noChangeAspect="1"/>
          </p:cNvPicPr>
          <p:nvPr/>
        </p:nvPicPr>
        <p:blipFill>
          <a:blip r:embed="rId3"/>
          <a:stretch>
            <a:fillRect/>
          </a:stretch>
        </p:blipFill>
        <p:spPr>
          <a:xfrm>
            <a:off x="-328378" y="-586234"/>
            <a:ext cx="12848756" cy="8030470"/>
          </a:xfrm>
          <a:prstGeom prst="rect">
            <a:avLst/>
          </a:prstGeom>
        </p:spPr>
      </p:pic>
    </p:spTree>
    <p:extLst>
      <p:ext uri="{BB962C8B-B14F-4D97-AF65-F5344CB8AC3E}">
        <p14:creationId xmlns:p14="http://schemas.microsoft.com/office/powerpoint/2010/main" val="351313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5C6B58-0429-4BAB-A0D1-3999CC7FCF80}"/>
              </a:ext>
            </a:extLst>
          </p:cNvPr>
          <p:cNvPicPr>
            <a:picLocks noChangeAspect="1"/>
          </p:cNvPicPr>
          <p:nvPr/>
        </p:nvPicPr>
        <p:blipFill>
          <a:blip r:embed="rId3"/>
          <a:stretch>
            <a:fillRect/>
          </a:stretch>
        </p:blipFill>
        <p:spPr>
          <a:xfrm>
            <a:off x="-168023" y="-754316"/>
            <a:ext cx="12528045" cy="8366632"/>
          </a:xfrm>
          <a:prstGeom prst="rect">
            <a:avLst/>
          </a:prstGeom>
        </p:spPr>
      </p:pic>
    </p:spTree>
    <p:extLst>
      <p:ext uri="{BB962C8B-B14F-4D97-AF65-F5344CB8AC3E}">
        <p14:creationId xmlns:p14="http://schemas.microsoft.com/office/powerpoint/2010/main" val="394433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cxnSp>
        <p:nvCxnSpPr>
          <p:cNvPr id="12" name="Straight Connector 7">
            <a:extLst>
              <a:ext uri="{FF2B5EF4-FFF2-40B4-BE49-F238E27FC236}">
                <a16:creationId xmlns:a16="http://schemas.microsoft.com/office/drawing/2014/main" id="{425A0768-3044-4AA9-A889-D2CAA68C517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D44ADA-B8B4-4958-BE4C-B26C7C9C6C33}"/>
              </a:ext>
            </a:extLst>
          </p:cNvPr>
          <p:cNvSpPr>
            <a:spLocks noGrp="1"/>
          </p:cNvSpPr>
          <p:nvPr>
            <p:ph type="title"/>
          </p:nvPr>
        </p:nvSpPr>
        <p:spPr>
          <a:xfrm>
            <a:off x="834013" y="1115568"/>
            <a:ext cx="3487616" cy="4626864"/>
          </a:xfrm>
        </p:spPr>
        <p:txBody>
          <a:bodyPr>
            <a:normAutofit/>
          </a:bodyPr>
          <a:lstStyle/>
          <a:p>
            <a:pPr algn="l"/>
            <a:r>
              <a:rPr lang="en-US" sz="3600"/>
              <a:t>Definition</a:t>
            </a:r>
          </a:p>
        </p:txBody>
      </p:sp>
      <p:sp>
        <p:nvSpPr>
          <p:cNvPr id="3" name="Content Placeholder 2">
            <a:extLst>
              <a:ext uri="{FF2B5EF4-FFF2-40B4-BE49-F238E27FC236}">
                <a16:creationId xmlns:a16="http://schemas.microsoft.com/office/drawing/2014/main" id="{5BA13185-733D-4C21-8BF6-CA035C87606E}"/>
              </a:ext>
            </a:extLst>
          </p:cNvPr>
          <p:cNvSpPr>
            <a:spLocks noGrp="1"/>
          </p:cNvSpPr>
          <p:nvPr>
            <p:ph idx="1"/>
          </p:nvPr>
        </p:nvSpPr>
        <p:spPr>
          <a:xfrm>
            <a:off x="5105398" y="1115568"/>
            <a:ext cx="6245352" cy="4626864"/>
          </a:xfrm>
        </p:spPr>
        <p:txBody>
          <a:bodyPr anchor="ctr">
            <a:normAutofit/>
          </a:bodyPr>
          <a:lstStyle/>
          <a:p>
            <a:pPr marL="36900" indent="0" algn="ctr">
              <a:buNone/>
            </a:pPr>
            <a:r>
              <a:rPr lang="en-US" sz="3200" dirty="0">
                <a:effectLst/>
              </a:rPr>
              <a:t>A </a:t>
            </a:r>
            <a:r>
              <a:rPr lang="en-US" sz="3200" dirty="0" err="1">
                <a:effectLst/>
              </a:rPr>
              <a:t>microservices</a:t>
            </a:r>
            <a:r>
              <a:rPr lang="en-US" sz="3200" dirty="0">
                <a:effectLst/>
              </a:rPr>
              <a:t> architecture consists of a collection of small, autonomous services. Each service is self-contained and should implement a single business capability.</a:t>
            </a:r>
            <a:endParaRPr lang="en-US" sz="3200" dirty="0"/>
          </a:p>
        </p:txBody>
      </p:sp>
    </p:spTree>
    <p:extLst>
      <p:ext uri="{BB962C8B-B14F-4D97-AF65-F5344CB8AC3E}">
        <p14:creationId xmlns:p14="http://schemas.microsoft.com/office/powerpoint/2010/main" val="264564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6329-513A-41CD-85DC-1B78ED2F38C2}"/>
              </a:ext>
            </a:extLst>
          </p:cNvPr>
          <p:cNvSpPr>
            <a:spLocks noGrp="1"/>
          </p:cNvSpPr>
          <p:nvPr>
            <p:ph type="title"/>
          </p:nvPr>
        </p:nvSpPr>
        <p:spPr>
          <a:xfrm>
            <a:off x="913795" y="609600"/>
            <a:ext cx="10353762" cy="970450"/>
          </a:xfrm>
        </p:spPr>
        <p:txBody>
          <a:bodyPr/>
          <a:lstStyle/>
          <a:p>
            <a:r>
              <a:rPr lang="en-US" dirty="0">
                <a:effectLst/>
              </a:rPr>
              <a:t>Characteristics of a Microservice</a:t>
            </a:r>
            <a:endParaRPr lang="en-US" dirty="0"/>
          </a:p>
        </p:txBody>
      </p:sp>
      <p:sp>
        <p:nvSpPr>
          <p:cNvPr id="3" name="Content Placeholder 2">
            <a:extLst>
              <a:ext uri="{FF2B5EF4-FFF2-40B4-BE49-F238E27FC236}">
                <a16:creationId xmlns:a16="http://schemas.microsoft.com/office/drawing/2014/main" id="{6BBB7382-370F-4C40-90BB-232C929E7FC5}"/>
              </a:ext>
            </a:extLst>
          </p:cNvPr>
          <p:cNvSpPr>
            <a:spLocks noGrp="1"/>
          </p:cNvSpPr>
          <p:nvPr>
            <p:ph idx="1"/>
          </p:nvPr>
        </p:nvSpPr>
        <p:spPr/>
        <p:txBody>
          <a:bodyPr>
            <a:noAutofit/>
          </a:bodyPr>
          <a:lstStyle/>
          <a:p>
            <a:r>
              <a:rPr lang="en-US" sz="2700" dirty="0">
                <a:effectLst/>
              </a:rPr>
              <a:t>Services are small, independent, and loosely coupled.</a:t>
            </a:r>
          </a:p>
          <a:p>
            <a:r>
              <a:rPr lang="en-US" sz="2700" dirty="0">
                <a:effectLst/>
              </a:rPr>
              <a:t>Each service is a separate codebase.</a:t>
            </a:r>
          </a:p>
          <a:p>
            <a:r>
              <a:rPr lang="en-US" sz="2700" dirty="0">
                <a:effectLst/>
              </a:rPr>
              <a:t>Services can be deployed independently.</a:t>
            </a:r>
          </a:p>
          <a:p>
            <a:r>
              <a:rPr lang="en-US" sz="2700" dirty="0">
                <a:effectLst/>
              </a:rPr>
              <a:t>Services are responsible for persisting their own data or external state. </a:t>
            </a:r>
          </a:p>
          <a:p>
            <a:r>
              <a:rPr lang="en-US" sz="2700" dirty="0">
                <a:effectLst/>
              </a:rPr>
              <a:t>Services communicate with each other by using well-defined APIs. </a:t>
            </a:r>
          </a:p>
          <a:p>
            <a:r>
              <a:rPr lang="en-US" sz="2700" dirty="0">
                <a:effectLst/>
              </a:rPr>
              <a:t>Services don't need to share the same technology stack, libraries, or frameworks.</a:t>
            </a:r>
          </a:p>
        </p:txBody>
      </p:sp>
    </p:spTree>
    <p:extLst>
      <p:ext uri="{BB962C8B-B14F-4D97-AF65-F5344CB8AC3E}">
        <p14:creationId xmlns:p14="http://schemas.microsoft.com/office/powerpoint/2010/main" val="10086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40C0-6696-4738-9E7A-F9A441D952BD}"/>
              </a:ext>
            </a:extLst>
          </p:cNvPr>
          <p:cNvSpPr>
            <a:spLocks noGrp="1"/>
          </p:cNvSpPr>
          <p:nvPr>
            <p:ph type="title"/>
          </p:nvPr>
        </p:nvSpPr>
        <p:spPr>
          <a:xfrm>
            <a:off x="913795" y="609600"/>
            <a:ext cx="10353762" cy="970450"/>
          </a:xfrm>
        </p:spPr>
        <p:txBody>
          <a:bodyPr/>
          <a:lstStyle/>
          <a:p>
            <a:r>
              <a:rPr lang="en-US" dirty="0" err="1"/>
              <a:t>Microservices</a:t>
            </a:r>
            <a:r>
              <a:rPr lang="en-US" dirty="0"/>
              <a:t> Overview</a:t>
            </a:r>
          </a:p>
        </p:txBody>
      </p:sp>
      <p:pic>
        <p:nvPicPr>
          <p:cNvPr id="6" name="Content Placeholder 5">
            <a:extLst>
              <a:ext uri="{FF2B5EF4-FFF2-40B4-BE49-F238E27FC236}">
                <a16:creationId xmlns:a16="http://schemas.microsoft.com/office/drawing/2014/main" id="{DCE15160-C98E-4CD2-A027-B66B1410E43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1254289" y="1580050"/>
            <a:ext cx="9672774" cy="5115409"/>
          </a:xfrm>
          <a:prstGeom prst="rect">
            <a:avLst/>
          </a:prstGeom>
          <a:solidFill>
            <a:schemeClr val="tx1"/>
          </a:solidFill>
          <a:extLst/>
        </p:spPr>
      </p:pic>
    </p:spTree>
    <p:extLst>
      <p:ext uri="{BB962C8B-B14F-4D97-AF65-F5344CB8AC3E}">
        <p14:creationId xmlns:p14="http://schemas.microsoft.com/office/powerpoint/2010/main" val="332376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E735-F1D4-44B0-9A22-3D36226B6214}"/>
              </a:ext>
            </a:extLst>
          </p:cNvPr>
          <p:cNvSpPr>
            <a:spLocks noGrp="1"/>
          </p:cNvSpPr>
          <p:nvPr>
            <p:ph type="title"/>
          </p:nvPr>
        </p:nvSpPr>
        <p:spPr/>
        <p:txBody>
          <a:bodyPr>
            <a:normAutofit fontScale="90000"/>
          </a:bodyPr>
          <a:lstStyle/>
          <a:p>
            <a:r>
              <a:rPr lang="en-US" dirty="0">
                <a:effectLst/>
              </a:rPr>
              <a:t>Other Components in a Typical Microservices Architecture</a:t>
            </a:r>
            <a:endParaRPr lang="en-US" dirty="0"/>
          </a:p>
        </p:txBody>
      </p:sp>
      <p:sp>
        <p:nvSpPr>
          <p:cNvPr id="3" name="Content Placeholder 2">
            <a:extLst>
              <a:ext uri="{FF2B5EF4-FFF2-40B4-BE49-F238E27FC236}">
                <a16:creationId xmlns:a16="http://schemas.microsoft.com/office/drawing/2014/main" id="{9CE448AE-A6BF-4E9A-873B-A23C72FB9106}"/>
              </a:ext>
            </a:extLst>
          </p:cNvPr>
          <p:cNvSpPr>
            <a:spLocks noGrp="1"/>
          </p:cNvSpPr>
          <p:nvPr>
            <p:ph idx="1"/>
          </p:nvPr>
        </p:nvSpPr>
        <p:spPr/>
        <p:txBody>
          <a:bodyPr>
            <a:normAutofit/>
          </a:bodyPr>
          <a:lstStyle/>
          <a:p>
            <a:r>
              <a:rPr lang="en-US" sz="3200" b="1" dirty="0">
                <a:effectLst/>
              </a:rPr>
              <a:t>Management</a:t>
            </a:r>
            <a:endParaRPr lang="en-US" sz="3200" dirty="0">
              <a:effectLst/>
            </a:endParaRPr>
          </a:p>
          <a:p>
            <a:r>
              <a:rPr lang="en-US" sz="3200" b="1" dirty="0">
                <a:effectLst/>
              </a:rPr>
              <a:t>Service Discovery</a:t>
            </a:r>
          </a:p>
          <a:p>
            <a:r>
              <a:rPr lang="en-US" sz="3200" b="1" dirty="0">
                <a:effectLst/>
              </a:rPr>
              <a:t>API Gateway</a:t>
            </a:r>
            <a:endParaRPr lang="en-US" sz="3200" dirty="0">
              <a:effectLst/>
            </a:endParaRPr>
          </a:p>
        </p:txBody>
      </p:sp>
    </p:spTree>
    <p:extLst>
      <p:ext uri="{BB962C8B-B14F-4D97-AF65-F5344CB8AC3E}">
        <p14:creationId xmlns:p14="http://schemas.microsoft.com/office/powerpoint/2010/main" val="21863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E735-F1D4-44B0-9A22-3D36226B6214}"/>
              </a:ext>
            </a:extLst>
          </p:cNvPr>
          <p:cNvSpPr>
            <a:spLocks noGrp="1"/>
          </p:cNvSpPr>
          <p:nvPr>
            <p:ph type="title"/>
          </p:nvPr>
        </p:nvSpPr>
        <p:spPr/>
        <p:txBody>
          <a:bodyPr>
            <a:normAutofit/>
          </a:bodyPr>
          <a:lstStyle/>
          <a:p>
            <a:r>
              <a:rPr lang="en-US" dirty="0" err="1">
                <a:effectLst/>
              </a:rPr>
              <a:t>Microservices</a:t>
            </a:r>
            <a:r>
              <a:rPr lang="en-US" dirty="0">
                <a:effectLst/>
              </a:rPr>
              <a:t> Management Options in Azure</a:t>
            </a:r>
            <a:endParaRPr lang="en-US" dirty="0"/>
          </a:p>
        </p:txBody>
      </p:sp>
      <p:sp>
        <p:nvSpPr>
          <p:cNvPr id="3" name="Content Placeholder 2">
            <a:extLst>
              <a:ext uri="{FF2B5EF4-FFF2-40B4-BE49-F238E27FC236}">
                <a16:creationId xmlns:a16="http://schemas.microsoft.com/office/drawing/2014/main" id="{9CE448AE-A6BF-4E9A-873B-A23C72FB9106}"/>
              </a:ext>
            </a:extLst>
          </p:cNvPr>
          <p:cNvSpPr>
            <a:spLocks noGrp="1"/>
          </p:cNvSpPr>
          <p:nvPr>
            <p:ph idx="1"/>
          </p:nvPr>
        </p:nvSpPr>
        <p:spPr/>
        <p:txBody>
          <a:bodyPr>
            <a:normAutofit/>
          </a:bodyPr>
          <a:lstStyle/>
          <a:p>
            <a:r>
              <a:rPr lang="en-US" sz="3200" b="1" dirty="0">
                <a:effectLst/>
              </a:rPr>
              <a:t>Azure Container Service (AKS)</a:t>
            </a:r>
          </a:p>
          <a:p>
            <a:r>
              <a:rPr lang="en-US" sz="3200" dirty="0">
                <a:effectLst/>
              </a:rPr>
              <a:t> </a:t>
            </a:r>
            <a:r>
              <a:rPr lang="en-US" sz="3200" b="1" dirty="0">
                <a:effectLst/>
              </a:rPr>
              <a:t>Service Fabric</a:t>
            </a:r>
            <a:endParaRPr lang="en-US" sz="3200" dirty="0">
              <a:effectLst/>
            </a:endParaRPr>
          </a:p>
        </p:txBody>
      </p:sp>
    </p:spTree>
    <p:extLst>
      <p:ext uri="{BB962C8B-B14F-4D97-AF65-F5344CB8AC3E}">
        <p14:creationId xmlns:p14="http://schemas.microsoft.com/office/powerpoint/2010/main" val="437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1784</TotalTime>
  <Words>2089</Words>
  <Application>Microsoft Macintosh PowerPoint</Application>
  <PresentationFormat>Widescreen</PresentationFormat>
  <Paragraphs>290</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MS PGothic</vt:lpstr>
      <vt:lpstr>Arial</vt:lpstr>
      <vt:lpstr>Calibri</vt:lpstr>
      <vt:lpstr>Calisto MT</vt:lpstr>
      <vt:lpstr>Segoe UI</vt:lpstr>
      <vt:lpstr>Segoe UI Light</vt:lpstr>
      <vt:lpstr>Segoe UI Semibold</vt:lpstr>
      <vt:lpstr>Segoe UI Semilight</vt:lpstr>
      <vt:lpstr>Trebuchet MS</vt:lpstr>
      <vt:lpstr>Wingdings</vt:lpstr>
      <vt:lpstr>Wingdings 2</vt:lpstr>
      <vt:lpstr>Slate</vt:lpstr>
      <vt:lpstr>Building Real World Node.JS Microservices on Azure</vt:lpstr>
      <vt:lpstr>Agenda</vt:lpstr>
      <vt:lpstr>PowerPoint Presentation</vt:lpstr>
      <vt:lpstr>PowerPoint Presentation</vt:lpstr>
      <vt:lpstr>Definition</vt:lpstr>
      <vt:lpstr>Characteristics of a Microservice</vt:lpstr>
      <vt:lpstr>Microservices Overview</vt:lpstr>
      <vt:lpstr>Other Components in a Typical Microservices Architecture</vt:lpstr>
      <vt:lpstr>Microservices Management Options in Azure</vt:lpstr>
      <vt:lpstr>Azure Container Service</vt:lpstr>
      <vt:lpstr>Azure Container Service</vt:lpstr>
      <vt:lpstr>Azure Container Service</vt:lpstr>
      <vt:lpstr>AKS: Managed Kubernetes</vt:lpstr>
      <vt:lpstr>Service Fabric</vt:lpstr>
      <vt:lpstr>Services Powered by Service Fabric</vt:lpstr>
      <vt:lpstr>PowerPoint Presentation</vt:lpstr>
      <vt:lpstr>PowerPoint Presentation</vt:lpstr>
      <vt:lpstr>Advantages of Using an API gateway</vt:lpstr>
      <vt:lpstr>When to use this architecture </vt:lpstr>
      <vt:lpstr>Benefits </vt:lpstr>
      <vt:lpstr>Challenges </vt:lpstr>
      <vt:lpstr>Best Practices </vt:lpstr>
      <vt:lpstr>Demo</vt:lpstr>
      <vt:lpstr>Additional resources:</vt:lpstr>
    </vt:vector>
  </TitlesOfParts>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Microservices</dc:title>
  <dc:creator>James Truitt (ATLANTA)</dc:creator>
  <cp:lastModifiedBy>James Truitt (ATLANTA)</cp:lastModifiedBy>
  <cp:revision>44</cp:revision>
  <cp:lastPrinted>2017-11-15T18:20:47Z</cp:lastPrinted>
  <dcterms:created xsi:type="dcterms:W3CDTF">2017-10-16T15:04:12Z</dcterms:created>
  <dcterms:modified xsi:type="dcterms:W3CDTF">2017-11-15T22:42:00Z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jatruit@microsoft.com</vt:lpwstr>
  </property>
  <property fmtid="{D5CDD505-2E9C-101B-9397-08002B2CF9AE}" pid="6" name="MSIP_Label_f42aa342-8706-4288-bd11-ebb85995028c_SetDate">
    <vt:lpwstr>2017-10-16T12:44:45.7959363-04:00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