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596" r:id="rId3"/>
    <p:sldId id="556" r:id="rId4"/>
    <p:sldId id="520" r:id="rId5"/>
    <p:sldId id="524" r:id="rId6"/>
    <p:sldId id="557" r:id="rId7"/>
    <p:sldId id="560" r:id="rId8"/>
    <p:sldId id="593" r:id="rId9"/>
    <p:sldId id="530" r:id="rId10"/>
    <p:sldId id="561" r:id="rId11"/>
    <p:sldId id="531" r:id="rId12"/>
    <p:sldId id="525" r:id="rId13"/>
    <p:sldId id="529" r:id="rId14"/>
    <p:sldId id="532" r:id="rId15"/>
    <p:sldId id="583" r:id="rId16"/>
    <p:sldId id="585" r:id="rId17"/>
    <p:sldId id="533" r:id="rId18"/>
    <p:sldId id="534" r:id="rId19"/>
    <p:sldId id="586" r:id="rId20"/>
    <p:sldId id="587" r:id="rId21"/>
    <p:sldId id="558" r:id="rId22"/>
    <p:sldId id="563" r:id="rId23"/>
    <p:sldId id="564" r:id="rId24"/>
    <p:sldId id="588" r:id="rId25"/>
    <p:sldId id="565" r:id="rId26"/>
    <p:sldId id="576" r:id="rId27"/>
    <p:sldId id="592" r:id="rId28"/>
    <p:sldId id="580" r:id="rId29"/>
    <p:sldId id="591" r:id="rId30"/>
    <p:sldId id="589" r:id="rId31"/>
    <p:sldId id="597" r:id="rId32"/>
    <p:sldId id="420" r:id="rId33"/>
    <p:sldId id="574" r:id="rId34"/>
    <p:sldId id="594" r:id="rId35"/>
    <p:sldId id="598" r:id="rId36"/>
    <p:sldId id="599" r:id="rId37"/>
    <p:sldId id="601" r:id="rId38"/>
    <p:sldId id="570" r:id="rId39"/>
    <p:sldId id="595" r:id="rId40"/>
    <p:sldId id="60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552">
          <p15:clr>
            <a:srgbClr val="A4A3A4"/>
          </p15:clr>
        </p15:guide>
        <p15:guide id="4" pos="389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d Carson" initials="C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FBFBF"/>
    <a:srgbClr val="D11D24"/>
    <a:srgbClr val="F2F2F2"/>
    <a:srgbClr val="44536A"/>
    <a:srgbClr val="00B25C"/>
    <a:srgbClr val="77777B"/>
    <a:srgbClr val="DC4346"/>
    <a:srgbClr val="D11D25"/>
    <a:srgbClr val="C41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402" autoAdjust="0"/>
    <p:restoredTop sz="96911" autoAdjust="0"/>
  </p:normalViewPr>
  <p:slideViewPr>
    <p:cSldViewPr snapToGrid="0" snapToObjects="1">
      <p:cViewPr varScale="1">
        <p:scale>
          <a:sx n="145" d="100"/>
          <a:sy n="145" d="100"/>
        </p:scale>
        <p:origin x="336" y="168"/>
      </p:cViewPr>
      <p:guideLst>
        <p:guide orient="horz" pos="2160"/>
        <p:guide pos="3840"/>
        <p:guide orient="horz" pos="552"/>
        <p:guide pos="3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D622A-DC52-2147-8927-89E2C582CDE7}" type="datetimeFigureOut">
              <a:rPr lang="en-US" smtClean="0"/>
              <a:t>11/7/17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817E9-012A-754A-864A-6C01AA4D3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92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8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1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04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67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4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04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94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5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63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4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22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17E9-012A-754A-864A-6C01AA4D3E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4" descr="42093853_xl with front hallway blurred.jpg"/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10000"/>
                    </a14:imgEffect>
                  </a14:imgLayer>
                </a14:imgProps>
              </a:ext>
            </a:extLst>
          </a:blip>
          <a:srcRect t="17572" b="17571"/>
          <a:stretch/>
        </p:blipFill>
        <p:spPr>
          <a:xfrm>
            <a:off x="0" y="0"/>
            <a:ext cx="122346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 userDrawn="1"/>
        </p:nvSpPr>
        <p:spPr>
          <a:xfrm>
            <a:off x="-1" y="5289826"/>
            <a:ext cx="12234671" cy="1568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38401" y="249382"/>
            <a:ext cx="7315200" cy="2647178"/>
          </a:xfrm>
          <a:prstGeom prst="rect">
            <a:avLst/>
          </a:prstGeom>
        </p:spPr>
        <p:txBody>
          <a:bodyPr anchor="b" anchorCtr="0"/>
          <a:lstStyle>
            <a:lvl1pPr algn="ctr">
              <a:defRPr sz="4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the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38400" y="2963620"/>
            <a:ext cx="7315201" cy="113897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400" b="1" i="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09" y="5297576"/>
            <a:ext cx="2853183" cy="156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88521"/>
            <a:ext cx="11201400" cy="952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67" baseline="0">
                <a:latin typeface="Gotham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otham Light" panose="02000603030000020004" pitchFamily="2" charset="0"/>
              </a:defRPr>
            </a:lvl1pPr>
            <a:lvl2pPr>
              <a:defRPr>
                <a:latin typeface="Gotham Light" panose="02000603030000020004" pitchFamily="2" charset="0"/>
              </a:defRPr>
            </a:lvl2pPr>
            <a:lvl3pPr>
              <a:defRPr>
                <a:latin typeface="Gotham Light" panose="02000603030000020004" pitchFamily="2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0053754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4" descr="42093853_xl with front hallway blurred.jpg"/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10000"/>
                    </a14:imgEffect>
                  </a14:imgLayer>
                </a14:imgProps>
              </a:ext>
            </a:extLst>
          </a:blip>
          <a:srcRect t="17572" b="17571"/>
          <a:stretch/>
        </p:blipFill>
        <p:spPr>
          <a:xfrm>
            <a:off x="0" y="0"/>
            <a:ext cx="122346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38401" y="2789236"/>
            <a:ext cx="7315200" cy="1279526"/>
          </a:xfrm>
          <a:prstGeom prst="rect">
            <a:avLst/>
          </a:prstGeom>
        </p:spPr>
        <p:txBody>
          <a:bodyPr anchor="t" anchorCtr="0"/>
          <a:lstStyle>
            <a:lvl1pPr algn="ctr">
              <a:defRPr sz="48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the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30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32460" y="1270660"/>
            <a:ext cx="10927080" cy="4821381"/>
          </a:xfrm>
          <a:prstGeom prst="rect">
            <a:avLst/>
          </a:prstGeom>
        </p:spPr>
        <p:txBody>
          <a:bodyPr/>
          <a:lstStyle>
            <a:lvl1pPr marL="346075" indent="-290513">
              <a:buSzPct val="120000"/>
              <a:buFont typeface="Arial" charset="0"/>
              <a:buChar char="•"/>
              <a:tabLst/>
              <a:defRPr sz="4400"/>
            </a:lvl1pPr>
            <a:lvl2pPr marL="687388" indent="-344488">
              <a:buSzPct val="120000"/>
              <a:buFont typeface="Arial" charset="0"/>
              <a:buChar char="•"/>
              <a:tabLst/>
              <a:defRPr sz="4000"/>
            </a:lvl2pPr>
            <a:lvl3pPr marL="914400" indent="-227013">
              <a:buSzPct val="120000"/>
              <a:buFont typeface="Arial" charset="0"/>
              <a:buChar char="•"/>
              <a:tabLst/>
              <a:defRPr sz="3600" baseline="0"/>
            </a:lvl3pPr>
            <a:lvl4pPr marL="1609725" indent="-238125">
              <a:buSzPct val="120000"/>
              <a:buFont typeface="Arial" charset="0"/>
              <a:buChar char="•"/>
              <a:tabLst/>
              <a:defRPr sz="24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2460" y="153826"/>
            <a:ext cx="10927080" cy="103803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Pepperdata,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hape 2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397207" y="6158835"/>
            <a:ext cx="1055451" cy="524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456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632460" y="1270658"/>
            <a:ext cx="5147271" cy="4821381"/>
          </a:xfrm>
          <a:prstGeom prst="rect">
            <a:avLst/>
          </a:prstGeom>
        </p:spPr>
        <p:txBody>
          <a:bodyPr/>
          <a:lstStyle>
            <a:lvl1pPr marL="234950" indent="-234950">
              <a:buSzPct val="120000"/>
              <a:buFont typeface="Arial" charset="0"/>
              <a:buChar char="•"/>
              <a:tabLst/>
              <a:defRPr sz="4000"/>
            </a:lvl1pPr>
            <a:lvl2pPr marL="633413" indent="-339725">
              <a:buSzPct val="120000"/>
              <a:buFont typeface="Arial" charset="0"/>
              <a:buChar char="•"/>
              <a:tabLst/>
              <a:defRPr sz="3600"/>
            </a:lvl2pPr>
            <a:lvl3pPr marL="917575" indent="-227013">
              <a:buSzPct val="120000"/>
              <a:buFont typeface="Arial" charset="0"/>
              <a:buChar char="•"/>
              <a:tabLst/>
              <a:defRPr sz="3200" baseline="0"/>
            </a:lvl3pPr>
            <a:lvl4pPr marL="1609725" indent="-238125">
              <a:buSzPct val="120000"/>
              <a:buFont typeface="Arial" charset="0"/>
              <a:buChar char="•"/>
              <a:tabLst/>
              <a:defRPr sz="24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6411590" y="1270658"/>
            <a:ext cx="5147950" cy="4821381"/>
          </a:xfrm>
          <a:prstGeom prst="rect">
            <a:avLst/>
          </a:prstGeom>
        </p:spPr>
        <p:txBody>
          <a:bodyPr/>
          <a:lstStyle>
            <a:lvl1pPr marL="234950" indent="-234950">
              <a:buSzPct val="120000"/>
              <a:buFont typeface="Arial" charset="0"/>
              <a:buChar char="•"/>
              <a:tabLst/>
              <a:defRPr sz="4000"/>
            </a:lvl1pPr>
            <a:lvl2pPr marL="577850" indent="-284163">
              <a:buSzPct val="120000"/>
              <a:buFont typeface="Arial" charset="0"/>
              <a:buChar char="•"/>
              <a:tabLst/>
              <a:defRPr sz="3600"/>
            </a:lvl2pPr>
            <a:lvl3pPr marL="917575" indent="-284163">
              <a:buSzPct val="120000"/>
              <a:buFont typeface="Arial" charset="0"/>
              <a:buChar char="•"/>
              <a:tabLst/>
              <a:defRPr sz="3200" baseline="0"/>
            </a:lvl3pPr>
            <a:lvl4pPr marL="1609725" indent="-238125">
              <a:buSzPct val="120000"/>
              <a:buFont typeface="Arial" charset="0"/>
              <a:buChar char="•"/>
              <a:tabLst/>
              <a:defRPr sz="24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2460" y="153826"/>
            <a:ext cx="10927080" cy="103803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 smtClean="0"/>
              <a:t>Pepperdata,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hape 2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397207" y="6158835"/>
            <a:ext cx="1055451" cy="524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42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632460" y="1270659"/>
            <a:ext cx="3353976" cy="4821381"/>
          </a:xfrm>
          <a:prstGeom prst="rect">
            <a:avLst/>
          </a:prstGeom>
        </p:spPr>
        <p:txBody>
          <a:bodyPr/>
          <a:lstStyle>
            <a:lvl1pPr marL="234950" indent="-234950">
              <a:buSzPct val="120000"/>
              <a:buFont typeface="Arial" charset="0"/>
              <a:buChar char="•"/>
              <a:tabLst/>
              <a:defRPr sz="3200"/>
            </a:lvl1pPr>
            <a:lvl2pPr marL="520700" indent="-227013">
              <a:buSzPct val="120000"/>
              <a:buFont typeface="Arial" charset="0"/>
              <a:buChar char="•"/>
              <a:tabLst/>
              <a:defRPr sz="2800"/>
            </a:lvl2pPr>
            <a:lvl3pPr marL="1150938" indent="-236538">
              <a:buSzPct val="120000"/>
              <a:buFont typeface="Arial" charset="0"/>
              <a:buChar char="•"/>
              <a:tabLst/>
              <a:defRPr sz="2800" baseline="0"/>
            </a:lvl3pPr>
            <a:lvl4pPr marL="1609725" indent="-238125">
              <a:buSzPct val="120000"/>
              <a:buFont typeface="Arial" charset="0"/>
              <a:buChar char="•"/>
              <a:tabLst/>
              <a:defRPr sz="24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0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4419012" y="1270659"/>
            <a:ext cx="3353976" cy="4821381"/>
          </a:xfrm>
          <a:prstGeom prst="rect">
            <a:avLst/>
          </a:prstGeom>
        </p:spPr>
        <p:txBody>
          <a:bodyPr/>
          <a:lstStyle>
            <a:lvl1pPr marL="234950" indent="-234950">
              <a:buSzPct val="120000"/>
              <a:buFont typeface="Arial" charset="0"/>
              <a:buChar char="•"/>
              <a:tabLst/>
              <a:defRPr sz="3200"/>
            </a:lvl1pPr>
            <a:lvl2pPr marL="577850" indent="-284163">
              <a:buSzPct val="120000"/>
              <a:buFont typeface="Arial" charset="0"/>
              <a:buChar char="•"/>
              <a:tabLst/>
              <a:defRPr sz="2800"/>
            </a:lvl2pPr>
            <a:lvl3pPr marL="1150938" indent="-236538">
              <a:buSzPct val="120000"/>
              <a:buFont typeface="Arial" charset="0"/>
              <a:buChar char="•"/>
              <a:tabLst/>
              <a:defRPr sz="2800" baseline="0"/>
            </a:lvl3pPr>
            <a:lvl4pPr marL="1609725" indent="-238125">
              <a:buSzPct val="120000"/>
              <a:buFont typeface="Arial" charset="0"/>
              <a:buChar char="•"/>
              <a:tabLst/>
              <a:defRPr sz="24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1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8205564" y="1270659"/>
            <a:ext cx="3353976" cy="4821381"/>
          </a:xfrm>
          <a:prstGeom prst="rect">
            <a:avLst/>
          </a:prstGeom>
        </p:spPr>
        <p:txBody>
          <a:bodyPr/>
          <a:lstStyle>
            <a:lvl1pPr marL="234950" indent="-234950">
              <a:buSzPct val="120000"/>
              <a:buFont typeface="Arial" charset="0"/>
              <a:buChar char="•"/>
              <a:tabLst/>
              <a:defRPr sz="3200"/>
            </a:lvl1pPr>
            <a:lvl2pPr marL="577850" indent="-284163">
              <a:buSzPct val="120000"/>
              <a:buFont typeface="Arial" charset="0"/>
              <a:buChar char="•"/>
              <a:tabLst/>
              <a:defRPr sz="2800"/>
            </a:lvl2pPr>
            <a:lvl3pPr marL="1150938" indent="-236538">
              <a:buSzPct val="120000"/>
              <a:buFont typeface="Arial" charset="0"/>
              <a:buChar char="•"/>
              <a:tabLst/>
              <a:defRPr sz="2800" baseline="0"/>
            </a:lvl3pPr>
            <a:lvl4pPr marL="1609725" indent="-238125">
              <a:buSzPct val="120000"/>
              <a:buFont typeface="Arial" charset="0"/>
              <a:buChar char="•"/>
              <a:tabLst/>
              <a:defRPr sz="24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2460" y="153826"/>
            <a:ext cx="10927080" cy="103803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 smtClean="0"/>
              <a:t>Pepperdata,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Shape 2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397207" y="6158835"/>
            <a:ext cx="1055451" cy="524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838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" y="317948"/>
            <a:ext cx="10927080" cy="1038030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Pepperdata,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hape 2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397207" y="6158835"/>
            <a:ext cx="1055451" cy="524793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Pepperdata,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Shape 2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397207" y="6158835"/>
            <a:ext cx="1055451" cy="524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085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Pepperdata,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784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01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2460" y="160021"/>
            <a:ext cx="10927080" cy="1038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2460" y="1270661"/>
            <a:ext cx="10927080" cy="4815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0"/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1884164" y="6396990"/>
            <a:ext cx="63454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Gotham Light" charset="0"/>
                <a:ea typeface="Gotham Light" charset="0"/>
                <a:cs typeface="Gotham 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1377244" y="6356350"/>
            <a:ext cx="6776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r>
              <a:rPr lang="en-US" dirty="0" smtClean="0"/>
              <a:t>Pepperdata, Inc.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632460" y="6356350"/>
            <a:ext cx="586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otham Light" charset="0"/>
                <a:ea typeface="Gotham Light" charset="0"/>
                <a:cs typeface="Gotham Light" charset="0"/>
              </a:defRPr>
            </a:lvl1pPr>
          </a:lstStyle>
          <a:p>
            <a:fld id="{1736D5F5-399E-DA4B-B2F8-5BD5CF6BC5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0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91" r:id="rId3"/>
    <p:sldLayoutId id="2147483650" r:id="rId4"/>
    <p:sldLayoutId id="2147483661" r:id="rId5"/>
    <p:sldLayoutId id="2147483693" r:id="rId6"/>
    <p:sldLayoutId id="2147483692" r:id="rId7"/>
    <p:sldLayoutId id="2147483695" r:id="rId8"/>
    <p:sldLayoutId id="2147483694" r:id="rId9"/>
    <p:sldLayoutId id="2147483696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spc="50" baseline="0">
          <a:solidFill>
            <a:schemeClr val="tx1">
              <a:lumMod val="75000"/>
              <a:lumOff val="25000"/>
            </a:schemeClr>
          </a:solidFill>
          <a:latin typeface="Arial" charset="0"/>
          <a:ea typeface="Arial" charset="0"/>
          <a:cs typeface="Arial" charset="0"/>
        </a:defRPr>
      </a:lvl1pPr>
    </p:titleStyle>
    <p:bodyStyle>
      <a:lvl1pPr marL="347663" indent="-347663" algn="l" defTabSz="914400" rtl="0" eaLnBrk="1" latinLnBrk="0" hangingPunct="1">
        <a:lnSpc>
          <a:spcPct val="110000"/>
        </a:lnSpc>
        <a:spcBef>
          <a:spcPts val="1000"/>
        </a:spcBef>
        <a:buFont typeface="Arial" charset="0"/>
        <a:buChar char="•"/>
        <a:tabLst/>
        <a:defRPr lang="en-US" sz="4000" b="0" i="0" kern="1200" baseline="0" smtClean="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1pPr>
      <a:lvl2pPr marL="687388" indent="-344488" algn="l" defTabSz="914400" rtl="0" eaLnBrk="1" latinLnBrk="0" hangingPunct="1">
        <a:lnSpc>
          <a:spcPct val="110000"/>
        </a:lnSpc>
        <a:spcBef>
          <a:spcPts val="500"/>
        </a:spcBef>
        <a:buFont typeface="Arial"/>
        <a:buChar char="•"/>
        <a:tabLst/>
        <a:defRPr sz="3600" b="0" i="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2pPr>
      <a:lvl3pPr marL="973138" indent="-284163" algn="l" defTabSz="914400" rtl="0" eaLnBrk="1" latinLnBrk="0" hangingPunct="1">
        <a:lnSpc>
          <a:spcPct val="110000"/>
        </a:lnSpc>
        <a:spcBef>
          <a:spcPts val="500"/>
        </a:spcBef>
        <a:buFont typeface="Arial"/>
        <a:buChar char="•"/>
        <a:tabLst/>
        <a:defRPr sz="3200" b="0" i="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Gotham Light"/>
          <a:ea typeface="Gotham Book" charset="0"/>
          <a:cs typeface="Gotham Light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Gotham Light"/>
          <a:ea typeface="Gotham Book" charset="0"/>
          <a:cs typeface="Gotham Ligh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pepperdata.com/products/code-analyzer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865" y="613448"/>
            <a:ext cx="10828867" cy="2647178"/>
          </a:xfrm>
        </p:spPr>
        <p:txBody>
          <a:bodyPr/>
          <a:lstStyle/>
          <a:p>
            <a:r>
              <a:rPr lang="en-US" dirty="0" smtClean="0"/>
              <a:t>Solving Performance Bottlenecks</a:t>
            </a:r>
            <a:br>
              <a:rPr lang="en-US" dirty="0" smtClean="0"/>
            </a:br>
            <a:r>
              <a:rPr lang="en-US" dirty="0" smtClean="0"/>
              <a:t>for Spark Developers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1466" y="3601415"/>
            <a:ext cx="7315201" cy="1138978"/>
          </a:xfrm>
        </p:spPr>
        <p:txBody>
          <a:bodyPr>
            <a:normAutofit/>
          </a:bodyPr>
          <a:lstStyle/>
          <a:p>
            <a:r>
              <a:rPr lang="en-US" dirty="0" smtClean="0"/>
              <a:t>Kirk A. Lewis</a:t>
            </a:r>
            <a:br>
              <a:rPr lang="en-US" dirty="0" smtClean="0"/>
            </a:br>
            <a:r>
              <a:rPr lang="en-US" dirty="0" smtClean="0"/>
              <a:t>Field Engineer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7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19742" y="2789236"/>
            <a:ext cx="8707773" cy="1279526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Time Series Data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Tells </a:t>
            </a:r>
            <a:r>
              <a:rPr lang="en-US" sz="3200" smtClean="0"/>
              <a:t>you Where to Focus Your Attention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260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2460" y="233281"/>
            <a:ext cx="10927080" cy="103803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Time series view of the App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93" y="989758"/>
            <a:ext cx="11223413" cy="51151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6112933" y="990600"/>
            <a:ext cx="5562600" cy="2523067"/>
          </a:xfrm>
          <a:prstGeom prst="roundRect">
            <a:avLst>
              <a:gd name="adj" fmla="val 1902"/>
            </a:avLst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1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8723" y="2789236"/>
            <a:ext cx="12205982" cy="1279526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Code Analyzer for Apache Spark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3200"/>
              <a:t> 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en-US" sz="3200" smtClean="0"/>
              <a:t>Execution </a:t>
            </a:r>
            <a:r>
              <a:rPr lang="en-US" sz="3200" dirty="0"/>
              <a:t>Plan + Time Series</a:t>
            </a:r>
          </a:p>
        </p:txBody>
      </p:sp>
    </p:spTree>
    <p:extLst>
      <p:ext uri="{BB962C8B-B14F-4D97-AF65-F5344CB8AC3E}">
        <p14:creationId xmlns:p14="http://schemas.microsoft.com/office/powerpoint/2010/main" val="19665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94809" y="1898088"/>
            <a:ext cx="11195746" cy="4335564"/>
          </a:xfrm>
        </p:spPr>
        <p:txBody>
          <a:bodyPr>
            <a:noAutofit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en-US" sz="2800" b="1" dirty="0"/>
              <a:t>Code execution </a:t>
            </a:r>
            <a:r>
              <a:rPr lang="en-US" sz="2800" b="1" dirty="0" smtClean="0"/>
              <a:t>plan</a:t>
            </a:r>
          </a:p>
          <a:p>
            <a:pPr marL="855663" lvl="1" indent="-514350" fontAlgn="base"/>
            <a:r>
              <a:rPr lang="en-US" sz="2800" dirty="0" smtClean="0"/>
              <a:t>Indicates </a:t>
            </a:r>
            <a:r>
              <a:rPr lang="en-US" sz="2800" dirty="0"/>
              <a:t>which block of code is being </a:t>
            </a:r>
            <a:r>
              <a:rPr lang="en-US" sz="2800" dirty="0" smtClean="0"/>
              <a:t>executed</a:t>
            </a:r>
            <a:endParaRPr lang="en-US" sz="2800" dirty="0"/>
          </a:p>
          <a:p>
            <a:pPr marL="514350" indent="-514350" fontAlgn="base">
              <a:spcBef>
                <a:spcPts val="1200"/>
              </a:spcBef>
              <a:buFont typeface="+mj-lt"/>
              <a:buAutoNum type="arabicPeriod"/>
            </a:pPr>
            <a:r>
              <a:rPr lang="en-US" sz="2800" b="1" dirty="0"/>
              <a:t>Time series view </a:t>
            </a:r>
            <a:endParaRPr lang="en-US" sz="2800" b="1" dirty="0" smtClean="0"/>
          </a:p>
          <a:p>
            <a:pPr marL="855663" lvl="1" indent="-514350" fontAlgn="base">
              <a:spcBef>
                <a:spcPts val="1200"/>
              </a:spcBef>
            </a:pPr>
            <a:r>
              <a:rPr lang="en-US" sz="2800" dirty="0" smtClean="0"/>
              <a:t>Visualize </a:t>
            </a:r>
            <a:r>
              <a:rPr lang="en-US" sz="2800" dirty="0"/>
              <a:t>resource consumption </a:t>
            </a:r>
            <a:r>
              <a:rPr lang="en-US" sz="2800" dirty="0" smtClean="0"/>
              <a:t>by the application</a:t>
            </a:r>
          </a:p>
          <a:p>
            <a:pPr marL="855663" lvl="1" indent="-514350" fontAlgn="base">
              <a:spcBef>
                <a:spcPts val="1200"/>
              </a:spcBef>
            </a:pPr>
            <a:r>
              <a:rPr lang="en-US" sz="2800" dirty="0" smtClean="0"/>
              <a:t>Outliers </a:t>
            </a:r>
            <a:r>
              <a:rPr lang="en-US" sz="2800" dirty="0"/>
              <a:t>in resource usage </a:t>
            </a:r>
            <a:r>
              <a:rPr lang="en-US" sz="2800" dirty="0" smtClean="0"/>
              <a:t>are easy </a:t>
            </a:r>
            <a:r>
              <a:rPr lang="en-US" sz="2800" dirty="0"/>
              <a:t>to </a:t>
            </a:r>
            <a:r>
              <a:rPr lang="en-US" sz="2800" dirty="0" smtClean="0"/>
              <a:t>spot</a:t>
            </a:r>
            <a:endParaRPr lang="en-US" sz="2800" dirty="0"/>
          </a:p>
          <a:p>
            <a:pPr marL="514350" indent="-514350" fontAlgn="base">
              <a:spcBef>
                <a:spcPts val="1200"/>
              </a:spcBef>
              <a:buFont typeface="+mj-lt"/>
              <a:buAutoNum type="arabicPeriod"/>
            </a:pPr>
            <a:r>
              <a:rPr lang="en-US" sz="2800" b="1" dirty="0"/>
              <a:t>Cluster weather </a:t>
            </a:r>
            <a:endParaRPr lang="en-US" sz="2800" b="1" dirty="0" smtClean="0"/>
          </a:p>
          <a:p>
            <a:pPr marL="855663" lvl="1" indent="-514350" fontAlgn="base">
              <a:spcBef>
                <a:spcPts val="1200"/>
              </a:spcBef>
            </a:pPr>
            <a:r>
              <a:rPr lang="en-US" sz="2800" dirty="0" smtClean="0"/>
              <a:t>A </a:t>
            </a:r>
            <a:r>
              <a:rPr lang="en-US" sz="2800" dirty="0"/>
              <a:t>view of </a:t>
            </a:r>
            <a:r>
              <a:rPr lang="en-US" sz="2800" dirty="0" smtClean="0"/>
              <a:t>all </a:t>
            </a:r>
            <a:r>
              <a:rPr lang="en-US" sz="2800" dirty="0" smtClean="0"/>
              <a:t>applications running on </a:t>
            </a:r>
            <a:r>
              <a:rPr lang="en-US" sz="2800" dirty="0"/>
              <a:t>the </a:t>
            </a:r>
            <a:r>
              <a:rPr lang="en-US" sz="2800" dirty="0" smtClean="0"/>
              <a:t>cluster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4809" y="223330"/>
            <a:ext cx="10927080" cy="1369496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Three Data Elements Paint a Complete Picture </a:t>
            </a:r>
            <a:r>
              <a:rPr lang="en-US" sz="3600" dirty="0"/>
              <a:t>of Spark </a:t>
            </a:r>
            <a:r>
              <a:rPr lang="en-US" sz="3600" dirty="0" smtClean="0"/>
              <a:t>Application Performance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7127" y="164239"/>
            <a:ext cx="10927080" cy="103803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Code Analyzer = Execution Plan + Time Series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377244" y="6381984"/>
            <a:ext cx="6776156" cy="365125"/>
          </a:xfrm>
        </p:spPr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7" y="863600"/>
            <a:ext cx="12028745" cy="51646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293013" y="1661021"/>
            <a:ext cx="11643919" cy="1694575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4667" y="3355596"/>
            <a:ext cx="12028745" cy="562064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77079" y="4054957"/>
            <a:ext cx="11725547" cy="1973310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8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  <p:bldP spid="11" grpId="1" animBg="1"/>
      <p:bldP spid="11" grpId="2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7127" y="164239"/>
            <a:ext cx="10927080" cy="103803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Code Analyzer = Execution Plan + Time Series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309508" y="6356350"/>
            <a:ext cx="6776156" cy="365125"/>
          </a:xfrm>
        </p:spPr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7" y="838045"/>
            <a:ext cx="12057586" cy="52154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1543574" y="1602297"/>
            <a:ext cx="855677" cy="453007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648737" y="1754697"/>
            <a:ext cx="1936459" cy="453007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7127" y="164239"/>
            <a:ext cx="10927080" cy="103803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Code Analyzer = Execution Plan + Time Series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309508" y="6356350"/>
            <a:ext cx="6776156" cy="365125"/>
          </a:xfrm>
        </p:spPr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63600"/>
            <a:ext cx="12022667" cy="5207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315361" y="1635853"/>
            <a:ext cx="939567" cy="265777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537970" y="1830198"/>
            <a:ext cx="939567" cy="265777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Drill down into Stage 4 to investigate GC 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061038"/>
            <a:ext cx="11811000" cy="50264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8531604" y="1862355"/>
            <a:ext cx="3246539" cy="2139193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57581" y="5509062"/>
            <a:ext cx="11529619" cy="455509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30200" y="0"/>
            <a:ext cx="10928350" cy="1007533"/>
          </a:xfrm>
        </p:spPr>
        <p:txBody>
          <a:bodyPr>
            <a:normAutofit/>
          </a:bodyPr>
          <a:lstStyle/>
          <a:p>
            <a:r>
              <a:rPr lang="en-US" dirty="0" smtClean="0"/>
              <a:t>Executor </a:t>
            </a:r>
            <a:r>
              <a:rPr lang="en-US" dirty="0"/>
              <a:t>skew increased Stage </a:t>
            </a:r>
            <a:r>
              <a:rPr lang="en-US" dirty="0" smtClean="0"/>
              <a:t>duration 3x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855133"/>
            <a:ext cx="11954199" cy="53509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127001" y="1661022"/>
            <a:ext cx="11877646" cy="1602296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724712" y="2147582"/>
            <a:ext cx="8003097" cy="209724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30201" y="2117862"/>
            <a:ext cx="3317959" cy="239444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65276" y="3279378"/>
            <a:ext cx="11877646" cy="3076972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0" animBg="1"/>
      <p:bldP spid="11" grpId="1" animBg="1"/>
      <p:bldP spid="13" grpId="0" animBg="1"/>
      <p:bldP spid="13" grpId="1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30200" y="0"/>
            <a:ext cx="10928350" cy="1007533"/>
          </a:xfrm>
        </p:spPr>
        <p:txBody>
          <a:bodyPr>
            <a:normAutofit/>
          </a:bodyPr>
          <a:lstStyle/>
          <a:p>
            <a:r>
              <a:rPr lang="en-US" dirty="0" smtClean="0"/>
              <a:t>Executor </a:t>
            </a:r>
            <a:r>
              <a:rPr lang="en-US" dirty="0"/>
              <a:t>skew increased Stage </a:t>
            </a:r>
            <a:r>
              <a:rPr lang="en-US" dirty="0" smtClean="0"/>
              <a:t>duration 3x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4" y="880534"/>
            <a:ext cx="11804313" cy="54758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5048265" y="4286773"/>
            <a:ext cx="1461591" cy="1442908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885651" y="2315361"/>
            <a:ext cx="1174459" cy="864067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2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57627" y="1564275"/>
            <a:ext cx="10927080" cy="4634302"/>
          </a:xfrm>
        </p:spPr>
        <p:txBody>
          <a:bodyPr>
            <a:normAutofit/>
          </a:bodyPr>
          <a:lstStyle/>
          <a:p>
            <a:pPr marL="55562" indent="0">
              <a:buNone/>
            </a:pPr>
            <a:r>
              <a:rPr lang="en-US" sz="4000" dirty="0" smtClean="0"/>
              <a:t>The Stranger Things soundtrack is not the best focus music.</a:t>
            </a:r>
            <a:endParaRPr lang="en-US" sz="4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Productivity Tip #1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30200" y="0"/>
            <a:ext cx="10928350" cy="1007533"/>
          </a:xfrm>
        </p:spPr>
        <p:txBody>
          <a:bodyPr>
            <a:normAutofit/>
          </a:bodyPr>
          <a:lstStyle/>
          <a:p>
            <a:r>
              <a:rPr lang="en-US" dirty="0" smtClean="0"/>
              <a:t>Executor </a:t>
            </a:r>
            <a:r>
              <a:rPr lang="en-US" dirty="0"/>
              <a:t>skew increased Stage </a:t>
            </a:r>
            <a:r>
              <a:rPr lang="en-US" dirty="0" smtClean="0"/>
              <a:t>duration 3x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7" y="745067"/>
            <a:ext cx="11751733" cy="56830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4379054" y="2865116"/>
            <a:ext cx="1199626" cy="817651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6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67263" y="8792"/>
            <a:ext cx="10928350" cy="922947"/>
          </a:xfrm>
        </p:spPr>
        <p:txBody>
          <a:bodyPr>
            <a:normAutofit/>
          </a:bodyPr>
          <a:lstStyle/>
          <a:p>
            <a:r>
              <a:rPr lang="en-US" dirty="0" smtClean="0"/>
              <a:t>GC as Indicator of </a:t>
            </a:r>
            <a:r>
              <a:rPr lang="en-US" smtClean="0"/>
              <a:t>Insufficient </a:t>
            </a:r>
            <a:r>
              <a:rPr lang="en-US" smtClean="0"/>
              <a:t>Memory (EMR)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10" y="725453"/>
            <a:ext cx="11471350" cy="60257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6669250" y="2856726"/>
            <a:ext cx="1149290" cy="918319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689284" y="1585519"/>
            <a:ext cx="1117134" cy="889233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400491" y="4147378"/>
            <a:ext cx="1634452" cy="1984974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67263" y="1469471"/>
            <a:ext cx="1151144" cy="1684790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6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1" animBg="1"/>
      <p:bldP spid="14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Use Case 2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The Tyranny of Defaults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37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2460" y="157081"/>
            <a:ext cx="10927080" cy="1038030"/>
          </a:xfrm>
        </p:spPr>
        <p:txBody>
          <a:bodyPr>
            <a:normAutofit/>
          </a:bodyPr>
          <a:lstStyle/>
          <a:p>
            <a:r>
              <a:rPr lang="en-US" sz="3600" dirty="0"/>
              <a:t>How </a:t>
            </a:r>
            <a:r>
              <a:rPr lang="en-US" sz="3600" dirty="0" smtClean="0"/>
              <a:t>can cluster </a:t>
            </a:r>
            <a:r>
              <a:rPr lang="en-US" sz="3600" dirty="0"/>
              <a:t>weather impact your app 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69" y="831177"/>
            <a:ext cx="11808576" cy="5890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738232" y="3069059"/>
            <a:ext cx="4857226" cy="889233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2460" y="110841"/>
            <a:ext cx="10927080" cy="1038030"/>
          </a:xfrm>
        </p:spPr>
        <p:txBody>
          <a:bodyPr>
            <a:normAutofit/>
          </a:bodyPr>
          <a:lstStyle/>
          <a:p>
            <a:r>
              <a:rPr lang="en-US" sz="4000" dirty="0"/>
              <a:t>How </a:t>
            </a:r>
            <a:r>
              <a:rPr lang="en-US" sz="4000" dirty="0" smtClean="0"/>
              <a:t>can cluster </a:t>
            </a:r>
            <a:r>
              <a:rPr lang="en-US" sz="4000" dirty="0"/>
              <a:t>weather impact your app 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29" y="840823"/>
            <a:ext cx="11793871" cy="58806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Rounded Rectangle 16"/>
          <p:cNvSpPr/>
          <p:nvPr/>
        </p:nvSpPr>
        <p:spPr>
          <a:xfrm>
            <a:off x="6014905" y="1878853"/>
            <a:ext cx="1174459" cy="889233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012270" y="3338818"/>
            <a:ext cx="1403760" cy="318502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416030" y="3338818"/>
            <a:ext cx="3372374" cy="318502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1090246" y="1284913"/>
            <a:ext cx="1101754" cy="318502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7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272" y="1055950"/>
            <a:ext cx="5952841" cy="55157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632460" y="233281"/>
            <a:ext cx="10927080" cy="10380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spc="5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ld"/>
                <a:ea typeface="Gotham Book" charset="0"/>
                <a:cs typeface="Gotham Bold"/>
              </a:defRPr>
            </a:lvl1pPr>
          </a:lstStyle>
          <a:p>
            <a:r>
              <a:rPr lang="en-US" dirty="0" smtClean="0"/>
              <a:t>App waiting for memory to free up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0392" y="2815269"/>
            <a:ext cx="2310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Apps on cluster using memory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394145" y="2815268"/>
            <a:ext cx="2226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Memory now available for our App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3592277" y="2374085"/>
            <a:ext cx="2640743" cy="2060786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>
            <a:off x="8892330" y="2374085"/>
            <a:ext cx="501815" cy="1719743"/>
          </a:xfrm>
          <a:prstGeom prst="rightBrac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6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8" grpId="1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67781" y="233281"/>
            <a:ext cx="11864180" cy="10380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spc="5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ld"/>
                <a:ea typeface="Gotham Book" charset="0"/>
                <a:cs typeface="Gotham Bold"/>
              </a:defRPr>
            </a:lvl1pPr>
          </a:lstStyle>
          <a:p>
            <a:r>
              <a:rPr lang="en-US" sz="3600" dirty="0" smtClean="0"/>
              <a:t>Bottleneck: 25% of memory unused per executor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80" y="1090569"/>
            <a:ext cx="6247082" cy="26917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206" y="3793364"/>
            <a:ext cx="6795755" cy="29281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922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Use Case 3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In English Please!!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819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376"/>
            <a:ext cx="12192000" cy="54592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993" y="36298"/>
            <a:ext cx="10927080" cy="76578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Root Cause Analysis of Spark App Failures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925830" y="4034963"/>
            <a:ext cx="1154640" cy="335841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786856" y="3525462"/>
            <a:ext cx="469784" cy="311775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6961" y="1408245"/>
            <a:ext cx="12078078" cy="370221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011117" y="5822783"/>
            <a:ext cx="1857917" cy="335841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5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1" animBg="1"/>
      <p:bldP spid="10" grpId="2" animBg="1"/>
      <p:bldP spid="12" grpId="2" animBg="1"/>
      <p:bldP spid="12" grpId="3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993" y="36298"/>
            <a:ext cx="10927080" cy="76578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Spark Error to Plain English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61" y="962637"/>
            <a:ext cx="4785043" cy="57455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843861" y="4320331"/>
            <a:ext cx="2755016" cy="2386666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01" y="962637"/>
            <a:ext cx="5624507" cy="571500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5834971" y="831909"/>
            <a:ext cx="5935969" cy="5979952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57627" y="1564275"/>
            <a:ext cx="10927080" cy="463430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</a:t>
            </a:r>
            <a:r>
              <a:rPr lang="en-US" sz="4000" dirty="0" smtClean="0"/>
              <a:t>Overview of </a:t>
            </a:r>
            <a:r>
              <a:rPr lang="en-US" sz="4000" dirty="0"/>
              <a:t>d</a:t>
            </a:r>
            <a:r>
              <a:rPr lang="en-US" sz="4000" dirty="0" smtClean="0"/>
              <a:t>eveloper </a:t>
            </a:r>
            <a:r>
              <a:rPr lang="en-US" sz="4000" dirty="0" smtClean="0"/>
              <a:t>focused </a:t>
            </a:r>
            <a:r>
              <a:rPr lang="en-US" sz="4000" dirty="0" smtClean="0"/>
              <a:t>solutions from </a:t>
            </a:r>
            <a:r>
              <a:rPr lang="en-US" sz="4000" dirty="0" smtClean="0"/>
              <a:t>Pepperdata</a:t>
            </a:r>
          </a:p>
          <a:p>
            <a:r>
              <a:rPr lang="en-US" sz="3600" dirty="0" smtClean="0"/>
              <a:t>3 Examples of Identifying Spark Application Bottlenecks </a:t>
            </a:r>
            <a:r>
              <a:rPr lang="en-US" sz="3600" dirty="0" smtClean="0"/>
              <a:t>and Resolving Failures </a:t>
            </a:r>
            <a:endParaRPr lang="en-US" sz="3600" dirty="0" smtClean="0"/>
          </a:p>
          <a:p>
            <a:r>
              <a:rPr lang="en-US" sz="3600" dirty="0"/>
              <a:t> </a:t>
            </a:r>
            <a:r>
              <a:rPr lang="en-US" sz="3600" dirty="0" smtClean="0"/>
              <a:t>Okay But</a:t>
            </a:r>
            <a:r>
              <a:rPr lang="mr-IN" sz="3600" dirty="0" smtClean="0"/>
              <a:t>…</a:t>
            </a:r>
            <a:r>
              <a:rPr lang="en-US" sz="3600" dirty="0" smtClean="0"/>
              <a:t> Make It Easier!</a:t>
            </a:r>
            <a:endParaRPr lang="en-US" sz="3600" dirty="0"/>
          </a:p>
          <a:p>
            <a:r>
              <a:rPr lang="en-US" sz="3600" dirty="0" smtClean="0"/>
              <a:t> </a:t>
            </a:r>
            <a:r>
              <a:rPr lang="en-US" sz="4000" dirty="0" smtClean="0"/>
              <a:t>Q and 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Agenda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78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993" y="36298"/>
            <a:ext cx="10927080" cy="76578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Chronological Error Stack with Translations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34" y="899200"/>
            <a:ext cx="11987868" cy="51893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209725" y="2256639"/>
            <a:ext cx="6023295" cy="335559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263" y="898347"/>
            <a:ext cx="5723405" cy="25998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998" y="4269578"/>
            <a:ext cx="10344076" cy="12437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209725" y="3837755"/>
            <a:ext cx="10142290" cy="335559"/>
          </a:xfrm>
          <a:prstGeom prst="roundRect">
            <a:avLst>
              <a:gd name="adj" fmla="val 1902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0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657627" y="2909497"/>
            <a:ext cx="10927080" cy="1952648"/>
          </a:xfrm>
        </p:spPr>
        <p:txBody>
          <a:bodyPr>
            <a:normAutofit/>
          </a:bodyPr>
          <a:lstStyle/>
          <a:p>
            <a:pPr marL="55562" indent="0" algn="ctr">
              <a:buNone/>
            </a:pPr>
            <a:r>
              <a:rPr lang="en-US" sz="4000" dirty="0" smtClean="0"/>
              <a:t>Two threads are better than one.</a:t>
            </a:r>
            <a:endParaRPr lang="en-US" sz="4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Productivity Tip #2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4692" y="2789236"/>
            <a:ext cx="9240716" cy="12795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“Can you make it even easier?”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5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32460" y="1881554"/>
            <a:ext cx="10927080" cy="3068704"/>
          </a:xfrm>
        </p:spPr>
        <p:txBody>
          <a:bodyPr>
            <a:normAutofit/>
          </a:bodyPr>
          <a:lstStyle/>
          <a:p>
            <a:pPr fontAlgn="base">
              <a:spcBef>
                <a:spcPts val="1200"/>
              </a:spcBef>
            </a:pPr>
            <a:r>
              <a:rPr lang="en-US" sz="2800" b="1" u="sng" dirty="0" smtClean="0"/>
              <a:t>We</a:t>
            </a:r>
            <a:r>
              <a:rPr lang="en-US" sz="2800" dirty="0" smtClean="0"/>
              <a:t> </a:t>
            </a:r>
            <a:r>
              <a:rPr lang="en-US" sz="2800" dirty="0"/>
              <a:t>know what application problems look like in the performance data</a:t>
            </a:r>
          </a:p>
          <a:p>
            <a:pPr fontAlgn="base">
              <a:spcBef>
                <a:spcPts val="1200"/>
              </a:spcBef>
            </a:pPr>
            <a:r>
              <a:rPr lang="en-US" sz="2800" b="1" u="sng" dirty="0" smtClean="0"/>
              <a:t>We</a:t>
            </a:r>
            <a:r>
              <a:rPr lang="en-US" sz="2800" dirty="0" smtClean="0"/>
              <a:t> know what data is most important to Developers</a:t>
            </a:r>
            <a:endParaRPr lang="en-US" sz="2800" dirty="0"/>
          </a:p>
          <a:p>
            <a:pPr fontAlgn="base">
              <a:spcBef>
                <a:spcPts val="1200"/>
              </a:spcBef>
            </a:pPr>
            <a:r>
              <a:rPr lang="en-US" sz="2800" dirty="0" smtClean="0"/>
              <a:t>Can we just </a:t>
            </a:r>
            <a:r>
              <a:rPr lang="en-US" sz="2800" b="1" u="sng" dirty="0" smtClean="0"/>
              <a:t>GIVE</a:t>
            </a:r>
            <a:r>
              <a:rPr lang="en-US" sz="2800" dirty="0" smtClean="0"/>
              <a:t> the developers the answers to why the app is slow or not working?</a:t>
            </a:r>
            <a:endParaRPr lang="en-US" sz="2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460" y="334108"/>
            <a:ext cx="10927080" cy="177214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“Can You Make </a:t>
            </a:r>
            <a:r>
              <a:rPr lang="en-US" sz="3600" dirty="0" smtClean="0"/>
              <a:t>It Even Easier?”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Pepperdata,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4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993" y="36298"/>
            <a:ext cx="10927080" cy="765785"/>
          </a:xfrm>
        </p:spPr>
        <p:txBody>
          <a:bodyPr>
            <a:normAutofit/>
          </a:bodyPr>
          <a:lstStyle/>
          <a:p>
            <a:r>
              <a:rPr lang="en-US" sz="3600" smtClean="0"/>
              <a:t>Application Summary Page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377244" y="6365142"/>
            <a:ext cx="6776156" cy="365125"/>
          </a:xfrm>
        </p:spPr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" y="793291"/>
            <a:ext cx="11843239" cy="53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993" y="36298"/>
            <a:ext cx="10927080" cy="765785"/>
          </a:xfrm>
        </p:spPr>
        <p:txBody>
          <a:bodyPr>
            <a:normAutofit/>
          </a:bodyPr>
          <a:lstStyle/>
          <a:p>
            <a:r>
              <a:rPr lang="en-US" sz="3600" smtClean="0"/>
              <a:t>Application Summary Page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5" y="613362"/>
            <a:ext cx="11306908" cy="553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993" y="36298"/>
            <a:ext cx="10927080" cy="76578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Application Summary Page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6"/>
            <a:ext cx="12192000" cy="55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993" y="36298"/>
            <a:ext cx="10927080" cy="765785"/>
          </a:xfrm>
        </p:spPr>
        <p:txBody>
          <a:bodyPr>
            <a:normAutofit/>
          </a:bodyPr>
          <a:lstStyle/>
          <a:p>
            <a:r>
              <a:rPr lang="en-US" sz="3600" smtClean="0"/>
              <a:t>Application Summary Page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4" y="629583"/>
            <a:ext cx="11201400" cy="54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9824" y="1363307"/>
            <a:ext cx="11144673" cy="3028931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Continued improvement on Root Cause Analysis of App errors &amp; failures</a:t>
            </a:r>
          </a:p>
          <a:p>
            <a:r>
              <a:rPr lang="en-US" sz="2800" dirty="0" smtClean="0"/>
              <a:t>More and better diagnosis </a:t>
            </a:r>
            <a:r>
              <a:rPr lang="en-US" sz="2800" dirty="0"/>
              <a:t>and </a:t>
            </a:r>
            <a:r>
              <a:rPr lang="en-US" sz="2800" dirty="0" smtClean="0"/>
              <a:t>prescription</a:t>
            </a:r>
          </a:p>
          <a:p>
            <a:r>
              <a:rPr lang="en-US" sz="2800" dirty="0" smtClean="0"/>
              <a:t>Inspection </a:t>
            </a:r>
            <a:r>
              <a:rPr lang="en-US" sz="2800" dirty="0" smtClean="0"/>
              <a:t>of RDDs inflight</a:t>
            </a:r>
          </a:p>
          <a:p>
            <a:r>
              <a:rPr lang="en-US" sz="2800" dirty="0" smtClean="0"/>
              <a:t>Support </a:t>
            </a:r>
            <a:r>
              <a:rPr lang="en-US" sz="2800" dirty="0" smtClean="0"/>
              <a:t>for Spark SQL </a:t>
            </a:r>
            <a:r>
              <a:rPr lang="mr-IN" sz="2800" dirty="0" smtClean="0"/>
              <a:t>–</a:t>
            </a:r>
            <a:r>
              <a:rPr lang="en-US" sz="2800" dirty="0" smtClean="0"/>
              <a:t> what part of your SQL query is the most </a:t>
            </a:r>
            <a:r>
              <a:rPr lang="en-US" sz="2800" dirty="0" smtClean="0"/>
              <a:t>expensive?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5600" y="162293"/>
            <a:ext cx="11330940" cy="103803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Focus Areas for </a:t>
            </a:r>
            <a:r>
              <a:rPr lang="en-US" sz="3600" dirty="0" smtClean="0"/>
              <a:t>Pepperdata Developer Solutions</a:t>
            </a:r>
            <a:endParaRPr lang="en-US" sz="36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96877" y="4392238"/>
            <a:ext cx="11590323" cy="159390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6075" indent="-290513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120000"/>
              <a:buFont typeface="Arial" charset="0"/>
              <a:buChar char="•"/>
              <a:tabLst/>
              <a:defRPr lang="en-US" sz="4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Light"/>
                <a:ea typeface="Gotham Book" charset="0"/>
                <a:cs typeface="Gotham Light"/>
              </a:defRPr>
            </a:lvl1pPr>
            <a:lvl2pPr marL="687388" indent="-3444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20000"/>
              <a:buFont typeface="Arial" charset="0"/>
              <a:buChar char="•"/>
              <a:tabLst/>
              <a:defRPr sz="4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Gotham Light"/>
                <a:ea typeface="Gotham Book" charset="0"/>
                <a:cs typeface="Gotham Light"/>
              </a:defRPr>
            </a:lvl2pPr>
            <a:lvl3pPr marL="914400" indent="-227013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20000"/>
              <a:buFont typeface="Arial" charset="0"/>
              <a:buChar char="•"/>
              <a:tabLst/>
              <a:defRPr sz="36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Light"/>
                <a:ea typeface="Gotham Book" charset="0"/>
                <a:cs typeface="Gotham Light"/>
              </a:defRPr>
            </a:lvl3pPr>
            <a:lvl4pPr marL="1609725" indent="-23812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20000"/>
              <a:buFont typeface="Arial" charset="0"/>
              <a:buChar char="•"/>
              <a:tabLst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Gotham Light"/>
                <a:ea typeface="Gotham Book" charset="0"/>
                <a:cs typeface="Gotham Light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Gotham Light"/>
                <a:ea typeface="Gotham Book" charset="0"/>
                <a:cs typeface="Gotham 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562" indent="0" algn="ctr">
              <a:buNone/>
            </a:pPr>
            <a:r>
              <a:rPr lang="en-US" sz="4000" dirty="0" smtClean="0"/>
              <a:t>FREE during POC</a:t>
            </a:r>
          </a:p>
          <a:p>
            <a:pPr marL="55562" indent="0" algn="ctr">
              <a:buNone/>
            </a:pPr>
            <a:r>
              <a:rPr lang="en-US" sz="4000" dirty="0" smtClean="0">
                <a:hlinkClick r:id="rId2"/>
              </a:rPr>
              <a:t>www.pepperdata.com</a:t>
            </a:r>
            <a:r>
              <a:rPr lang="en-US" sz="4000" dirty="0" smtClean="0"/>
              <a:t> 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84331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32460" y="1496801"/>
            <a:ext cx="10927080" cy="4323895"/>
          </a:xfrm>
        </p:spPr>
        <p:txBody>
          <a:bodyPr>
            <a:normAutofit lnSpcReduction="10000"/>
          </a:bodyPr>
          <a:lstStyle/>
          <a:p>
            <a:pPr fontAlgn="base">
              <a:spcBef>
                <a:spcPts val="1200"/>
              </a:spcBef>
            </a:pPr>
            <a:r>
              <a:rPr lang="en-US" sz="2800" dirty="0"/>
              <a:t>How performance data is visualized is important</a:t>
            </a:r>
          </a:p>
          <a:p>
            <a:pPr fontAlgn="base">
              <a:spcBef>
                <a:spcPts val="1200"/>
              </a:spcBef>
            </a:pPr>
            <a:r>
              <a:rPr lang="en-US" sz="2800" dirty="0" smtClean="0"/>
              <a:t>Time series </a:t>
            </a:r>
            <a:r>
              <a:rPr lang="en-US" sz="2800" dirty="0"/>
              <a:t>shines a </a:t>
            </a:r>
            <a:r>
              <a:rPr lang="en-US" sz="2800" dirty="0"/>
              <a:t>S</a:t>
            </a:r>
            <a:r>
              <a:rPr lang="en-US" sz="2800" dirty="0" smtClean="0"/>
              <a:t>potlight </a:t>
            </a:r>
            <a:r>
              <a:rPr lang="en-US" sz="2800" dirty="0"/>
              <a:t>on </a:t>
            </a:r>
            <a:r>
              <a:rPr lang="en-US" sz="2800" dirty="0" smtClean="0"/>
              <a:t>problems inside your application</a:t>
            </a:r>
            <a:endParaRPr lang="en-US" sz="2800" dirty="0"/>
          </a:p>
          <a:p>
            <a:pPr fontAlgn="base">
              <a:spcBef>
                <a:spcPts val="1200"/>
              </a:spcBef>
            </a:pPr>
            <a:r>
              <a:rPr lang="en-US" sz="2800" dirty="0" smtClean="0"/>
              <a:t>Knowing </a:t>
            </a:r>
            <a:r>
              <a:rPr lang="en-US" sz="2800" dirty="0"/>
              <a:t>cluster weather can </a:t>
            </a:r>
            <a:r>
              <a:rPr lang="en-US" sz="2800" dirty="0" smtClean="0"/>
              <a:t>identifying bottlenecks outside your application</a:t>
            </a:r>
            <a:endParaRPr lang="en-US" sz="2800" dirty="0" smtClean="0"/>
          </a:p>
          <a:p>
            <a:pPr fontAlgn="base">
              <a:spcBef>
                <a:spcPts val="1200"/>
              </a:spcBef>
            </a:pPr>
            <a:r>
              <a:rPr lang="en-US" sz="2800" dirty="0" smtClean="0"/>
              <a:t>Root Cause Analysis of failures </a:t>
            </a:r>
            <a:r>
              <a:rPr lang="en-US" sz="2800" dirty="0" smtClean="0"/>
              <a:t>based on multiple data points is a must</a:t>
            </a:r>
          </a:p>
          <a:p>
            <a:pPr fontAlgn="base">
              <a:spcBef>
                <a:spcPts val="1200"/>
              </a:spcBef>
            </a:pPr>
            <a:r>
              <a:rPr lang="en-US" sz="2800" dirty="0" smtClean="0"/>
              <a:t>Just give them the answers based on what we’ve learned</a:t>
            </a:r>
            <a:endParaRPr lang="en-US" sz="2800" dirty="0" smtClean="0"/>
          </a:p>
          <a:p>
            <a:pPr fontAlgn="base">
              <a:spcBef>
                <a:spcPts val="1200"/>
              </a:spcBef>
            </a:pPr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Recap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Pepperdata,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Big </a:t>
            </a:r>
            <a:r>
              <a:rPr lang="en-US" sz="3600" dirty="0"/>
              <a:t>Data </a:t>
            </a:r>
            <a:r>
              <a:rPr lang="en-US" sz="3600" dirty="0" smtClean="0"/>
              <a:t>Performance Expertise</a:t>
            </a:r>
            <a:endParaRPr lang="en-US" sz="3600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Pepperdata, Inc.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7465" y="1742818"/>
            <a:ext cx="3668755" cy="3471736"/>
          </a:xfrm>
          <a:prstGeom prst="rect">
            <a:avLst/>
          </a:prstGeom>
          <a:solidFill>
            <a:srgbClr val="D1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75095" y="1742818"/>
            <a:ext cx="3668755" cy="3471736"/>
          </a:xfrm>
          <a:prstGeom prst="rect">
            <a:avLst/>
          </a:prstGeom>
          <a:solidFill>
            <a:srgbClr val="777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72725" y="1742818"/>
            <a:ext cx="3668755" cy="3471736"/>
          </a:xfrm>
          <a:prstGeom prst="rect">
            <a:avLst/>
          </a:prstGeom>
          <a:solidFill>
            <a:srgbClr val="00B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7465" y="1742818"/>
            <a:ext cx="3668754" cy="3148554"/>
          </a:xfrm>
          <a:prstGeom prst="rect">
            <a:avLst/>
          </a:prstGeom>
          <a:noFill/>
          <a:ln>
            <a:noFill/>
          </a:ln>
        </p:spPr>
        <p:txBody>
          <a:bodyPr wrap="square" tIns="27432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n-US" sz="9600" dirty="0" smtClean="0">
                <a:solidFill>
                  <a:schemeClr val="bg1"/>
                </a:solidFill>
                <a:latin typeface="Gotham Black" charset="0"/>
                <a:ea typeface="Gotham Black" charset="0"/>
                <a:cs typeface="Gotham Black" charset="0"/>
              </a:rPr>
              <a:t>&gt;20</a:t>
            </a:r>
            <a:r>
              <a:rPr lang="en-US" sz="4400" dirty="0" smtClean="0">
                <a:solidFill>
                  <a:schemeClr val="bg1"/>
                </a:solidFill>
                <a:latin typeface="Gotham Black" charset="0"/>
                <a:ea typeface="Gotham Black" charset="0"/>
                <a:cs typeface="Gotham Black" charset="0"/>
              </a:rPr>
              <a:t/>
            </a:r>
            <a:br>
              <a:rPr lang="en-US" sz="4400" dirty="0" smtClean="0">
                <a:solidFill>
                  <a:schemeClr val="bg1"/>
                </a:solidFill>
                <a:latin typeface="Gotham Black" charset="0"/>
                <a:ea typeface="Gotham Black" charset="0"/>
                <a:cs typeface="Gotham Black" charset="0"/>
              </a:rPr>
            </a:br>
            <a:r>
              <a:rPr lang="en-US" sz="4400" dirty="0" smtClean="0">
                <a:solidFill>
                  <a:schemeClr val="bg1"/>
                </a:solidFill>
                <a:latin typeface="Gotham Bold" charset="0"/>
                <a:ea typeface="Gotham Bold" charset="0"/>
                <a:cs typeface="Gotham Bold" charset="0"/>
              </a:rPr>
              <a:t>Thousand</a:t>
            </a:r>
            <a:br>
              <a:rPr lang="en-US" sz="4400" dirty="0" smtClean="0">
                <a:solidFill>
                  <a:schemeClr val="bg1"/>
                </a:solidFill>
                <a:latin typeface="Gotham Bold" charset="0"/>
                <a:ea typeface="Gotham Bold" charset="0"/>
                <a:cs typeface="Gotham Bold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Production</a:t>
            </a:r>
            <a:br>
              <a:rPr lang="en-US" sz="3200" dirty="0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Nodes</a:t>
            </a:r>
            <a:endParaRPr lang="en-US" sz="3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5094" y="1742818"/>
            <a:ext cx="3668756" cy="2705356"/>
          </a:xfrm>
          <a:prstGeom prst="rect">
            <a:avLst/>
          </a:prstGeom>
          <a:noFill/>
          <a:ln>
            <a:noFill/>
          </a:ln>
        </p:spPr>
        <p:txBody>
          <a:bodyPr wrap="square" tIns="27432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600" dirty="0" smtClean="0">
                <a:solidFill>
                  <a:schemeClr val="bg1"/>
                </a:solidFill>
                <a:latin typeface="Gotham Black" charset="0"/>
                <a:ea typeface="Gotham Black" charset="0"/>
                <a:cs typeface="Gotham Black" charset="0"/>
              </a:rPr>
              <a:t>~100</a:t>
            </a:r>
            <a:endParaRPr lang="en-US" sz="9600" dirty="0" smtClean="0">
              <a:solidFill>
                <a:schemeClr val="bg1"/>
              </a:solidFill>
              <a:latin typeface="Gotham Black" charset="0"/>
              <a:ea typeface="Gotham Black" charset="0"/>
              <a:cs typeface="Gotham Black" charset="0"/>
            </a:endParaRPr>
          </a:p>
          <a:p>
            <a:pPr algn="ctr">
              <a:lnSpc>
                <a:spcPct val="90000"/>
              </a:lnSpc>
            </a:pPr>
            <a:r>
              <a:rPr lang="en-US" sz="4400" dirty="0" smtClean="0">
                <a:solidFill>
                  <a:schemeClr val="bg1"/>
                </a:solidFill>
                <a:latin typeface="Gotham Bold" charset="0"/>
                <a:ea typeface="Gotham Bold" charset="0"/>
                <a:cs typeface="Gotham Bold" charset="0"/>
              </a:rPr>
              <a:t>Million</a:t>
            </a:r>
            <a:br>
              <a:rPr lang="en-US" sz="4400" dirty="0" smtClean="0">
                <a:solidFill>
                  <a:schemeClr val="bg1"/>
                </a:solidFill>
                <a:latin typeface="Gotham Bold" charset="0"/>
                <a:ea typeface="Gotham Bold" charset="0"/>
                <a:cs typeface="Gotham Bold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Jobs/Year</a:t>
            </a:r>
            <a:endParaRPr lang="en-US" sz="3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72725" y="1742818"/>
            <a:ext cx="3668756" cy="3148554"/>
          </a:xfrm>
          <a:prstGeom prst="rect">
            <a:avLst/>
          </a:prstGeom>
          <a:noFill/>
          <a:ln>
            <a:noFill/>
          </a:ln>
        </p:spPr>
        <p:txBody>
          <a:bodyPr wrap="square" tIns="27432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600" smtClean="0">
                <a:solidFill>
                  <a:schemeClr val="bg1"/>
                </a:solidFill>
                <a:latin typeface="Gotham Black" charset="0"/>
                <a:ea typeface="Gotham Black" charset="0"/>
                <a:cs typeface="Gotham Black" charset="0"/>
              </a:rPr>
              <a:t>~400</a:t>
            </a:r>
            <a:endParaRPr lang="en-US" sz="9600" dirty="0" smtClean="0">
              <a:solidFill>
                <a:schemeClr val="bg1"/>
              </a:solidFill>
              <a:latin typeface="Gotham Black" charset="0"/>
              <a:ea typeface="Gotham Black" charset="0"/>
              <a:cs typeface="Gotham Black" charset="0"/>
            </a:endParaRPr>
          </a:p>
          <a:p>
            <a:pPr algn="ctr">
              <a:lnSpc>
                <a:spcPct val="90000"/>
              </a:lnSpc>
            </a:pPr>
            <a:r>
              <a:rPr lang="en-US" sz="4400" dirty="0" smtClean="0">
                <a:solidFill>
                  <a:schemeClr val="bg1"/>
                </a:solidFill>
                <a:latin typeface="Gotham Bold" charset="0"/>
                <a:ea typeface="Gotham Bold" charset="0"/>
                <a:cs typeface="Gotham Bold" charset="0"/>
              </a:rPr>
              <a:t>Trillion</a:t>
            </a:r>
            <a:br>
              <a:rPr lang="en-US" sz="4400" dirty="0" smtClean="0">
                <a:solidFill>
                  <a:schemeClr val="bg1"/>
                </a:solidFill>
                <a:latin typeface="Gotham Bold" charset="0"/>
                <a:ea typeface="Gotham Bold" charset="0"/>
                <a:cs typeface="Gotham Bold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Performance</a:t>
            </a:r>
            <a:br>
              <a:rPr lang="en-US" sz="3200" dirty="0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Data</a:t>
            </a:r>
            <a:r>
              <a:rPr lang="en-US" sz="3200" dirty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Points</a:t>
            </a:r>
            <a:endParaRPr lang="en-US" sz="3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5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8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Gotham Medium"/>
                <a:cs typeface="Gotham Medium"/>
              </a:rPr>
              <a:t>Big Data </a:t>
            </a:r>
            <a:r>
              <a:rPr lang="en-US" sz="3600" smtClean="0">
                <a:solidFill>
                  <a:schemeClr val="tx1"/>
                </a:solidFill>
                <a:latin typeface="Gotham Medium"/>
                <a:cs typeface="Gotham Medium"/>
              </a:rPr>
              <a:t>Performance </a:t>
            </a:r>
            <a:r>
              <a:rPr lang="en-US" sz="3600" smtClean="0">
                <a:solidFill>
                  <a:schemeClr val="tx1"/>
                </a:solidFill>
                <a:latin typeface="Gotham Medium"/>
                <a:cs typeface="Gotham Medium"/>
              </a:rPr>
              <a:t>Solutions</a:t>
            </a:r>
            <a:endParaRPr lang="en-US" sz="3600" dirty="0">
              <a:solidFill>
                <a:schemeClr val="tx1"/>
              </a:solidFill>
              <a:latin typeface="Gotham Medium"/>
              <a:cs typeface="Gotham Medium"/>
            </a:endParaRPr>
          </a:p>
        </p:txBody>
      </p:sp>
      <p:sp>
        <p:nvSpPr>
          <p:cNvPr id="7" name="Shape 199"/>
          <p:cNvSpPr/>
          <p:nvPr/>
        </p:nvSpPr>
        <p:spPr>
          <a:xfrm>
            <a:off x="8634545" y="5011512"/>
            <a:ext cx="1890813" cy="9023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  <a:buClr>
                <a:srgbClr val="D11D25"/>
              </a:buClr>
              <a:buSzPct val="25000"/>
            </a:pPr>
            <a:r>
              <a:rPr lang="en-US" sz="2667" dirty="0">
                <a:solidFill>
                  <a:srgbClr val="8774B5"/>
                </a:solidFill>
                <a:latin typeface="Gotham Medium" charset="0"/>
                <a:ea typeface="Gotham Medium" charset="0"/>
                <a:cs typeface="Gotham Medium" charset="0"/>
                <a:sym typeface="Montserrat"/>
              </a:rPr>
              <a:t>Capacity Optimizer</a:t>
            </a:r>
          </a:p>
        </p:txBody>
      </p:sp>
      <p:sp>
        <p:nvSpPr>
          <p:cNvPr id="9" name="Shape 202"/>
          <p:cNvSpPr/>
          <p:nvPr/>
        </p:nvSpPr>
        <p:spPr>
          <a:xfrm>
            <a:off x="2791909" y="5003123"/>
            <a:ext cx="2200598" cy="9023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  <a:buClr>
                <a:srgbClr val="D11D25"/>
              </a:buClr>
              <a:buSzPct val="25000"/>
            </a:pPr>
            <a:r>
              <a:rPr lang="en-US" sz="2667" dirty="0">
                <a:solidFill>
                  <a:srgbClr val="55677E"/>
                </a:solidFill>
                <a:latin typeface="Gotham Medium" charset="0"/>
                <a:ea typeface="Gotham Medium" charset="0"/>
                <a:cs typeface="Gotham Medium" charset="0"/>
                <a:sym typeface="Montserrat"/>
              </a:rPr>
              <a:t>Application Profiler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82453" y="5003123"/>
            <a:ext cx="1890813" cy="902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  <a:buClr>
                <a:srgbClr val="D11D25"/>
              </a:buClr>
              <a:buSzPct val="25000"/>
            </a:pPr>
            <a:r>
              <a:rPr lang="en-US" sz="2667" dirty="0">
                <a:solidFill>
                  <a:srgbClr val="8774B5"/>
                </a:solidFill>
                <a:latin typeface="Gotham Medium" charset="0"/>
                <a:ea typeface="Gotham Medium" charset="0"/>
                <a:cs typeface="Gotham Medium" charset="0"/>
                <a:sym typeface="Montserrat"/>
              </a:rPr>
              <a:t>Cluster Analyzer</a:t>
            </a:r>
            <a:endParaRPr lang="en-US" sz="2667" dirty="0">
              <a:solidFill>
                <a:srgbClr val="8774B5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  <p:sp>
        <p:nvSpPr>
          <p:cNvPr id="11" name="Shape 99"/>
          <p:cNvSpPr txBox="1"/>
          <p:nvPr/>
        </p:nvSpPr>
        <p:spPr>
          <a:xfrm>
            <a:off x="668133" y="4478034"/>
            <a:ext cx="4323670" cy="457420"/>
          </a:xfrm>
          <a:prstGeom prst="rect">
            <a:avLst/>
          </a:prstGeom>
          <a:solidFill>
            <a:srgbClr val="55677E"/>
          </a:solidFill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 algn="ctr">
              <a:lnSpc>
                <a:spcPct val="110000"/>
              </a:lnSpc>
              <a:buClr>
                <a:schemeClr val="lt1"/>
              </a:buClr>
              <a:buSzPct val="25000"/>
            </a:pPr>
            <a:r>
              <a:rPr lang="en-US" sz="1333" dirty="0">
                <a:solidFill>
                  <a:schemeClr val="lt1"/>
                </a:solidFill>
                <a:latin typeface="Gotham Medium"/>
                <a:ea typeface="Open Sans"/>
                <a:cs typeface="Gotham Medium"/>
                <a:sym typeface="Open Sans"/>
              </a:rPr>
              <a:t>DEV</a:t>
            </a:r>
          </a:p>
        </p:txBody>
      </p:sp>
      <p:sp>
        <p:nvSpPr>
          <p:cNvPr id="12" name="Shape 99"/>
          <p:cNvSpPr txBox="1"/>
          <p:nvPr/>
        </p:nvSpPr>
        <p:spPr>
          <a:xfrm>
            <a:off x="5096146" y="4478034"/>
            <a:ext cx="6450913" cy="457420"/>
          </a:xfrm>
          <a:prstGeom prst="rect">
            <a:avLst/>
          </a:prstGeom>
          <a:solidFill>
            <a:srgbClr val="8774B5"/>
          </a:solidFill>
          <a:ln>
            <a:noFill/>
          </a:ln>
        </p:spPr>
        <p:txBody>
          <a:bodyPr lIns="76188" tIns="38083" rIns="76188" bIns="38083" anchor="ctr" anchorCtr="0">
            <a:noAutofit/>
          </a:bodyPr>
          <a:lstStyle/>
          <a:p>
            <a:pPr algn="ctr">
              <a:lnSpc>
                <a:spcPct val="110000"/>
              </a:lnSpc>
              <a:buClr>
                <a:schemeClr val="lt1"/>
              </a:buClr>
              <a:buSzPct val="25000"/>
            </a:pPr>
            <a:r>
              <a:rPr lang="en-US" sz="1333" dirty="0">
                <a:solidFill>
                  <a:schemeClr val="lt1"/>
                </a:solidFill>
                <a:latin typeface="Gotham Medium"/>
                <a:ea typeface="Open Sans"/>
                <a:cs typeface="Gotham Medium"/>
                <a:sym typeface="Open Sans"/>
              </a:rPr>
              <a:t>OPS</a:t>
            </a:r>
          </a:p>
        </p:txBody>
      </p:sp>
      <p:sp>
        <p:nvSpPr>
          <p:cNvPr id="13" name="Shape 202"/>
          <p:cNvSpPr/>
          <p:nvPr/>
        </p:nvSpPr>
        <p:spPr>
          <a:xfrm>
            <a:off x="659216" y="5005343"/>
            <a:ext cx="2132693" cy="9023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  <a:buClr>
                <a:srgbClr val="D11D25"/>
              </a:buClr>
              <a:buSzPct val="25000"/>
            </a:pPr>
            <a:r>
              <a:rPr lang="en-US" sz="2667" dirty="0">
                <a:solidFill>
                  <a:srgbClr val="55677E"/>
                </a:solidFill>
                <a:latin typeface="Gotham Medium" charset="0"/>
                <a:ea typeface="Gotham Medium" charset="0"/>
                <a:cs typeface="Gotham Medium" charset="0"/>
                <a:sym typeface="Montserrat"/>
              </a:rPr>
              <a:t>Code Analyzer</a:t>
            </a:r>
            <a:br>
              <a:rPr lang="en-US" sz="2667" dirty="0">
                <a:solidFill>
                  <a:srgbClr val="55677E"/>
                </a:solidFill>
                <a:latin typeface="Gotham Medium" charset="0"/>
                <a:ea typeface="Gotham Medium" charset="0"/>
                <a:cs typeface="Gotham Medium" charset="0"/>
                <a:sym typeface="Montserrat"/>
              </a:rPr>
            </a:br>
            <a:r>
              <a:rPr lang="en-US" sz="2333" dirty="0">
                <a:solidFill>
                  <a:srgbClr val="55677E"/>
                </a:solidFill>
                <a:latin typeface="Gotham Medium" charset="0"/>
                <a:ea typeface="Gotham Medium" charset="0"/>
                <a:cs typeface="Gotham Medium" charset="0"/>
                <a:sym typeface="Montserrat"/>
              </a:rPr>
              <a:t>for Apache Spark</a:t>
            </a:r>
          </a:p>
        </p:txBody>
      </p:sp>
      <p:pic>
        <p:nvPicPr>
          <p:cNvPr id="15" name="Picture 14" descr="Pepperdata Graphic A text on inner circle with plan arrow add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17" y="1631066"/>
            <a:ext cx="10132060" cy="249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7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5991860" y="1624957"/>
            <a:ext cx="5147271" cy="4521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Application </a:t>
            </a:r>
            <a:r>
              <a:rPr lang="en-US" sz="2400" b="1" dirty="0" smtClean="0"/>
              <a:t>Profiler</a:t>
            </a:r>
            <a:endParaRPr lang="en-US" sz="2400" dirty="0"/>
          </a:p>
          <a:p>
            <a:r>
              <a:rPr lang="en-US" sz="2400" dirty="0" smtClean="0"/>
              <a:t>Looks at </a:t>
            </a:r>
            <a:r>
              <a:rPr lang="en-US" sz="2400" dirty="0"/>
              <a:t>all </a:t>
            </a:r>
            <a:r>
              <a:rPr lang="en-US" sz="2400" dirty="0" smtClean="0"/>
              <a:t>Spark and MR apps</a:t>
            </a:r>
            <a:r>
              <a:rPr lang="en-US" sz="2400" dirty="0"/>
              <a:t> </a:t>
            </a:r>
            <a:r>
              <a:rPr lang="en-US" sz="2400" dirty="0" smtClean="0"/>
              <a:t>&amp; </a:t>
            </a:r>
            <a:r>
              <a:rPr lang="en-US" sz="2400" dirty="0"/>
              <a:t>tells you which </a:t>
            </a:r>
            <a:r>
              <a:rPr lang="en-US" sz="2400" dirty="0" smtClean="0"/>
              <a:t>need tuning </a:t>
            </a:r>
            <a:endParaRPr lang="en-US" sz="2400" dirty="0"/>
          </a:p>
          <a:p>
            <a:r>
              <a:rPr lang="en-US" sz="2400" dirty="0"/>
              <a:t>It looks at the entire run of </a:t>
            </a:r>
            <a:r>
              <a:rPr lang="en-US" sz="2400" dirty="0" smtClean="0"/>
              <a:t>each application </a:t>
            </a:r>
            <a:endParaRPr lang="en-US" sz="2400" dirty="0"/>
          </a:p>
          <a:p>
            <a:r>
              <a:rPr lang="en-US" sz="2400" dirty="0"/>
              <a:t>Recommends </a:t>
            </a:r>
            <a:r>
              <a:rPr lang="en-US" sz="2400" dirty="0" smtClean="0"/>
              <a:t>modifications </a:t>
            </a:r>
            <a:r>
              <a:rPr lang="en-US" sz="2400" dirty="0"/>
              <a:t>per </a:t>
            </a:r>
            <a:r>
              <a:rPr lang="en-US" sz="2400" dirty="0" smtClean="0"/>
              <a:t>application </a:t>
            </a:r>
          </a:p>
          <a:p>
            <a:pPr marL="0" indent="0">
              <a:buNone/>
            </a:pPr>
            <a:r>
              <a:rPr lang="en-US" sz="2400" b="1" dirty="0" smtClean="0"/>
              <a:t>Prescriptive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>
          <a:xfrm>
            <a:off x="408724" y="1624957"/>
            <a:ext cx="5147950" cy="43779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Code Analyzer for Apache </a:t>
            </a:r>
            <a:r>
              <a:rPr lang="en-US" sz="2400" b="1" dirty="0" smtClean="0"/>
              <a:t>Spark</a:t>
            </a:r>
            <a:endParaRPr lang="en-US" sz="2400" dirty="0"/>
          </a:p>
          <a:p>
            <a:r>
              <a:rPr lang="en-US" sz="2400" dirty="0"/>
              <a:t>Line of Code level resource utilization </a:t>
            </a:r>
            <a:r>
              <a:rPr lang="en-US" sz="2400" dirty="0" smtClean="0"/>
              <a:t>to uncover bottlenecks</a:t>
            </a:r>
            <a:endParaRPr lang="en-US" sz="2400" dirty="0"/>
          </a:p>
          <a:p>
            <a:r>
              <a:rPr lang="en-US" sz="2400" dirty="0"/>
              <a:t>Diagnosis of Spark app </a:t>
            </a:r>
            <a:r>
              <a:rPr lang="en-US" sz="2400" dirty="0" smtClean="0"/>
              <a:t>failures</a:t>
            </a:r>
            <a:br>
              <a:rPr lang="en-US" sz="2400" dirty="0" smtClean="0"/>
            </a:br>
            <a:endParaRPr lang="en-US" sz="2400" dirty="0"/>
          </a:p>
          <a:p>
            <a:r>
              <a:rPr lang="en-US" sz="2400" dirty="0" smtClean="0"/>
              <a:t>Timelines </a:t>
            </a:r>
            <a:r>
              <a:rPr lang="en-US" sz="2400" dirty="0"/>
              <a:t>and charts showing the impact on resource </a:t>
            </a:r>
            <a:r>
              <a:rPr lang="en-US" sz="2400" dirty="0" smtClean="0"/>
              <a:t>consumption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 smtClean="0"/>
              <a:t>Diagnostic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Developer </a:t>
            </a:r>
            <a:r>
              <a:rPr lang="en-US" sz="3600" dirty="0"/>
              <a:t>Focused </a:t>
            </a:r>
            <a:r>
              <a:rPr lang="en-US" sz="3600" dirty="0" smtClean="0"/>
              <a:t>Products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291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496069"/>
            <a:ext cx="11895667" cy="210979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3 Use Cases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sz="3200" dirty="0"/>
              <a:t> Identifying Bottlenecks and Resolving Failures </a:t>
            </a:r>
          </a:p>
        </p:txBody>
      </p:sp>
    </p:spTree>
    <p:extLst>
      <p:ext uri="{BB962C8B-B14F-4D97-AF65-F5344CB8AC3E}">
        <p14:creationId xmlns:p14="http://schemas.microsoft.com/office/powerpoint/2010/main" val="20438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789236"/>
            <a:ext cx="12192000" cy="1279526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Use Case 1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Reading the Tea Leaves of Garbage Collection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290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Pepperdata,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6D5F5-399E-DA4B-B2F8-5BD5CF6BC56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0928350" cy="735508"/>
          </a:xfrm>
        </p:spPr>
        <p:txBody>
          <a:bodyPr/>
          <a:lstStyle/>
          <a:p>
            <a:r>
              <a:rPr lang="en-US" dirty="0" smtClean="0"/>
              <a:t>Spark Web UI indicates a GC issue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7" y="735508"/>
            <a:ext cx="7332133" cy="37454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428" y="1862668"/>
            <a:ext cx="6461034" cy="46143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292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29087</TotalTime>
  <Words>664</Words>
  <Application>Microsoft Macintosh PowerPoint</Application>
  <PresentationFormat>Widescreen</PresentationFormat>
  <Paragraphs>159</Paragraphs>
  <Slides>40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Calibri</vt:lpstr>
      <vt:lpstr>Gotham</vt:lpstr>
      <vt:lpstr>Gotham Black</vt:lpstr>
      <vt:lpstr>Gotham Bold</vt:lpstr>
      <vt:lpstr>Gotham Book</vt:lpstr>
      <vt:lpstr>Gotham Light</vt:lpstr>
      <vt:lpstr>Gotham Medium</vt:lpstr>
      <vt:lpstr>Montserrat</vt:lpstr>
      <vt:lpstr>Open Sans</vt:lpstr>
      <vt:lpstr>Arial</vt:lpstr>
      <vt:lpstr>Office Theme</vt:lpstr>
      <vt:lpstr>Solving Performance Bottlenecks for Spark Developers</vt:lpstr>
      <vt:lpstr>Productivity Tip #1</vt:lpstr>
      <vt:lpstr>Agenda</vt:lpstr>
      <vt:lpstr>Big Data Performance Expertise</vt:lpstr>
      <vt:lpstr>Big Data Performance Solutions</vt:lpstr>
      <vt:lpstr>Developer Focused Products</vt:lpstr>
      <vt:lpstr>3 Use Cases:   Identifying Bottlenecks and Resolving Failures </vt:lpstr>
      <vt:lpstr>Use Case 1:   Reading the Tea Leaves of Garbage Collection</vt:lpstr>
      <vt:lpstr>Spark Web UI indicates a GC issue</vt:lpstr>
      <vt:lpstr>Time Series Data:  Tells you Where to Focus Your Attention</vt:lpstr>
      <vt:lpstr>Time series view of the App</vt:lpstr>
      <vt:lpstr>Code Analyzer for Apache Spark:   Execution Plan + Time Series</vt:lpstr>
      <vt:lpstr>Three Data Elements Paint a Complete Picture of Spark Application Performance</vt:lpstr>
      <vt:lpstr>Code Analyzer = Execution Plan + Time Series</vt:lpstr>
      <vt:lpstr>Code Analyzer = Execution Plan + Time Series</vt:lpstr>
      <vt:lpstr>Code Analyzer = Execution Plan + Time Series</vt:lpstr>
      <vt:lpstr>Drill down into Stage 4 to investigate GC </vt:lpstr>
      <vt:lpstr>Executor skew increased Stage duration 3x</vt:lpstr>
      <vt:lpstr>Executor skew increased Stage duration 3x</vt:lpstr>
      <vt:lpstr>Executor skew increased Stage duration 3x</vt:lpstr>
      <vt:lpstr>GC as Indicator of Insufficient Memory (EMR)  </vt:lpstr>
      <vt:lpstr>Use Case 2:  The Tyranny of Defaults</vt:lpstr>
      <vt:lpstr>How can cluster weather impact your app ?</vt:lpstr>
      <vt:lpstr>How can cluster weather impact your app ?</vt:lpstr>
      <vt:lpstr>PowerPoint Presentation</vt:lpstr>
      <vt:lpstr>PowerPoint Presentation</vt:lpstr>
      <vt:lpstr>Use Case 3:  In English Please!!</vt:lpstr>
      <vt:lpstr>Root Cause Analysis of Spark App Failures</vt:lpstr>
      <vt:lpstr>Spark Error to Plain English</vt:lpstr>
      <vt:lpstr>Chronological Error Stack with Translations</vt:lpstr>
      <vt:lpstr>Productivity Tip #2</vt:lpstr>
      <vt:lpstr>“Can you make it even easier?”</vt:lpstr>
      <vt:lpstr>“Can You Make It Even Easier?”  </vt:lpstr>
      <vt:lpstr>Application Summary Page</vt:lpstr>
      <vt:lpstr>Application Summary Page</vt:lpstr>
      <vt:lpstr>Application Summary Page</vt:lpstr>
      <vt:lpstr>Application Summary Page</vt:lpstr>
      <vt:lpstr>Focus Areas for Pepperdata Developer Solutions</vt:lpstr>
      <vt:lpstr>Recap</vt:lpstr>
      <vt:lpstr>Thank You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Pepperdata</dc:title>
  <dc:subject/>
  <dc:creator/>
  <cp:keywords/>
  <dc:description/>
  <cp:lastModifiedBy>kirk@pepperdata.com</cp:lastModifiedBy>
  <cp:revision>662</cp:revision>
  <cp:lastPrinted>2017-10-11T01:44:10Z</cp:lastPrinted>
  <dcterms:created xsi:type="dcterms:W3CDTF">2016-08-28T07:31:30Z</dcterms:created>
  <dcterms:modified xsi:type="dcterms:W3CDTF">2017-11-14T00:52:47Z</dcterms:modified>
  <cp:category/>
</cp:coreProperties>
</file>