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xlsx" ContentType="application/vnd.openxmlformats-officedocument.spreadsheetml.sheet"/>
  <Default Extension="jpeg" ContentType="image/jpeg"/>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5" r:id="rId1"/>
  </p:sldMasterIdLst>
  <p:notesMasterIdLst>
    <p:notesMasterId r:id="rId47"/>
  </p:notesMasterIdLst>
  <p:sldIdLst>
    <p:sldId id="273" r:id="rId2"/>
    <p:sldId id="279" r:id="rId3"/>
    <p:sldId id="280" r:id="rId4"/>
    <p:sldId id="281" r:id="rId5"/>
    <p:sldId id="324" r:id="rId6"/>
    <p:sldId id="304" r:id="rId7"/>
    <p:sldId id="283" r:id="rId8"/>
    <p:sldId id="305" r:id="rId9"/>
    <p:sldId id="284" r:id="rId10"/>
    <p:sldId id="285" r:id="rId11"/>
    <p:sldId id="286" r:id="rId12"/>
    <p:sldId id="287" r:id="rId13"/>
    <p:sldId id="306" r:id="rId14"/>
    <p:sldId id="288" r:id="rId15"/>
    <p:sldId id="289" r:id="rId16"/>
    <p:sldId id="290" r:id="rId17"/>
    <p:sldId id="291" r:id="rId18"/>
    <p:sldId id="292" r:id="rId19"/>
    <p:sldId id="293" r:id="rId20"/>
    <p:sldId id="294" r:id="rId21"/>
    <p:sldId id="295" r:id="rId22"/>
    <p:sldId id="307" r:id="rId23"/>
    <p:sldId id="296" r:id="rId24"/>
    <p:sldId id="297" r:id="rId25"/>
    <p:sldId id="298" r:id="rId26"/>
    <p:sldId id="299" r:id="rId27"/>
    <p:sldId id="300" r:id="rId28"/>
    <p:sldId id="301" r:id="rId29"/>
    <p:sldId id="308" r:id="rId30"/>
    <p:sldId id="302" r:id="rId31"/>
    <p:sldId id="303" r:id="rId32"/>
    <p:sldId id="309" r:id="rId33"/>
    <p:sldId id="310" r:id="rId34"/>
    <p:sldId id="311" r:id="rId35"/>
    <p:sldId id="312" r:id="rId36"/>
    <p:sldId id="322" r:id="rId37"/>
    <p:sldId id="313" r:id="rId38"/>
    <p:sldId id="314" r:id="rId39"/>
    <p:sldId id="315" r:id="rId40"/>
    <p:sldId id="323" r:id="rId41"/>
    <p:sldId id="316" r:id="rId42"/>
    <p:sldId id="317" r:id="rId43"/>
    <p:sldId id="318" r:id="rId44"/>
    <p:sldId id="319" r:id="rId45"/>
    <p:sldId id="325" r:id="rId46"/>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6DB6"/>
    <a:srgbClr val="BDD7EE"/>
    <a:srgbClr val="E2F0D9"/>
    <a:srgbClr val="FFF2CC"/>
    <a:srgbClr val="E8AF00"/>
    <a:srgbClr val="E7A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119"/>
    <p:restoredTop sz="85766"/>
  </p:normalViewPr>
  <p:slideViewPr>
    <p:cSldViewPr snapToGrid="0" snapToObjects="1">
      <p:cViewPr varScale="1">
        <p:scale>
          <a:sx n="146" d="100"/>
          <a:sy n="146" d="100"/>
        </p:scale>
        <p:origin x="89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4" Type="http://schemas.openxmlformats.org/officeDocument/2006/relationships/package" Target="../embeddings/Microsoft_Excel_Worksheet1.xlsx"/><Relationship Id="rId1" Type="http://schemas.microsoft.com/office/2011/relationships/chartStyle" Target="style1.xml"/><Relationship Id="rId2" Type="http://schemas.microsoft.com/office/2011/relationships/chartColorStyle" Target="colors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4" Type="http://schemas.openxmlformats.org/officeDocument/2006/relationships/package" Target="../embeddings/Microsoft_Excel_Worksheet2.xlsx"/><Relationship Id="rId1" Type="http://schemas.microsoft.com/office/2011/relationships/chartStyle" Target="style2.xml"/><Relationship Id="rId2" Type="http://schemas.microsoft.com/office/2011/relationships/chartColorStyle" Target="colors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512436359915061"/>
          <c:y val="0.0969963690781626"/>
          <c:w val="0.917564407603551"/>
          <c:h val="0.815294120850841"/>
        </c:manualLayout>
      </c:layout>
      <c:barChart>
        <c:barDir val="col"/>
        <c:grouping val="clustered"/>
        <c:varyColors val="0"/>
        <c:ser>
          <c:idx val="0"/>
          <c:order val="0"/>
          <c:tx>
            <c:strRef>
              <c:f>Sheet1!$B$1</c:f>
              <c:strCache>
                <c:ptCount val="1"/>
                <c:pt idx="0">
                  <c:v>Git Clone</c:v>
                </c:pt>
              </c:strCache>
            </c:strRef>
          </c:tx>
          <c:spPr>
            <a:solidFill>
              <a:srgbClr val="E6500D"/>
            </a:solidFill>
            <a:ln>
              <a:noFill/>
            </a:ln>
            <a:effectLst/>
          </c:spPr>
          <c:invertIfNegative val="0"/>
          <c:cat>
            <c:numRef>
              <c:f>Sheet1!$A$2:$A$3</c:f>
              <c:numCache>
                <c:formatCode>General</c:formatCode>
                <c:ptCount val="2"/>
              </c:numCache>
            </c:numRef>
          </c:cat>
          <c:val>
            <c:numRef>
              <c:f>Sheet1!$B$2:$B$3</c:f>
              <c:numCache>
                <c:formatCode>General</c:formatCode>
                <c:ptCount val="2"/>
                <c:pt idx="0">
                  <c:v>43.0</c:v>
                </c:pt>
                <c:pt idx="1">
                  <c:v>47.0</c:v>
                </c:pt>
              </c:numCache>
            </c:numRef>
          </c:val>
          <c:extLst xmlns:c16r2="http://schemas.microsoft.com/office/drawing/2015/06/chart">
            <c:ext xmlns:c16="http://schemas.microsoft.com/office/drawing/2014/chart" uri="{C3380CC4-5D6E-409C-BE32-E72D297353CC}">
              <c16:uniqueId val="{00000000-26FD-4AA5-8089-A98CD57CD088}"/>
            </c:ext>
          </c:extLst>
        </c:ser>
        <c:ser>
          <c:idx val="1"/>
          <c:order val="1"/>
          <c:tx>
            <c:strRef>
              <c:f>Sheet1!$C$1</c:f>
              <c:strCache>
                <c:ptCount val="1"/>
                <c:pt idx="0">
                  <c:v>P4 Sync</c:v>
                </c:pt>
              </c:strCache>
            </c:strRef>
          </c:tx>
          <c:spPr>
            <a:solidFill>
              <a:srgbClr val="2F6DB6"/>
            </a:solidFill>
            <a:ln>
              <a:no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2-26FD-4AA5-8089-A98CD57CD088}"/>
              </c:ext>
            </c:extLst>
          </c:dPt>
          <c:dPt>
            <c:idx val="1"/>
            <c:invertIfNegative val="0"/>
            <c:bubble3D val="0"/>
            <c:extLst xmlns:c16r2="http://schemas.microsoft.com/office/drawing/2015/06/chart">
              <c:ext xmlns:c16="http://schemas.microsoft.com/office/drawing/2014/chart" uri="{C3380CC4-5D6E-409C-BE32-E72D297353CC}">
                <c16:uniqueId val="{00000004-26FD-4AA5-8089-A98CD57CD088}"/>
              </c:ext>
            </c:extLst>
          </c:dPt>
          <c:cat>
            <c:numRef>
              <c:f>Sheet1!$A$2:$A$3</c:f>
              <c:numCache>
                <c:formatCode>General</c:formatCode>
                <c:ptCount val="2"/>
              </c:numCache>
            </c:numRef>
          </c:cat>
          <c:val>
            <c:numRef>
              <c:f>Sheet1!$C$2:$C$3</c:f>
              <c:numCache>
                <c:formatCode>General</c:formatCode>
                <c:ptCount val="2"/>
                <c:pt idx="0">
                  <c:v>13.0</c:v>
                </c:pt>
                <c:pt idx="1">
                  <c:v>25.0</c:v>
                </c:pt>
              </c:numCache>
            </c:numRef>
          </c:val>
          <c:extLst xmlns:c16r2="http://schemas.microsoft.com/office/drawing/2015/06/chart">
            <c:ext xmlns:c16="http://schemas.microsoft.com/office/drawing/2014/chart" uri="{C3380CC4-5D6E-409C-BE32-E72D297353CC}">
              <c16:uniqueId val="{00000005-26FD-4AA5-8089-A98CD57CD088}"/>
            </c:ext>
          </c:extLst>
        </c:ser>
        <c:dLbls>
          <c:showLegendKey val="0"/>
          <c:showVal val="0"/>
          <c:showCatName val="0"/>
          <c:showSerName val="0"/>
          <c:showPercent val="0"/>
          <c:showBubbleSize val="0"/>
        </c:dLbls>
        <c:gapWidth val="219"/>
        <c:overlap val="-27"/>
        <c:axId val="-1647145152"/>
        <c:axId val="-1647164240"/>
      </c:barChart>
      <c:catAx>
        <c:axId val="-1647145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647164240"/>
        <c:crosses val="autoZero"/>
        <c:auto val="1"/>
        <c:lblAlgn val="ctr"/>
        <c:lblOffset val="100"/>
        <c:noMultiLvlLbl val="0"/>
      </c:catAx>
      <c:valAx>
        <c:axId val="-1647164240"/>
        <c:scaling>
          <c:orientation val="minMax"/>
        </c:scaling>
        <c:delete val="0"/>
        <c:axPos val="l"/>
        <c:majorGridlines>
          <c:spPr>
            <a:ln w="9525" cap="flat" cmpd="sng" algn="ctr">
              <a:solidFill>
                <a:schemeClr val="bg1">
                  <a:lumMod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647145152"/>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512436359915061"/>
          <c:y val="0.0969963690781626"/>
          <c:w val="0.917564407603551"/>
          <c:h val="0.815294120850841"/>
        </c:manualLayout>
      </c:layout>
      <c:barChart>
        <c:barDir val="col"/>
        <c:grouping val="clustered"/>
        <c:varyColors val="0"/>
        <c:ser>
          <c:idx val="0"/>
          <c:order val="0"/>
          <c:tx>
            <c:strRef>
              <c:f>Sheet1!$B$1</c:f>
              <c:strCache>
                <c:ptCount val="1"/>
                <c:pt idx="0">
                  <c:v>Git Clone</c:v>
                </c:pt>
              </c:strCache>
            </c:strRef>
          </c:tx>
          <c:spPr>
            <a:solidFill>
              <a:srgbClr val="E6500D"/>
            </a:solidFill>
            <a:ln>
              <a:noFill/>
            </a:ln>
            <a:effectLst/>
          </c:spPr>
          <c:invertIfNegative val="0"/>
          <c:cat>
            <c:numRef>
              <c:f>Sheet1!$A$2:$A$3</c:f>
              <c:numCache>
                <c:formatCode>General</c:formatCode>
                <c:ptCount val="2"/>
              </c:numCache>
            </c:numRef>
          </c:cat>
          <c:val>
            <c:numRef>
              <c:f>Sheet1!$B$2:$B$3</c:f>
              <c:numCache>
                <c:formatCode>General</c:formatCode>
                <c:ptCount val="2"/>
                <c:pt idx="0">
                  <c:v>28.0</c:v>
                </c:pt>
                <c:pt idx="1">
                  <c:v>150.0</c:v>
                </c:pt>
              </c:numCache>
            </c:numRef>
          </c:val>
          <c:extLst xmlns:c16r2="http://schemas.microsoft.com/office/drawing/2015/06/chart">
            <c:ext xmlns:c16="http://schemas.microsoft.com/office/drawing/2014/chart" uri="{C3380CC4-5D6E-409C-BE32-E72D297353CC}">
              <c16:uniqueId val="{00000000-552E-4CAD-A275-4AE82D8ADCE6}"/>
            </c:ext>
          </c:extLst>
        </c:ser>
        <c:ser>
          <c:idx val="1"/>
          <c:order val="1"/>
          <c:tx>
            <c:strRef>
              <c:f>Sheet1!$C$1</c:f>
              <c:strCache>
                <c:ptCount val="1"/>
                <c:pt idx="0">
                  <c:v>Android</c:v>
                </c:pt>
              </c:strCache>
            </c:strRef>
          </c:tx>
          <c:spPr>
            <a:solidFill>
              <a:schemeClr val="accent2"/>
            </a:solidFill>
            <a:ln>
              <a:noFill/>
            </a:ln>
            <a:effectLst/>
          </c:spPr>
          <c:invertIfNegative val="0"/>
          <c:dPt>
            <c:idx val="0"/>
            <c:invertIfNegative val="0"/>
            <c:bubble3D val="0"/>
            <c:spPr>
              <a:solidFill>
                <a:schemeClr val="bg1">
                  <a:lumMod val="50000"/>
                </a:schemeClr>
              </a:solidFill>
              <a:ln>
                <a:noFill/>
              </a:ln>
              <a:effectLst/>
            </c:spPr>
            <c:extLst xmlns:c16r2="http://schemas.microsoft.com/office/drawing/2015/06/chart">
              <c:ext xmlns:c16="http://schemas.microsoft.com/office/drawing/2014/chart" uri="{C3380CC4-5D6E-409C-BE32-E72D297353CC}">
                <c16:uniqueId val="{00000002-552E-4CAD-A275-4AE82D8ADCE6}"/>
              </c:ext>
            </c:extLst>
          </c:dPt>
          <c:dPt>
            <c:idx val="1"/>
            <c:invertIfNegative val="0"/>
            <c:bubble3D val="0"/>
            <c:spPr>
              <a:solidFill>
                <a:schemeClr val="bg1">
                  <a:lumMod val="50000"/>
                </a:schemeClr>
              </a:solidFill>
              <a:ln>
                <a:noFill/>
              </a:ln>
              <a:effectLst/>
            </c:spPr>
            <c:extLst xmlns:c16r2="http://schemas.microsoft.com/office/drawing/2015/06/chart">
              <c:ext xmlns:c16="http://schemas.microsoft.com/office/drawing/2014/chart" uri="{C3380CC4-5D6E-409C-BE32-E72D297353CC}">
                <c16:uniqueId val="{00000004-552E-4CAD-A275-4AE82D8ADCE6}"/>
              </c:ext>
            </c:extLst>
          </c:dPt>
          <c:cat>
            <c:numRef>
              <c:f>Sheet1!$A$2:$A$3</c:f>
              <c:numCache>
                <c:formatCode>General</c:formatCode>
                <c:ptCount val="2"/>
              </c:numCache>
            </c:numRef>
          </c:cat>
          <c:val>
            <c:numRef>
              <c:f>Sheet1!$C$2:$C$3</c:f>
              <c:numCache>
                <c:formatCode>General</c:formatCode>
                <c:ptCount val="2"/>
                <c:pt idx="0">
                  <c:v>17.0</c:v>
                </c:pt>
                <c:pt idx="1">
                  <c:v>36.0</c:v>
                </c:pt>
              </c:numCache>
            </c:numRef>
          </c:val>
          <c:extLst xmlns:c16r2="http://schemas.microsoft.com/office/drawing/2015/06/chart">
            <c:ext xmlns:c16="http://schemas.microsoft.com/office/drawing/2014/chart" uri="{C3380CC4-5D6E-409C-BE32-E72D297353CC}">
              <c16:uniqueId val="{00000005-552E-4CAD-A275-4AE82D8ADCE6}"/>
            </c:ext>
          </c:extLst>
        </c:ser>
        <c:ser>
          <c:idx val="2"/>
          <c:order val="2"/>
          <c:tx>
            <c:strRef>
              <c:f>Sheet1!$D$1</c:f>
              <c:strCache>
                <c:ptCount val="1"/>
                <c:pt idx="0">
                  <c:v>P4 Sync</c:v>
                </c:pt>
              </c:strCache>
            </c:strRef>
          </c:tx>
          <c:spPr>
            <a:solidFill>
              <a:srgbClr val="2F6DB6"/>
            </a:solidFill>
            <a:ln>
              <a:no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7-552E-4CAD-A275-4AE82D8ADCE6}"/>
              </c:ext>
            </c:extLst>
          </c:dPt>
          <c:dPt>
            <c:idx val="1"/>
            <c:invertIfNegative val="0"/>
            <c:bubble3D val="0"/>
            <c:extLst xmlns:c16r2="http://schemas.microsoft.com/office/drawing/2015/06/chart">
              <c:ext xmlns:c16="http://schemas.microsoft.com/office/drawing/2014/chart" uri="{C3380CC4-5D6E-409C-BE32-E72D297353CC}">
                <c16:uniqueId val="{00000009-552E-4CAD-A275-4AE82D8ADCE6}"/>
              </c:ext>
            </c:extLst>
          </c:dPt>
          <c:cat>
            <c:numRef>
              <c:f>Sheet1!$A$2:$A$3</c:f>
              <c:numCache>
                <c:formatCode>General</c:formatCode>
                <c:ptCount val="2"/>
              </c:numCache>
            </c:numRef>
          </c:cat>
          <c:val>
            <c:numRef>
              <c:f>Sheet1!$D$2:$D$3</c:f>
              <c:numCache>
                <c:formatCode>General</c:formatCode>
                <c:ptCount val="2"/>
                <c:pt idx="0">
                  <c:v>14.0</c:v>
                </c:pt>
                <c:pt idx="1">
                  <c:v>23.0</c:v>
                </c:pt>
              </c:numCache>
            </c:numRef>
          </c:val>
          <c:extLst xmlns:c16r2="http://schemas.microsoft.com/office/drawing/2015/06/chart">
            <c:ext xmlns:c16="http://schemas.microsoft.com/office/drawing/2014/chart" uri="{C3380CC4-5D6E-409C-BE32-E72D297353CC}">
              <c16:uniqueId val="{0000000A-552E-4CAD-A275-4AE82D8ADCE6}"/>
            </c:ext>
          </c:extLst>
        </c:ser>
        <c:dLbls>
          <c:showLegendKey val="0"/>
          <c:showVal val="0"/>
          <c:showCatName val="0"/>
          <c:showSerName val="0"/>
          <c:showPercent val="0"/>
          <c:showBubbleSize val="0"/>
        </c:dLbls>
        <c:gapWidth val="219"/>
        <c:overlap val="-27"/>
        <c:axId val="-1683029568"/>
        <c:axId val="-1683027248"/>
      </c:barChart>
      <c:catAx>
        <c:axId val="-168302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683027248"/>
        <c:crosses val="autoZero"/>
        <c:auto val="1"/>
        <c:lblAlgn val="ctr"/>
        <c:lblOffset val="100"/>
        <c:noMultiLvlLbl val="0"/>
      </c:catAx>
      <c:valAx>
        <c:axId val="-1683027248"/>
        <c:scaling>
          <c:orientation val="minMax"/>
        </c:scaling>
        <c:delete val="0"/>
        <c:axPos val="l"/>
        <c:majorGridlines>
          <c:spPr>
            <a:ln w="9525" cap="flat" cmpd="sng" algn="ctr">
              <a:solidFill>
                <a:schemeClr val="bg1">
                  <a:lumMod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683029568"/>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4C23D8-A779-2448-BFA4-6E0964857242}" type="datetimeFigureOut">
              <a:rPr lang="en-US" smtClean="0"/>
              <a:t>11/14/17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7B7AA9-E6F3-3047-973C-F17585CF4540}" type="slidenum">
              <a:rPr lang="en-US" smtClean="0"/>
              <a:t>‹#›</a:t>
            </a:fld>
            <a:endParaRPr lang="en-US"/>
          </a:p>
        </p:txBody>
      </p:sp>
    </p:spTree>
    <p:extLst>
      <p:ext uri="{BB962C8B-B14F-4D97-AF65-F5344CB8AC3E}">
        <p14:creationId xmlns:p14="http://schemas.microsoft.com/office/powerpoint/2010/main" val="131120013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7B7AA9-E6F3-3047-973C-F17585CF4540}" type="slidenum">
              <a:rPr lang="en-US" smtClean="0"/>
              <a:t>1</a:t>
            </a:fld>
            <a:endParaRPr lang="en-US"/>
          </a:p>
        </p:txBody>
      </p:sp>
    </p:spTree>
    <p:extLst>
      <p:ext uri="{BB962C8B-B14F-4D97-AF65-F5344CB8AC3E}">
        <p14:creationId xmlns:p14="http://schemas.microsoft.com/office/powerpoint/2010/main" val="298163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always</a:t>
            </a:r>
            <a:r>
              <a:rPr lang="en-US" baseline="0" dirty="0" smtClean="0"/>
              <a:t> seemed like a contest as to who has checked in the biggest file...</a:t>
            </a:r>
          </a:p>
          <a:p>
            <a:r>
              <a:rPr lang="en-US" baseline="0" dirty="0" smtClean="0"/>
              <a:t>Scouting the team goes out shoots video, photos, records audio </a:t>
            </a:r>
            <a:r>
              <a:rPr lang="mr-IN" baseline="0" dirty="0" smtClean="0"/>
              <a:t>–</a:t>
            </a:r>
            <a:r>
              <a:rPr lang="en-US" baseline="0" dirty="0" smtClean="0"/>
              <a:t> all gets checked in.</a:t>
            </a:r>
            <a:endParaRPr lang="en-US" dirty="0" smtClean="0"/>
          </a:p>
          <a:p>
            <a:endParaRPr lang="en-US" dirty="0"/>
          </a:p>
        </p:txBody>
      </p:sp>
      <p:sp>
        <p:nvSpPr>
          <p:cNvPr id="4" name="Slide Number Placeholder 3"/>
          <p:cNvSpPr>
            <a:spLocks noGrp="1"/>
          </p:cNvSpPr>
          <p:nvPr>
            <p:ph type="sldNum" sz="quarter" idx="10"/>
          </p:nvPr>
        </p:nvSpPr>
        <p:spPr/>
        <p:txBody>
          <a:bodyPr/>
          <a:lstStyle/>
          <a:p>
            <a:fld id="{BE7B7AA9-E6F3-3047-973C-F17585CF4540}" type="slidenum">
              <a:rPr lang="en-US" smtClean="0"/>
              <a:t>10</a:t>
            </a:fld>
            <a:endParaRPr lang="en-US"/>
          </a:p>
        </p:txBody>
      </p:sp>
    </p:spTree>
    <p:extLst>
      <p:ext uri="{BB962C8B-B14F-4D97-AF65-F5344CB8AC3E}">
        <p14:creationId xmlns:p14="http://schemas.microsoft.com/office/powerpoint/2010/main" val="357155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Remote workers </a:t>
            </a:r>
            <a:r>
              <a:rPr lang="mr-IN" dirty="0" smtClean="0"/>
              <a:t>–</a:t>
            </a:r>
            <a:r>
              <a:rPr lang="en-US" dirty="0" smtClean="0"/>
              <a:t> where</a:t>
            </a:r>
            <a:r>
              <a:rPr lang="en-US" baseline="0" dirty="0" smtClean="0"/>
              <a:t> were you when you checked that in...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E7B7AA9-E6F3-3047-973C-F17585CF4540}" type="slidenum">
              <a:rPr lang="en-US" smtClean="0"/>
              <a:t>11</a:t>
            </a:fld>
            <a:endParaRPr lang="en-US"/>
          </a:p>
        </p:txBody>
      </p:sp>
    </p:spTree>
    <p:extLst>
      <p:ext uri="{BB962C8B-B14F-4D97-AF65-F5344CB8AC3E}">
        <p14:creationId xmlns:p14="http://schemas.microsoft.com/office/powerpoint/2010/main" val="498653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7B7AA9-E6F3-3047-973C-F17585CF4540}" type="slidenum">
              <a:rPr lang="en-US" smtClean="0"/>
              <a:t>12</a:t>
            </a:fld>
            <a:endParaRPr lang="en-US"/>
          </a:p>
        </p:txBody>
      </p:sp>
    </p:spTree>
    <p:extLst>
      <p:ext uri="{BB962C8B-B14F-4D97-AF65-F5344CB8AC3E}">
        <p14:creationId xmlns:p14="http://schemas.microsoft.com/office/powerpoint/2010/main" val="1382587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dirty="0" smtClean="0"/>
              <a:t>Having</a:t>
            </a:r>
            <a:r>
              <a:rPr lang="en-GB" baseline="0" dirty="0" smtClean="0"/>
              <a:t> seen the problems faces by industry, how has Version control addressed them over the years.</a:t>
            </a:r>
            <a:endParaRPr lang="en-GB" dirty="0" smtClean="0"/>
          </a:p>
          <a:p>
            <a:endParaRPr lang="en-US" dirty="0"/>
          </a:p>
        </p:txBody>
      </p:sp>
      <p:sp>
        <p:nvSpPr>
          <p:cNvPr id="4" name="Slide Number Placeholder 3"/>
          <p:cNvSpPr>
            <a:spLocks noGrp="1"/>
          </p:cNvSpPr>
          <p:nvPr>
            <p:ph type="sldNum" sz="quarter" idx="10"/>
          </p:nvPr>
        </p:nvSpPr>
        <p:spPr/>
        <p:txBody>
          <a:bodyPr/>
          <a:lstStyle/>
          <a:p>
            <a:fld id="{BE7B7AA9-E6F3-3047-973C-F17585CF4540}" type="slidenum">
              <a:rPr lang="en-US" smtClean="0"/>
              <a:t>13</a:t>
            </a:fld>
            <a:endParaRPr lang="en-US"/>
          </a:p>
        </p:txBody>
      </p:sp>
    </p:spTree>
    <p:extLst>
      <p:ext uri="{BB962C8B-B14F-4D97-AF65-F5344CB8AC3E}">
        <p14:creationId xmlns:p14="http://schemas.microsoft.com/office/powerpoint/2010/main" val="1369589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CVS </a:t>
            </a:r>
            <a:r>
              <a:rPr lang="mr-IN" dirty="0" smtClean="0"/>
              <a:t>–</a:t>
            </a:r>
            <a:r>
              <a:rPr lang="en-US" dirty="0" smtClean="0"/>
              <a:t> don’t version binary files</a:t>
            </a:r>
          </a:p>
          <a:p>
            <a:pPr marL="171450" indent="-171450">
              <a:buFontTx/>
              <a:buChar char="-"/>
            </a:pPr>
            <a:r>
              <a:rPr lang="en-US" dirty="0" smtClean="0"/>
              <a:t>helped us track versions</a:t>
            </a:r>
            <a:r>
              <a:rPr lang="en-US" baseline="0" dirty="0" smtClean="0"/>
              <a:t> and labeled releases</a:t>
            </a:r>
          </a:p>
          <a:p>
            <a:pPr marL="0" indent="0">
              <a:buFontTx/>
              <a:buNone/>
            </a:pPr>
            <a:endParaRPr lang="en-US" baseline="0" dirty="0" smtClean="0"/>
          </a:p>
          <a:p>
            <a:pPr marL="0" indent="0">
              <a:buFontTx/>
              <a:buNone/>
            </a:pPr>
            <a:r>
              <a:rPr lang="en-US" baseline="0" dirty="0" smtClean="0"/>
              <a:t>SVN </a:t>
            </a:r>
            <a:r>
              <a:rPr lang="mr-IN" baseline="0" dirty="0" smtClean="0"/>
              <a:t>–</a:t>
            </a:r>
            <a:r>
              <a:rPr lang="en-US" baseline="0" dirty="0" smtClean="0"/>
              <a:t> better binary support, but nothing too big (backup!)</a:t>
            </a:r>
          </a:p>
          <a:p>
            <a:pPr marL="171450" indent="-171450">
              <a:buFontTx/>
              <a:buChar char="-"/>
            </a:pPr>
            <a:r>
              <a:rPr lang="en-US" baseline="0" dirty="0" smtClean="0"/>
              <a:t>no per file history (slow to build history)</a:t>
            </a:r>
          </a:p>
          <a:p>
            <a:pPr marL="171450" indent="-171450">
              <a:buFontTx/>
              <a:buChar char="-"/>
            </a:pPr>
            <a:r>
              <a:rPr lang="en-US" baseline="0" dirty="0" smtClean="0"/>
              <a:t>no variant management</a:t>
            </a:r>
          </a:p>
          <a:p>
            <a:pPr marL="171450" indent="-171450">
              <a:buFontTx/>
              <a:buChar char="-"/>
            </a:pPr>
            <a:endParaRPr lang="en-US" baseline="0" dirty="0" smtClean="0"/>
          </a:p>
          <a:p>
            <a:pPr marL="0" indent="0">
              <a:buFontTx/>
              <a:buNone/>
            </a:pPr>
            <a:r>
              <a:rPr lang="en-US" baseline="0" dirty="0" smtClean="0"/>
              <a:t>GIT </a:t>
            </a:r>
            <a:r>
              <a:rPr lang="mr-IN" baseline="0" dirty="0" smtClean="0"/>
              <a:t>–</a:t>
            </a:r>
            <a:r>
              <a:rPr lang="en-US" baseline="0" dirty="0" smtClean="0"/>
              <a:t> silo </a:t>
            </a:r>
          </a:p>
          <a:p>
            <a:pPr marL="0" indent="0">
              <a:buFontTx/>
              <a:buNone/>
            </a:pPr>
            <a:r>
              <a:rPr lang="en-US" baseline="0" dirty="0" smtClean="0"/>
              <a:t>- no large files or lots of files </a:t>
            </a:r>
            <a:endParaRPr lang="en-US" dirty="0" smtClean="0"/>
          </a:p>
          <a:p>
            <a:endParaRPr lang="en-US" dirty="0"/>
          </a:p>
        </p:txBody>
      </p:sp>
      <p:sp>
        <p:nvSpPr>
          <p:cNvPr id="4" name="Slide Number Placeholder 3"/>
          <p:cNvSpPr>
            <a:spLocks noGrp="1"/>
          </p:cNvSpPr>
          <p:nvPr>
            <p:ph type="sldNum" sz="quarter" idx="10"/>
          </p:nvPr>
        </p:nvSpPr>
        <p:spPr/>
        <p:txBody>
          <a:bodyPr/>
          <a:lstStyle/>
          <a:p>
            <a:fld id="{BE7B7AA9-E6F3-3047-973C-F17585CF4540}" type="slidenum">
              <a:rPr lang="en-US" smtClean="0"/>
              <a:t>14</a:t>
            </a:fld>
            <a:endParaRPr lang="en-US"/>
          </a:p>
        </p:txBody>
      </p:sp>
    </p:spTree>
    <p:extLst>
      <p:ext uri="{BB962C8B-B14F-4D97-AF65-F5344CB8AC3E}">
        <p14:creationId xmlns:p14="http://schemas.microsoft.com/office/powerpoint/2010/main" val="1779395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dirty="0" smtClean="0"/>
              <a:t>So what as a developer do we want?</a:t>
            </a:r>
          </a:p>
          <a:p>
            <a:endParaRPr lang="en-US" dirty="0"/>
          </a:p>
        </p:txBody>
      </p:sp>
      <p:sp>
        <p:nvSpPr>
          <p:cNvPr id="4" name="Slide Number Placeholder 3"/>
          <p:cNvSpPr>
            <a:spLocks noGrp="1"/>
          </p:cNvSpPr>
          <p:nvPr>
            <p:ph type="sldNum" sz="quarter" idx="10"/>
          </p:nvPr>
        </p:nvSpPr>
        <p:spPr/>
        <p:txBody>
          <a:bodyPr/>
          <a:lstStyle/>
          <a:p>
            <a:fld id="{BE7B7AA9-E6F3-3047-973C-F17585CF4540}" type="slidenum">
              <a:rPr lang="en-US" smtClean="0"/>
              <a:t>15</a:t>
            </a:fld>
            <a:endParaRPr lang="en-US"/>
          </a:p>
        </p:txBody>
      </p:sp>
    </p:spTree>
    <p:extLst>
      <p:ext uri="{BB962C8B-B14F-4D97-AF65-F5344CB8AC3E}">
        <p14:creationId xmlns:p14="http://schemas.microsoft.com/office/powerpoint/2010/main" val="449724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dirty="0" smtClean="0"/>
              <a:t>We grow and add more people</a:t>
            </a:r>
          </a:p>
          <a:p>
            <a:endParaRPr lang="en-US" dirty="0"/>
          </a:p>
        </p:txBody>
      </p:sp>
      <p:sp>
        <p:nvSpPr>
          <p:cNvPr id="4" name="Slide Number Placeholder 3"/>
          <p:cNvSpPr>
            <a:spLocks noGrp="1"/>
          </p:cNvSpPr>
          <p:nvPr>
            <p:ph type="sldNum" sz="quarter" idx="10"/>
          </p:nvPr>
        </p:nvSpPr>
        <p:spPr/>
        <p:txBody>
          <a:bodyPr/>
          <a:lstStyle/>
          <a:p>
            <a:fld id="{BE7B7AA9-E6F3-3047-973C-F17585CF4540}" type="slidenum">
              <a:rPr lang="en-US" smtClean="0"/>
              <a:t>16</a:t>
            </a:fld>
            <a:endParaRPr lang="en-US"/>
          </a:p>
        </p:txBody>
      </p:sp>
    </p:spTree>
    <p:extLst>
      <p:ext uri="{BB962C8B-B14F-4D97-AF65-F5344CB8AC3E}">
        <p14:creationId xmlns:p14="http://schemas.microsoft.com/office/powerpoint/2010/main" val="15166503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dirty="0" smtClean="0"/>
              <a:t>We grow and divide the project</a:t>
            </a:r>
            <a:r>
              <a:rPr lang="en-GB" baseline="0" dirty="0" smtClean="0"/>
              <a:t> </a:t>
            </a:r>
            <a:r>
              <a:rPr lang="mr-IN" baseline="0" dirty="0" smtClean="0"/>
              <a:t>–</a:t>
            </a:r>
            <a:r>
              <a:rPr lang="en-GB" baseline="0" dirty="0" smtClean="0"/>
              <a:t> still a mono repo</a:t>
            </a:r>
            <a:endParaRPr lang="en-GB" dirty="0" smtClean="0"/>
          </a:p>
          <a:p>
            <a:endParaRPr lang="en-US" dirty="0"/>
          </a:p>
        </p:txBody>
      </p:sp>
      <p:sp>
        <p:nvSpPr>
          <p:cNvPr id="4" name="Slide Number Placeholder 3"/>
          <p:cNvSpPr>
            <a:spLocks noGrp="1"/>
          </p:cNvSpPr>
          <p:nvPr>
            <p:ph type="sldNum" sz="quarter" idx="10"/>
          </p:nvPr>
        </p:nvSpPr>
        <p:spPr/>
        <p:txBody>
          <a:bodyPr/>
          <a:lstStyle/>
          <a:p>
            <a:fld id="{BE7B7AA9-E6F3-3047-973C-F17585CF4540}" type="slidenum">
              <a:rPr lang="en-US" smtClean="0"/>
              <a:t>17</a:t>
            </a:fld>
            <a:endParaRPr lang="en-US"/>
          </a:p>
        </p:txBody>
      </p:sp>
    </p:spTree>
    <p:extLst>
      <p:ext uri="{BB962C8B-B14F-4D97-AF65-F5344CB8AC3E}">
        <p14:creationId xmlns:p14="http://schemas.microsoft.com/office/powerpoint/2010/main" val="18589757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dirty="0" smtClean="0"/>
              <a:t>If</a:t>
            </a:r>
            <a:r>
              <a:rPr lang="en-GB" baseline="0" dirty="0" smtClean="0"/>
              <a:t> we reach the limit of the repo developers start spinning up new repos to </a:t>
            </a:r>
            <a:r>
              <a:rPr lang="en-GB" dirty="0" smtClean="0"/>
              <a:t>divide the project</a:t>
            </a:r>
            <a:r>
              <a:rPr lang="en-GB" baseline="0" dirty="0" smtClean="0"/>
              <a:t> </a:t>
            </a:r>
            <a:r>
              <a:rPr lang="mr-IN" baseline="0" dirty="0" smtClean="0"/>
              <a:t>–</a:t>
            </a:r>
            <a:r>
              <a:rPr lang="en-GB" baseline="0" dirty="0" smtClean="0"/>
              <a:t> enter the would of the multi repo!</a:t>
            </a:r>
            <a:r>
              <a:rPr lang="en-GB" dirty="0" smtClean="0"/>
              <a:t> </a:t>
            </a:r>
          </a:p>
          <a:p>
            <a:endParaRPr lang="en-GB" dirty="0" smtClean="0"/>
          </a:p>
          <a:p>
            <a:endParaRPr lang="en-US" dirty="0"/>
          </a:p>
        </p:txBody>
      </p:sp>
      <p:sp>
        <p:nvSpPr>
          <p:cNvPr id="4" name="Slide Number Placeholder 3"/>
          <p:cNvSpPr>
            <a:spLocks noGrp="1"/>
          </p:cNvSpPr>
          <p:nvPr>
            <p:ph type="sldNum" sz="quarter" idx="10"/>
          </p:nvPr>
        </p:nvSpPr>
        <p:spPr/>
        <p:txBody>
          <a:bodyPr/>
          <a:lstStyle/>
          <a:p>
            <a:fld id="{BE7B7AA9-E6F3-3047-973C-F17585CF4540}" type="slidenum">
              <a:rPr lang="en-US" smtClean="0"/>
              <a:t>18</a:t>
            </a:fld>
            <a:endParaRPr lang="en-US"/>
          </a:p>
        </p:txBody>
      </p:sp>
    </p:spTree>
    <p:extLst>
      <p:ext uri="{BB962C8B-B14F-4D97-AF65-F5344CB8AC3E}">
        <p14:creationId xmlns:p14="http://schemas.microsoft.com/office/powerpoint/2010/main" val="66455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E7B7AA9-E6F3-3047-973C-F17585CF4540}" type="slidenum">
              <a:rPr lang="en-US" smtClean="0"/>
              <a:t>19</a:t>
            </a:fld>
            <a:endParaRPr lang="en-US"/>
          </a:p>
        </p:txBody>
      </p:sp>
    </p:spTree>
    <p:extLst>
      <p:ext uri="{BB962C8B-B14F-4D97-AF65-F5344CB8AC3E}">
        <p14:creationId xmlns:p14="http://schemas.microsoft.com/office/powerpoint/2010/main" val="721724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7B7AA9-E6F3-3047-973C-F17585CF4540}" type="slidenum">
              <a:rPr lang="en-US" smtClean="0"/>
              <a:t>2</a:t>
            </a:fld>
            <a:endParaRPr lang="en-US"/>
          </a:p>
        </p:txBody>
      </p:sp>
    </p:spTree>
    <p:extLst>
      <p:ext uri="{BB962C8B-B14F-4D97-AF65-F5344CB8AC3E}">
        <p14:creationId xmlns:p14="http://schemas.microsoft.com/office/powerpoint/2010/main" val="1586627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7B7AA9-E6F3-3047-973C-F17585CF4540}" type="slidenum">
              <a:rPr lang="en-US" smtClean="0"/>
              <a:t>20</a:t>
            </a:fld>
            <a:endParaRPr lang="en-US"/>
          </a:p>
        </p:txBody>
      </p:sp>
    </p:spTree>
    <p:extLst>
      <p:ext uri="{BB962C8B-B14F-4D97-AF65-F5344CB8AC3E}">
        <p14:creationId xmlns:p14="http://schemas.microsoft.com/office/powerpoint/2010/main" val="370452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7B7AA9-E6F3-3047-973C-F17585CF4540}" type="slidenum">
              <a:rPr lang="en-US" smtClean="0"/>
              <a:t>21</a:t>
            </a:fld>
            <a:endParaRPr lang="en-US"/>
          </a:p>
        </p:txBody>
      </p:sp>
    </p:spTree>
    <p:extLst>
      <p:ext uri="{BB962C8B-B14F-4D97-AF65-F5344CB8AC3E}">
        <p14:creationId xmlns:p14="http://schemas.microsoft.com/office/powerpoint/2010/main" val="10452427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7B7AA9-E6F3-3047-973C-F17585CF4540}" type="slidenum">
              <a:rPr lang="en-US" smtClean="0"/>
              <a:t>22</a:t>
            </a:fld>
            <a:endParaRPr lang="en-US"/>
          </a:p>
        </p:txBody>
      </p:sp>
    </p:spTree>
    <p:extLst>
      <p:ext uri="{BB962C8B-B14F-4D97-AF65-F5344CB8AC3E}">
        <p14:creationId xmlns:p14="http://schemas.microsoft.com/office/powerpoint/2010/main" val="2193524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had one customer that versioned his tools...</a:t>
            </a:r>
          </a:p>
          <a:p>
            <a:r>
              <a:rPr lang="en-US" dirty="0" smtClean="0"/>
              <a:t> - Visual Studio</a:t>
            </a:r>
            <a:r>
              <a:rPr lang="en-US" baseline="0" dirty="0" smtClean="0"/>
              <a:t>, Perl, </a:t>
            </a:r>
            <a:r>
              <a:rPr lang="en-US" baseline="0" dirty="0" err="1" smtClean="0"/>
              <a:t>ToolChains</a:t>
            </a:r>
            <a:r>
              <a:rPr lang="en-US" baseline="0" dirty="0" smtClean="0"/>
              <a:t>, etc...</a:t>
            </a:r>
          </a:p>
          <a:p>
            <a:r>
              <a:rPr lang="en-US" baseline="0" dirty="0" smtClean="0"/>
              <a:t> - branched then for each release</a:t>
            </a:r>
          </a:p>
          <a:p>
            <a:r>
              <a:rPr lang="en-US" baseline="0" dirty="0" smtClean="0"/>
              <a:t>Patch request for a 5 year old project, no problem here is my full dev environment</a:t>
            </a:r>
          </a:p>
          <a:p>
            <a:endParaRPr lang="en-US" dirty="0"/>
          </a:p>
        </p:txBody>
      </p:sp>
      <p:sp>
        <p:nvSpPr>
          <p:cNvPr id="4" name="Slide Number Placeholder 3"/>
          <p:cNvSpPr>
            <a:spLocks noGrp="1"/>
          </p:cNvSpPr>
          <p:nvPr>
            <p:ph type="sldNum" sz="quarter" idx="10"/>
          </p:nvPr>
        </p:nvSpPr>
        <p:spPr/>
        <p:txBody>
          <a:bodyPr/>
          <a:lstStyle/>
          <a:p>
            <a:fld id="{BE7B7AA9-E6F3-3047-973C-F17585CF4540}" type="slidenum">
              <a:rPr lang="en-US" smtClean="0"/>
              <a:t>23</a:t>
            </a:fld>
            <a:endParaRPr lang="en-US"/>
          </a:p>
        </p:txBody>
      </p:sp>
    </p:spTree>
    <p:extLst>
      <p:ext uri="{BB962C8B-B14F-4D97-AF65-F5344CB8AC3E}">
        <p14:creationId xmlns:p14="http://schemas.microsoft.com/office/powerpoint/2010/main" val="15747393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so we don’t have anyone</a:t>
            </a:r>
            <a:r>
              <a:rPr lang="en-US" baseline="0" dirty="0" smtClean="0"/>
              <a:t> coding offline in the moon, but some of our consultants do like to travel...</a:t>
            </a:r>
          </a:p>
          <a:p>
            <a:r>
              <a:rPr lang="en-US" baseline="0" dirty="0" smtClean="0"/>
              <a:t>Some of my best coding is at 39,000 feet</a:t>
            </a:r>
            <a:endParaRPr lang="en-US" dirty="0" smtClean="0"/>
          </a:p>
          <a:p>
            <a:endParaRPr lang="en-US" dirty="0"/>
          </a:p>
        </p:txBody>
      </p:sp>
      <p:sp>
        <p:nvSpPr>
          <p:cNvPr id="4" name="Slide Number Placeholder 3"/>
          <p:cNvSpPr>
            <a:spLocks noGrp="1"/>
          </p:cNvSpPr>
          <p:nvPr>
            <p:ph type="sldNum" sz="quarter" idx="10"/>
          </p:nvPr>
        </p:nvSpPr>
        <p:spPr/>
        <p:txBody>
          <a:bodyPr/>
          <a:lstStyle/>
          <a:p>
            <a:fld id="{BE7B7AA9-E6F3-3047-973C-F17585CF4540}" type="slidenum">
              <a:rPr lang="en-US" smtClean="0"/>
              <a:t>25</a:t>
            </a:fld>
            <a:endParaRPr lang="en-US"/>
          </a:p>
        </p:txBody>
      </p:sp>
    </p:spTree>
    <p:extLst>
      <p:ext uri="{BB962C8B-B14F-4D97-AF65-F5344CB8AC3E}">
        <p14:creationId xmlns:p14="http://schemas.microsoft.com/office/powerpoint/2010/main" val="1055268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here knows about Perforce Workspaces?</a:t>
            </a:r>
          </a:p>
          <a:p>
            <a:r>
              <a:rPr lang="en-US" dirty="0" smtClean="0"/>
              <a:t>Did you know about the </a:t>
            </a:r>
            <a:r>
              <a:rPr lang="en-US" dirty="0" err="1" smtClean="0"/>
              <a:t>ChangeView</a:t>
            </a:r>
            <a:r>
              <a:rPr lang="en-US" dirty="0" smtClean="0"/>
              <a:t> field?</a:t>
            </a:r>
          </a:p>
          <a:p>
            <a:endParaRPr lang="en-US" dirty="0"/>
          </a:p>
        </p:txBody>
      </p:sp>
      <p:sp>
        <p:nvSpPr>
          <p:cNvPr id="4" name="Slide Number Placeholder 3"/>
          <p:cNvSpPr>
            <a:spLocks noGrp="1"/>
          </p:cNvSpPr>
          <p:nvPr>
            <p:ph type="sldNum" sz="quarter" idx="10"/>
          </p:nvPr>
        </p:nvSpPr>
        <p:spPr/>
        <p:txBody>
          <a:bodyPr/>
          <a:lstStyle/>
          <a:p>
            <a:fld id="{BE7B7AA9-E6F3-3047-973C-F17585CF4540}" type="slidenum">
              <a:rPr lang="en-US" smtClean="0"/>
              <a:t>27</a:t>
            </a:fld>
            <a:endParaRPr lang="en-US"/>
          </a:p>
        </p:txBody>
      </p:sp>
    </p:spTree>
    <p:extLst>
      <p:ext uri="{BB962C8B-B14F-4D97-AF65-F5344CB8AC3E}">
        <p14:creationId xmlns:p14="http://schemas.microsoft.com/office/powerpoint/2010/main" val="19828487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dirty="0" smtClean="0"/>
              <a:t>Streams are</a:t>
            </a:r>
            <a:r>
              <a:rPr lang="en-US" baseline="0" dirty="0" smtClean="0"/>
              <a:t> very powerful and even create the workspace for you...</a:t>
            </a:r>
            <a:endParaRPr lang="en-US" dirty="0" smtClean="0"/>
          </a:p>
          <a:p>
            <a:endParaRPr lang="en-US" dirty="0"/>
          </a:p>
        </p:txBody>
      </p:sp>
      <p:sp>
        <p:nvSpPr>
          <p:cNvPr id="4" name="Slide Number Placeholder 3"/>
          <p:cNvSpPr>
            <a:spLocks noGrp="1"/>
          </p:cNvSpPr>
          <p:nvPr>
            <p:ph type="sldNum" sz="quarter" idx="10"/>
          </p:nvPr>
        </p:nvSpPr>
        <p:spPr/>
        <p:txBody>
          <a:bodyPr/>
          <a:lstStyle/>
          <a:p>
            <a:fld id="{BE7B7AA9-E6F3-3047-973C-F17585CF4540}" type="slidenum">
              <a:rPr lang="en-US" smtClean="0"/>
              <a:t>28</a:t>
            </a:fld>
            <a:endParaRPr lang="en-US"/>
          </a:p>
        </p:txBody>
      </p:sp>
    </p:spTree>
    <p:extLst>
      <p:ext uri="{BB962C8B-B14F-4D97-AF65-F5344CB8AC3E}">
        <p14:creationId xmlns:p14="http://schemas.microsoft.com/office/powerpoint/2010/main" val="7163125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dirty="0" smtClean="0"/>
              <a:t>So</a:t>
            </a:r>
            <a:r>
              <a:rPr lang="en-GB" baseline="0" dirty="0" smtClean="0"/>
              <a:t> far I have talked about the merits of the mono repo, but there are lots of Git users out there that still want Git. So how can we help scale their would too?</a:t>
            </a:r>
            <a:endParaRPr lang="en-GB" dirty="0" smtClean="0"/>
          </a:p>
          <a:p>
            <a:endParaRPr lang="en-US" dirty="0"/>
          </a:p>
        </p:txBody>
      </p:sp>
      <p:sp>
        <p:nvSpPr>
          <p:cNvPr id="4" name="Slide Number Placeholder 3"/>
          <p:cNvSpPr>
            <a:spLocks noGrp="1"/>
          </p:cNvSpPr>
          <p:nvPr>
            <p:ph type="sldNum" sz="quarter" idx="10"/>
          </p:nvPr>
        </p:nvSpPr>
        <p:spPr/>
        <p:txBody>
          <a:bodyPr/>
          <a:lstStyle/>
          <a:p>
            <a:fld id="{BE7B7AA9-E6F3-3047-973C-F17585CF4540}" type="slidenum">
              <a:rPr lang="en-US" smtClean="0"/>
              <a:t>29</a:t>
            </a:fld>
            <a:endParaRPr lang="en-US"/>
          </a:p>
        </p:txBody>
      </p:sp>
    </p:spTree>
    <p:extLst>
      <p:ext uri="{BB962C8B-B14F-4D97-AF65-F5344CB8AC3E}">
        <p14:creationId xmlns:p14="http://schemas.microsoft.com/office/powerpoint/2010/main" val="10870180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7B7AA9-E6F3-3047-973C-F17585CF4540}" type="slidenum">
              <a:rPr lang="en-US" smtClean="0"/>
              <a:t>30</a:t>
            </a:fld>
            <a:endParaRPr lang="en-US"/>
          </a:p>
        </p:txBody>
      </p:sp>
    </p:spTree>
    <p:extLst>
      <p:ext uri="{BB962C8B-B14F-4D97-AF65-F5344CB8AC3E}">
        <p14:creationId xmlns:p14="http://schemas.microsoft.com/office/powerpoint/2010/main" val="11087914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Helix can mange any number of Git repositories and store their whole history. This breaks down the silo of traditional Git storage; so files from one Git repository can be mapped with files from another Git repository, Perforce Stream or Workspace.</a:t>
            </a:r>
          </a:p>
          <a:p>
            <a:endParaRPr lang="en-GB" baseline="0" dirty="0" smtClean="0"/>
          </a:p>
          <a:p>
            <a:r>
              <a:rPr lang="en-GB" baseline="0" dirty="0" smtClean="0"/>
              <a:t>Internally we use a Graph based data model similar to Git.  </a:t>
            </a:r>
          </a:p>
          <a:p>
            <a:endParaRPr lang="en-GB" baseline="0" dirty="0" smtClean="0"/>
          </a:p>
          <a:p>
            <a:r>
              <a:rPr lang="en-GB" baseline="0" dirty="0" smtClean="0"/>
              <a:t>The data model allows Git clients to work against the Perforce server, without even knowing the repository is actually in Perforce.</a:t>
            </a:r>
            <a:endParaRPr lang="en-GB" dirty="0" smtClean="0"/>
          </a:p>
          <a:p>
            <a:endParaRPr lang="en-US" dirty="0"/>
          </a:p>
        </p:txBody>
      </p:sp>
      <p:sp>
        <p:nvSpPr>
          <p:cNvPr id="4" name="Slide Number Placeholder 3"/>
          <p:cNvSpPr>
            <a:spLocks noGrp="1"/>
          </p:cNvSpPr>
          <p:nvPr>
            <p:ph type="sldNum" sz="quarter" idx="10"/>
          </p:nvPr>
        </p:nvSpPr>
        <p:spPr/>
        <p:txBody>
          <a:bodyPr/>
          <a:lstStyle/>
          <a:p>
            <a:fld id="{BE7B7AA9-E6F3-3047-973C-F17585CF4540}" type="slidenum">
              <a:rPr lang="en-US" smtClean="0"/>
              <a:t>31</a:t>
            </a:fld>
            <a:endParaRPr lang="en-US"/>
          </a:p>
        </p:txBody>
      </p:sp>
    </p:spTree>
    <p:extLst>
      <p:ext uri="{BB962C8B-B14F-4D97-AF65-F5344CB8AC3E}">
        <p14:creationId xmlns:p14="http://schemas.microsoft.com/office/powerpoint/2010/main" val="868426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7B7AA9-E6F3-3047-973C-F17585CF4540}" type="slidenum">
              <a:rPr lang="en-US" smtClean="0"/>
              <a:t>3</a:t>
            </a:fld>
            <a:endParaRPr lang="en-US"/>
          </a:p>
        </p:txBody>
      </p:sp>
    </p:spTree>
    <p:extLst>
      <p:ext uri="{BB962C8B-B14F-4D97-AF65-F5344CB8AC3E}">
        <p14:creationId xmlns:p14="http://schemas.microsoft.com/office/powerpoint/2010/main" val="18120306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You can use </a:t>
            </a:r>
            <a:r>
              <a:rPr lang="en-GB" baseline="0" dirty="0" smtClean="0"/>
              <a:t>Helix with </a:t>
            </a:r>
            <a:r>
              <a:rPr lang="en-GB" dirty="0" smtClean="0"/>
              <a:t>any Git command.</a:t>
            </a:r>
          </a:p>
          <a:p>
            <a:endParaRPr lang="en-GB" dirty="0" smtClean="0"/>
          </a:p>
          <a:p>
            <a:r>
              <a:rPr lang="en-GB" dirty="0" smtClean="0"/>
              <a:t>For</a:t>
            </a:r>
            <a:r>
              <a:rPr lang="en-GB" baseline="0" dirty="0" smtClean="0"/>
              <a:t> example; a simple Git clone</a:t>
            </a:r>
            <a:r>
              <a:rPr lang="mr-IN" baseline="0" dirty="0" smtClean="0"/>
              <a:t>…</a:t>
            </a:r>
            <a:endParaRPr lang="en-GB" baseline="0" dirty="0" smtClean="0"/>
          </a:p>
          <a:p>
            <a:endParaRPr lang="en-GB" baseline="0" dirty="0" smtClean="0"/>
          </a:p>
          <a:p>
            <a:r>
              <a:rPr lang="en-GB" baseline="0" dirty="0" smtClean="0"/>
              <a:t>(this is mapped to localhost for my </a:t>
            </a:r>
            <a:r>
              <a:rPr lang="en-GB" baseline="0" dirty="0" err="1" smtClean="0"/>
              <a:t>docker</a:t>
            </a:r>
            <a:r>
              <a:rPr lang="en-GB" baseline="0" dirty="0" smtClean="0"/>
              <a:t> example, but in production you would run this on a server with a fully qualified domain name.) </a:t>
            </a:r>
            <a:endParaRPr lang="en-GB" dirty="0" smtClean="0"/>
          </a:p>
          <a:p>
            <a:endParaRPr lang="en-US" dirty="0"/>
          </a:p>
        </p:txBody>
      </p:sp>
      <p:sp>
        <p:nvSpPr>
          <p:cNvPr id="4" name="Slide Number Placeholder 3"/>
          <p:cNvSpPr>
            <a:spLocks noGrp="1"/>
          </p:cNvSpPr>
          <p:nvPr>
            <p:ph type="sldNum" sz="quarter" idx="10"/>
          </p:nvPr>
        </p:nvSpPr>
        <p:spPr/>
        <p:txBody>
          <a:bodyPr/>
          <a:lstStyle/>
          <a:p>
            <a:fld id="{BE7B7AA9-E6F3-3047-973C-F17585CF4540}" type="slidenum">
              <a:rPr lang="en-US" smtClean="0"/>
              <a:t>32</a:t>
            </a:fld>
            <a:endParaRPr lang="en-US"/>
          </a:p>
        </p:txBody>
      </p:sp>
    </p:spTree>
    <p:extLst>
      <p:ext uri="{BB962C8B-B14F-4D97-AF65-F5344CB8AC3E}">
        <p14:creationId xmlns:p14="http://schemas.microsoft.com/office/powerpoint/2010/main" val="1418557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You can access the same Git content using Perforce commands</a:t>
            </a:r>
            <a:r>
              <a:rPr lang="mr-IN" dirty="0" smtClean="0"/>
              <a:t>…</a:t>
            </a:r>
            <a:r>
              <a:rPr lang="en-GB" dirty="0" smtClean="0"/>
              <a:t> for example `p4 files`</a:t>
            </a:r>
          </a:p>
          <a:p>
            <a:endParaRPr lang="en-GB" dirty="0" smtClean="0"/>
          </a:p>
          <a:p>
            <a:r>
              <a:rPr lang="en-GB" dirty="0" smtClean="0"/>
              <a:t>We have added</a:t>
            </a:r>
            <a:r>
              <a:rPr lang="en-GB" baseline="0" dirty="0" smtClean="0"/>
              <a:t> a new command `p4 repos` to list your Git repos.</a:t>
            </a:r>
          </a:p>
          <a:p>
            <a:endParaRPr lang="en-GB" baseline="0" dirty="0" smtClean="0"/>
          </a:p>
          <a:p>
            <a:r>
              <a:rPr lang="en-GB" baseline="0" dirty="0" smtClean="0"/>
              <a:t>(the `p4 repos` output has two repos one was mirrored from GitHub and the other an initial push)</a:t>
            </a:r>
            <a:endParaRPr lang="en-GB" dirty="0" smtClean="0"/>
          </a:p>
          <a:p>
            <a:endParaRPr lang="en-US" dirty="0"/>
          </a:p>
        </p:txBody>
      </p:sp>
      <p:sp>
        <p:nvSpPr>
          <p:cNvPr id="4" name="Slide Number Placeholder 3"/>
          <p:cNvSpPr>
            <a:spLocks noGrp="1"/>
          </p:cNvSpPr>
          <p:nvPr>
            <p:ph type="sldNum" sz="quarter" idx="10"/>
          </p:nvPr>
        </p:nvSpPr>
        <p:spPr/>
        <p:txBody>
          <a:bodyPr/>
          <a:lstStyle/>
          <a:p>
            <a:fld id="{BE7B7AA9-E6F3-3047-973C-F17585CF4540}" type="slidenum">
              <a:rPr lang="en-US" smtClean="0"/>
              <a:t>33</a:t>
            </a:fld>
            <a:endParaRPr lang="en-US"/>
          </a:p>
        </p:txBody>
      </p:sp>
    </p:spTree>
    <p:extLst>
      <p:ext uri="{BB962C8B-B14F-4D97-AF65-F5344CB8AC3E}">
        <p14:creationId xmlns:p14="http://schemas.microsoft.com/office/powerpoint/2010/main" val="20768123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You</a:t>
            </a:r>
            <a:r>
              <a:rPr lang="en-GB" baseline="0" dirty="0" smtClean="0"/>
              <a:t> can add Git content with a simple `git push`.</a:t>
            </a:r>
          </a:p>
          <a:p>
            <a:endParaRPr lang="en-GB" baseline="0" dirty="0" smtClean="0"/>
          </a:p>
          <a:p>
            <a:r>
              <a:rPr lang="en-GB" baseline="0" dirty="0" smtClean="0"/>
              <a:t>This example clones some content from GitHub, </a:t>
            </a:r>
          </a:p>
          <a:p>
            <a:endParaRPr lang="en-GB" baseline="0" dirty="0" smtClean="0"/>
          </a:p>
          <a:p>
            <a:r>
              <a:rPr lang="en-GB" baseline="0" dirty="0" smtClean="0"/>
              <a:t>adds a new remote,</a:t>
            </a:r>
          </a:p>
          <a:p>
            <a:r>
              <a:rPr lang="en-GB" baseline="0" dirty="0" smtClean="0"/>
              <a:t> </a:t>
            </a:r>
          </a:p>
          <a:p>
            <a:r>
              <a:rPr lang="en-GB" baseline="0" dirty="0" smtClean="0"/>
              <a:t>then pushes it into Helix.</a:t>
            </a:r>
            <a:endParaRPr lang="en-GB" dirty="0" smtClean="0"/>
          </a:p>
          <a:p>
            <a:endParaRPr lang="en-US" dirty="0"/>
          </a:p>
        </p:txBody>
      </p:sp>
      <p:sp>
        <p:nvSpPr>
          <p:cNvPr id="4" name="Slide Number Placeholder 3"/>
          <p:cNvSpPr>
            <a:spLocks noGrp="1"/>
          </p:cNvSpPr>
          <p:nvPr>
            <p:ph type="sldNum" sz="quarter" idx="10"/>
          </p:nvPr>
        </p:nvSpPr>
        <p:spPr/>
        <p:txBody>
          <a:bodyPr/>
          <a:lstStyle/>
          <a:p>
            <a:fld id="{BE7B7AA9-E6F3-3047-973C-F17585CF4540}" type="slidenum">
              <a:rPr lang="en-US" smtClean="0"/>
              <a:t>34</a:t>
            </a:fld>
            <a:endParaRPr lang="en-US"/>
          </a:p>
        </p:txBody>
      </p:sp>
    </p:spTree>
    <p:extLst>
      <p:ext uri="{BB962C8B-B14F-4D97-AF65-F5344CB8AC3E}">
        <p14:creationId xmlns:p14="http://schemas.microsoft.com/office/powerpoint/2010/main" val="13485138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dirty="0" smtClean="0"/>
              <a:t>Helix also </a:t>
            </a:r>
            <a:r>
              <a:rPr lang="en-GB" baseline="0" dirty="0" smtClean="0"/>
              <a:t>provides mirroring from a third party site, keeping the changes up-to-date.</a:t>
            </a:r>
            <a:endParaRPr lang="en-GB" dirty="0" smtClean="0"/>
          </a:p>
          <a:p>
            <a:endParaRPr lang="en-US" dirty="0"/>
          </a:p>
        </p:txBody>
      </p:sp>
      <p:sp>
        <p:nvSpPr>
          <p:cNvPr id="4" name="Slide Number Placeholder 3"/>
          <p:cNvSpPr>
            <a:spLocks noGrp="1"/>
          </p:cNvSpPr>
          <p:nvPr>
            <p:ph type="sldNum" sz="quarter" idx="10"/>
          </p:nvPr>
        </p:nvSpPr>
        <p:spPr/>
        <p:txBody>
          <a:bodyPr/>
          <a:lstStyle/>
          <a:p>
            <a:fld id="{BE7B7AA9-E6F3-3047-973C-F17585CF4540}" type="slidenum">
              <a:rPr lang="en-US" smtClean="0"/>
              <a:t>35</a:t>
            </a:fld>
            <a:endParaRPr lang="en-US"/>
          </a:p>
        </p:txBody>
      </p:sp>
    </p:spTree>
    <p:extLst>
      <p:ext uri="{BB962C8B-B14F-4D97-AF65-F5344CB8AC3E}">
        <p14:creationId xmlns:p14="http://schemas.microsoft.com/office/powerpoint/2010/main" val="19331996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Now that you have Git content in Perforce</a:t>
            </a:r>
            <a:r>
              <a:rPr lang="en-GB" baseline="0" dirty="0" smtClean="0"/>
              <a:t>, how can you use it? You can blend Git repositories into your Projects, using Streams or Workspace Views; even slicing up a Git repository, down to the individual file.</a:t>
            </a:r>
          </a:p>
          <a:p>
            <a:endParaRPr lang="en-GB" baseline="0" dirty="0" smtClean="0"/>
          </a:p>
          <a:p>
            <a:endParaRPr lang="en-US" dirty="0"/>
          </a:p>
        </p:txBody>
      </p:sp>
      <p:sp>
        <p:nvSpPr>
          <p:cNvPr id="4" name="Slide Number Placeholder 3"/>
          <p:cNvSpPr>
            <a:spLocks noGrp="1"/>
          </p:cNvSpPr>
          <p:nvPr>
            <p:ph type="sldNum" sz="quarter" idx="10"/>
          </p:nvPr>
        </p:nvSpPr>
        <p:spPr/>
        <p:txBody>
          <a:bodyPr/>
          <a:lstStyle/>
          <a:p>
            <a:fld id="{BE7B7AA9-E6F3-3047-973C-F17585CF4540}" type="slidenum">
              <a:rPr lang="en-US" smtClean="0"/>
              <a:t>36</a:t>
            </a:fld>
            <a:endParaRPr lang="en-US"/>
          </a:p>
        </p:txBody>
      </p:sp>
    </p:spTree>
    <p:extLst>
      <p:ext uri="{BB962C8B-B14F-4D97-AF65-F5344CB8AC3E}">
        <p14:creationId xmlns:p14="http://schemas.microsoft.com/office/powerpoint/2010/main" val="20064893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Take these Git and Perforce sources,</a:t>
            </a:r>
            <a:r>
              <a:rPr lang="en-GB" baseline="0" dirty="0" smtClean="0"/>
              <a:t> you can map them into a parent stream,</a:t>
            </a:r>
          </a:p>
          <a:p>
            <a:endParaRPr lang="en-GB" baseline="0" dirty="0" smtClean="0"/>
          </a:p>
          <a:p>
            <a:r>
              <a:rPr lang="en-GB" baseline="0" dirty="0" smtClean="0"/>
              <a:t>then share them between other child streams.</a:t>
            </a:r>
            <a:endParaRPr lang="en-GB" dirty="0" smtClean="0"/>
          </a:p>
          <a:p>
            <a:endParaRPr lang="en-US" dirty="0"/>
          </a:p>
        </p:txBody>
      </p:sp>
      <p:sp>
        <p:nvSpPr>
          <p:cNvPr id="4" name="Slide Number Placeholder 3"/>
          <p:cNvSpPr>
            <a:spLocks noGrp="1"/>
          </p:cNvSpPr>
          <p:nvPr>
            <p:ph type="sldNum" sz="quarter" idx="10"/>
          </p:nvPr>
        </p:nvSpPr>
        <p:spPr/>
        <p:txBody>
          <a:bodyPr/>
          <a:lstStyle/>
          <a:p>
            <a:fld id="{BE7B7AA9-E6F3-3047-973C-F17585CF4540}" type="slidenum">
              <a:rPr lang="en-US" smtClean="0"/>
              <a:t>37</a:t>
            </a:fld>
            <a:endParaRPr lang="en-US"/>
          </a:p>
        </p:txBody>
      </p:sp>
    </p:spTree>
    <p:extLst>
      <p:ext uri="{BB962C8B-B14F-4D97-AF65-F5344CB8AC3E}">
        <p14:creationId xmlns:p14="http://schemas.microsoft.com/office/powerpoint/2010/main" val="11302083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a:t>
            </a:r>
            <a:r>
              <a:rPr lang="en-GB" baseline="0" dirty="0" smtClean="0"/>
              <a:t> is a typical view:</a:t>
            </a:r>
          </a:p>
          <a:p>
            <a:endParaRPr lang="en-GB" baseline="0" dirty="0" smtClean="0"/>
          </a:p>
          <a:p>
            <a:r>
              <a:rPr lang="en-GB" baseline="0" dirty="0" smtClean="0"/>
              <a:t>The share </a:t>
            </a:r>
            <a:r>
              <a:rPr lang="mr-IN" baseline="0" dirty="0" smtClean="0"/>
              <a:t>…</a:t>
            </a:r>
            <a:r>
              <a:rPr lang="en-GB" baseline="0" dirty="0" smtClean="0"/>
              <a:t> inherits everything from the parent branch.</a:t>
            </a:r>
          </a:p>
          <a:p>
            <a:endParaRPr lang="en-GB" baseline="0" dirty="0" smtClean="0"/>
          </a:p>
          <a:p>
            <a:r>
              <a:rPr lang="en-GB" baseline="0" dirty="0" smtClean="0"/>
              <a:t>The first import is a Perforce depot path, but you wouldn't know that...</a:t>
            </a:r>
          </a:p>
          <a:p>
            <a:endParaRPr lang="en-GB" baseline="0" dirty="0" smtClean="0"/>
          </a:p>
          <a:p>
            <a:r>
              <a:rPr lang="en-GB" baseline="0" dirty="0" smtClean="0"/>
              <a:t>the only way to distinguish it would be to know the depot type (that //p4java is a Perforce depot and //p4plugin is a Graph depot).</a:t>
            </a:r>
          </a:p>
          <a:p>
            <a:endParaRPr lang="en-GB" baseline="0" dirty="0" smtClean="0"/>
          </a:p>
          <a:p>
            <a:r>
              <a:rPr lang="en-GB" baseline="0" dirty="0" smtClean="0"/>
              <a:t>The other three imports are from Graph depots and contain Git content (in fact some of the Git content used by the p4-plugin)</a:t>
            </a:r>
          </a:p>
          <a:p>
            <a:endParaRPr lang="en-GB" baseline="0" dirty="0" smtClean="0"/>
          </a:p>
          <a:p>
            <a:r>
              <a:rPr lang="en-GB" baseline="0" dirty="0" smtClean="0"/>
              <a:t>The @master and @</a:t>
            </a:r>
            <a:r>
              <a:rPr lang="en-GB" baseline="0" dirty="0" err="1" smtClean="0"/>
              <a:t>scm-api</a:t>
            </a:r>
            <a:r>
              <a:rPr lang="en-GB" baseline="0" dirty="0" smtClean="0"/>
              <a:t> tags are Git references to particular versions, but can now be manage by the Stream.</a:t>
            </a:r>
            <a:endParaRPr lang="en-GB" dirty="0" smtClean="0"/>
          </a:p>
          <a:p>
            <a:endParaRPr lang="en-US" dirty="0"/>
          </a:p>
        </p:txBody>
      </p:sp>
      <p:sp>
        <p:nvSpPr>
          <p:cNvPr id="4" name="Slide Number Placeholder 3"/>
          <p:cNvSpPr>
            <a:spLocks noGrp="1"/>
          </p:cNvSpPr>
          <p:nvPr>
            <p:ph type="sldNum" sz="quarter" idx="10"/>
          </p:nvPr>
        </p:nvSpPr>
        <p:spPr/>
        <p:txBody>
          <a:bodyPr/>
          <a:lstStyle/>
          <a:p>
            <a:fld id="{BE7B7AA9-E6F3-3047-973C-F17585CF4540}" type="slidenum">
              <a:rPr lang="en-US" smtClean="0"/>
              <a:t>38</a:t>
            </a:fld>
            <a:endParaRPr lang="en-US"/>
          </a:p>
        </p:txBody>
      </p:sp>
    </p:spTree>
    <p:extLst>
      <p:ext uri="{BB962C8B-B14F-4D97-AF65-F5344CB8AC3E}">
        <p14:creationId xmlns:p14="http://schemas.microsoft.com/office/powerpoint/2010/main" val="9191160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For completeness</a:t>
            </a:r>
            <a:r>
              <a:rPr lang="en-GB" baseline="0" dirty="0" smtClean="0"/>
              <a:t> here is the corresponding Workspace view, </a:t>
            </a:r>
          </a:p>
          <a:p>
            <a:endParaRPr lang="en-GB" baseline="0" dirty="0" smtClean="0"/>
          </a:p>
          <a:p>
            <a:r>
              <a:rPr lang="en-GB" baseline="0" dirty="0" smtClean="0"/>
              <a:t>you can see the </a:t>
            </a:r>
            <a:r>
              <a:rPr lang="en-GB" baseline="0" dirty="0" err="1" smtClean="0"/>
              <a:t>ChangeView</a:t>
            </a:r>
            <a:r>
              <a:rPr lang="en-GB" baseline="0" dirty="0" smtClean="0"/>
              <a:t> field is used to control the history.</a:t>
            </a:r>
            <a:endParaRPr lang="en-GB" dirty="0"/>
          </a:p>
        </p:txBody>
      </p:sp>
      <p:sp>
        <p:nvSpPr>
          <p:cNvPr id="4" name="Slide Number Placeholder 3"/>
          <p:cNvSpPr>
            <a:spLocks noGrp="1"/>
          </p:cNvSpPr>
          <p:nvPr>
            <p:ph type="sldNum" sz="quarter" idx="10"/>
          </p:nvPr>
        </p:nvSpPr>
        <p:spPr/>
        <p:txBody>
          <a:bodyPr/>
          <a:lstStyle/>
          <a:p>
            <a:fld id="{BE7B7AA9-E6F3-3047-973C-F17585CF4540}" type="slidenum">
              <a:rPr lang="en-US" smtClean="0"/>
              <a:t>39</a:t>
            </a:fld>
            <a:endParaRPr lang="en-US"/>
          </a:p>
        </p:txBody>
      </p:sp>
    </p:spTree>
    <p:extLst>
      <p:ext uri="{BB962C8B-B14F-4D97-AF65-F5344CB8AC3E}">
        <p14:creationId xmlns:p14="http://schemas.microsoft.com/office/powerpoint/2010/main" val="7332937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7B7AA9-E6F3-3047-973C-F17585CF4540}" type="slidenum">
              <a:rPr lang="en-US" smtClean="0"/>
              <a:t>40</a:t>
            </a:fld>
            <a:endParaRPr lang="en-US"/>
          </a:p>
        </p:txBody>
      </p:sp>
    </p:spTree>
    <p:extLst>
      <p:ext uri="{BB962C8B-B14F-4D97-AF65-F5344CB8AC3E}">
        <p14:creationId xmlns:p14="http://schemas.microsoft.com/office/powerpoint/2010/main" val="9169938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dirty="0" smtClean="0"/>
              <a:t>Our Performance</a:t>
            </a:r>
            <a:r>
              <a:rPr lang="en-US" baseline="0" dirty="0" smtClean="0"/>
              <a:t> Lab gets all the new shiny servers and storage arrays...</a:t>
            </a:r>
            <a:endParaRPr lang="en-US" dirty="0" smtClean="0"/>
          </a:p>
          <a:p>
            <a:endParaRPr lang="en-US" dirty="0"/>
          </a:p>
        </p:txBody>
      </p:sp>
      <p:sp>
        <p:nvSpPr>
          <p:cNvPr id="4" name="Slide Number Placeholder 3"/>
          <p:cNvSpPr>
            <a:spLocks noGrp="1"/>
          </p:cNvSpPr>
          <p:nvPr>
            <p:ph type="sldNum" sz="quarter" idx="10"/>
          </p:nvPr>
        </p:nvSpPr>
        <p:spPr/>
        <p:txBody>
          <a:bodyPr/>
          <a:lstStyle/>
          <a:p>
            <a:fld id="{BE7B7AA9-E6F3-3047-973C-F17585CF4540}" type="slidenum">
              <a:rPr lang="en-US" smtClean="0"/>
              <a:t>41</a:t>
            </a:fld>
            <a:endParaRPr lang="en-US"/>
          </a:p>
        </p:txBody>
      </p:sp>
    </p:spTree>
    <p:extLst>
      <p:ext uri="{BB962C8B-B14F-4D97-AF65-F5344CB8AC3E}">
        <p14:creationId xmlns:p14="http://schemas.microsoft.com/office/powerpoint/2010/main" val="59574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7B7AA9-E6F3-3047-973C-F17585CF4540}" type="slidenum">
              <a:rPr lang="en-US" smtClean="0"/>
              <a:t>4</a:t>
            </a:fld>
            <a:endParaRPr lang="en-US"/>
          </a:p>
        </p:txBody>
      </p:sp>
    </p:spTree>
    <p:extLst>
      <p:ext uri="{BB962C8B-B14F-4D97-AF65-F5344CB8AC3E}">
        <p14:creationId xmlns:p14="http://schemas.microsoft.com/office/powerpoint/2010/main" val="12365263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7B7AA9-E6F3-3047-973C-F17585CF4540}" type="slidenum">
              <a:rPr lang="en-US" smtClean="0"/>
              <a:t>42</a:t>
            </a:fld>
            <a:endParaRPr lang="en-US"/>
          </a:p>
        </p:txBody>
      </p:sp>
    </p:spTree>
    <p:extLst>
      <p:ext uri="{BB962C8B-B14F-4D97-AF65-F5344CB8AC3E}">
        <p14:creationId xmlns:p14="http://schemas.microsoft.com/office/powerpoint/2010/main" val="20065692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7B7AA9-E6F3-3047-973C-F17585CF4540}" type="slidenum">
              <a:rPr lang="en-US" smtClean="0"/>
              <a:t>44</a:t>
            </a:fld>
            <a:endParaRPr lang="en-US"/>
          </a:p>
        </p:txBody>
      </p:sp>
    </p:spTree>
    <p:extLst>
      <p:ext uri="{BB962C8B-B14F-4D97-AF65-F5344CB8AC3E}">
        <p14:creationId xmlns:p14="http://schemas.microsoft.com/office/powerpoint/2010/main" val="632915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a:t>
            </a:r>
            <a:r>
              <a:rPr lang="en-US" dirty="0" smtClean="0"/>
              <a:t>he version management problems we all face today</a:t>
            </a:r>
            <a:r>
              <a:rPr lang="en-US" baseline="0" dirty="0" smtClean="0"/>
              <a:t> </a:t>
            </a:r>
            <a:r>
              <a:rPr lang="mr-IN" baseline="0" dirty="0" smtClean="0"/>
              <a:t>–</a:t>
            </a:r>
            <a:r>
              <a:rPr lang="en-US" baseline="0" dirty="0" smtClean="0"/>
              <a:t> looking at the specific industry challenges</a:t>
            </a:r>
            <a:endParaRPr lang="en-US" dirty="0" smtClean="0"/>
          </a:p>
          <a:p>
            <a:r>
              <a:rPr lang="en-US" dirty="0" smtClean="0"/>
              <a:t>How</a:t>
            </a:r>
            <a:r>
              <a:rPr lang="en-US" baseline="0" dirty="0" smtClean="0"/>
              <a:t> we got into the mess </a:t>
            </a:r>
            <a:r>
              <a:rPr lang="mr-IN" baseline="0" dirty="0" smtClean="0"/>
              <a:t>–</a:t>
            </a:r>
            <a:r>
              <a:rPr lang="en-US" baseline="0" dirty="0" smtClean="0"/>
              <a:t> a quick walk through of versioning history</a:t>
            </a:r>
          </a:p>
          <a:p>
            <a:r>
              <a:rPr lang="en-US" baseline="0" dirty="0" smtClean="0"/>
              <a:t>How to scale your Mono repo and how to scale with </a:t>
            </a:r>
            <a:r>
              <a:rPr lang="en-US" baseline="0" dirty="0" err="1" smtClean="0"/>
              <a:t>Git</a:t>
            </a:r>
            <a:endParaRPr lang="en-US" baseline="0" dirty="0" smtClean="0"/>
          </a:p>
          <a:p>
            <a:r>
              <a:rPr lang="en-US" baseline="0" dirty="0" smtClean="0"/>
              <a:t>How you can blend Helix with </a:t>
            </a:r>
            <a:r>
              <a:rPr lang="en-US" baseline="0" dirty="0" err="1" smtClean="0"/>
              <a:t>Git</a:t>
            </a:r>
            <a:endParaRPr lang="en-US" baseline="0" dirty="0" smtClean="0"/>
          </a:p>
          <a:p>
            <a:r>
              <a:rPr lang="en-US" baseline="0" dirty="0" err="1" smtClean="0"/>
              <a:t>Finaly</a:t>
            </a:r>
            <a:r>
              <a:rPr lang="en-US" baseline="0" dirty="0" smtClean="0"/>
              <a:t> code management </a:t>
            </a:r>
            <a:endParaRPr lang="en-US" dirty="0" smtClean="0"/>
          </a:p>
          <a:p>
            <a:endParaRPr lang="en-US" dirty="0"/>
          </a:p>
        </p:txBody>
      </p:sp>
      <p:sp>
        <p:nvSpPr>
          <p:cNvPr id="4" name="Slide Number Placeholder 3"/>
          <p:cNvSpPr>
            <a:spLocks noGrp="1"/>
          </p:cNvSpPr>
          <p:nvPr>
            <p:ph type="sldNum" sz="quarter" idx="10"/>
          </p:nvPr>
        </p:nvSpPr>
        <p:spPr/>
        <p:txBody>
          <a:bodyPr/>
          <a:lstStyle/>
          <a:p>
            <a:fld id="{BE7B7AA9-E6F3-3047-973C-F17585CF4540}" type="slidenum">
              <a:rPr lang="en-US" smtClean="0"/>
              <a:t>5</a:t>
            </a:fld>
            <a:endParaRPr lang="en-US"/>
          </a:p>
        </p:txBody>
      </p:sp>
    </p:spTree>
    <p:extLst>
      <p:ext uri="{BB962C8B-B14F-4D97-AF65-F5344CB8AC3E}">
        <p14:creationId xmlns:p14="http://schemas.microsoft.com/office/powerpoint/2010/main" val="554769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7B7AA9-E6F3-3047-973C-F17585CF4540}" type="slidenum">
              <a:rPr lang="en-US" smtClean="0"/>
              <a:t>6</a:t>
            </a:fld>
            <a:endParaRPr lang="en-US"/>
          </a:p>
        </p:txBody>
      </p:sp>
    </p:spTree>
    <p:extLst>
      <p:ext uri="{BB962C8B-B14F-4D97-AF65-F5344CB8AC3E}">
        <p14:creationId xmlns:p14="http://schemas.microsoft.com/office/powerpoint/2010/main" val="1495923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SCM</a:t>
            </a:r>
            <a:r>
              <a:rPr lang="en-US" baseline="0" dirty="0" smtClean="0"/>
              <a:t> systems can look a bit like this...</a:t>
            </a:r>
          </a:p>
          <a:p>
            <a:r>
              <a:rPr lang="en-US" baseline="0" dirty="0" smtClean="0"/>
              <a:t>Lots of  individually boxed up projects, no organization, generally what goes in is never going out!</a:t>
            </a:r>
          </a:p>
          <a:p>
            <a:r>
              <a:rPr lang="en-US" baseline="0" dirty="0" smtClean="0"/>
              <a:t>Who remembered which film this scene is from...</a:t>
            </a:r>
            <a:endParaRPr lang="en-US" dirty="0" smtClean="0"/>
          </a:p>
          <a:p>
            <a:endParaRPr lang="en-US" dirty="0"/>
          </a:p>
        </p:txBody>
      </p:sp>
      <p:sp>
        <p:nvSpPr>
          <p:cNvPr id="4" name="Slide Number Placeholder 3"/>
          <p:cNvSpPr>
            <a:spLocks noGrp="1"/>
          </p:cNvSpPr>
          <p:nvPr>
            <p:ph type="sldNum" sz="quarter" idx="10"/>
          </p:nvPr>
        </p:nvSpPr>
        <p:spPr/>
        <p:txBody>
          <a:bodyPr/>
          <a:lstStyle/>
          <a:p>
            <a:fld id="{BE7B7AA9-E6F3-3047-973C-F17585CF4540}" type="slidenum">
              <a:rPr lang="en-US" smtClean="0"/>
              <a:t>7</a:t>
            </a:fld>
            <a:endParaRPr lang="en-US"/>
          </a:p>
        </p:txBody>
      </p:sp>
    </p:spTree>
    <p:extLst>
      <p:ext uri="{BB962C8B-B14F-4D97-AF65-F5344CB8AC3E}">
        <p14:creationId xmlns:p14="http://schemas.microsoft.com/office/powerpoint/2010/main" val="1002289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look at four generalised industries, Semiconductor,</a:t>
            </a:r>
            <a:r>
              <a:rPr lang="en-GB" baseline="0" dirty="0" smtClean="0"/>
              <a:t> Games, Software and Regulatory</a:t>
            </a:r>
          </a:p>
          <a:p>
            <a:r>
              <a:rPr lang="en-GB" baseline="0" dirty="0" smtClean="0"/>
              <a:t>To some extent your industry will share some of the same or similar issues</a:t>
            </a:r>
            <a:endParaRPr lang="en-GB" dirty="0" smtClean="0"/>
          </a:p>
          <a:p>
            <a:endParaRPr lang="en-US" dirty="0"/>
          </a:p>
        </p:txBody>
      </p:sp>
      <p:sp>
        <p:nvSpPr>
          <p:cNvPr id="4" name="Slide Number Placeholder 3"/>
          <p:cNvSpPr>
            <a:spLocks noGrp="1"/>
          </p:cNvSpPr>
          <p:nvPr>
            <p:ph type="sldNum" sz="quarter" idx="10"/>
          </p:nvPr>
        </p:nvSpPr>
        <p:spPr/>
        <p:txBody>
          <a:bodyPr/>
          <a:lstStyle/>
          <a:p>
            <a:fld id="{BE7B7AA9-E6F3-3047-973C-F17585CF4540}" type="slidenum">
              <a:rPr lang="en-US" smtClean="0"/>
              <a:t>8</a:t>
            </a:fld>
            <a:endParaRPr lang="en-US"/>
          </a:p>
        </p:txBody>
      </p:sp>
    </p:spTree>
    <p:extLst>
      <p:ext uri="{BB962C8B-B14F-4D97-AF65-F5344CB8AC3E}">
        <p14:creationId xmlns:p14="http://schemas.microsoft.com/office/powerpoint/2010/main" val="1024996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would always be fixing not only our own software bugs,</a:t>
            </a:r>
            <a:r>
              <a:rPr lang="en-US" baseline="0" dirty="0" smtClean="0"/>
              <a:t> but working around bugs in the hardware.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E7B7AA9-E6F3-3047-973C-F17585CF4540}" type="slidenum">
              <a:rPr lang="en-US" smtClean="0"/>
              <a:t>9</a:t>
            </a:fld>
            <a:endParaRPr lang="en-US"/>
          </a:p>
        </p:txBody>
      </p:sp>
    </p:spTree>
    <p:extLst>
      <p:ext uri="{BB962C8B-B14F-4D97-AF65-F5344CB8AC3E}">
        <p14:creationId xmlns:p14="http://schemas.microsoft.com/office/powerpoint/2010/main" val="21426495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gradFill flip="none" rotWithShape="1">
            <a:gsLst>
              <a:gs pos="0">
                <a:schemeClr val="accent2">
                  <a:lumMod val="0"/>
                  <a:lumOff val="100000"/>
                </a:schemeClr>
              </a:gs>
              <a:gs pos="29000">
                <a:schemeClr val="accent2">
                  <a:lumMod val="0"/>
                  <a:lumOff val="100000"/>
                </a:schemeClr>
              </a:gs>
              <a:gs pos="100000">
                <a:schemeClr val="bg1">
                  <a:lumMod val="87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28750" y="0"/>
            <a:ext cx="7715250" cy="5143500"/>
          </a:xfrm>
          <a:prstGeom prst="rect">
            <a:avLst/>
          </a:prstGeom>
        </p:spPr>
      </p:pic>
      <p:sp>
        <p:nvSpPr>
          <p:cNvPr id="12" name="Title 1"/>
          <p:cNvSpPr>
            <a:spLocks noGrp="1"/>
          </p:cNvSpPr>
          <p:nvPr>
            <p:ph type="ctrTitle"/>
          </p:nvPr>
        </p:nvSpPr>
        <p:spPr>
          <a:xfrm>
            <a:off x="653875" y="1882794"/>
            <a:ext cx="4075720" cy="994209"/>
          </a:xfrm>
          <a:prstGeom prst="rect">
            <a:avLst/>
          </a:prstGeom>
        </p:spPr>
        <p:txBody>
          <a:bodyPr lIns="0" rIns="0" anchor="b" anchorCtr="0">
            <a:noAutofit/>
          </a:bodyPr>
          <a:lstStyle>
            <a:lvl1pPr algn="l">
              <a:lnSpc>
                <a:spcPts val="3100"/>
              </a:lnSpc>
              <a:defRPr sz="2400" b="0" i="0">
                <a:solidFill>
                  <a:schemeClr val="accent1"/>
                </a:solidFill>
                <a:latin typeface="Verdana" charset="0"/>
                <a:ea typeface="Verdana" charset="0"/>
                <a:cs typeface="Verdana" charset="0"/>
              </a:defRPr>
            </a:lvl1pPr>
          </a:lstStyle>
          <a:p>
            <a:r>
              <a:rPr lang="en-US" dirty="0" smtClean="0"/>
              <a:t>Click to edit Master title style</a:t>
            </a:r>
            <a:endParaRPr lang="en-US" dirty="0"/>
          </a:p>
        </p:txBody>
      </p:sp>
      <p:sp>
        <p:nvSpPr>
          <p:cNvPr id="13" name="Subtitle 2"/>
          <p:cNvSpPr>
            <a:spLocks noGrp="1"/>
          </p:cNvSpPr>
          <p:nvPr>
            <p:ph type="subTitle" idx="1"/>
          </p:nvPr>
        </p:nvSpPr>
        <p:spPr>
          <a:xfrm>
            <a:off x="653875" y="2979319"/>
            <a:ext cx="4075720" cy="421763"/>
          </a:xfrm>
          <a:prstGeom prst="rect">
            <a:avLst/>
          </a:prstGeom>
        </p:spPr>
        <p:txBody>
          <a:bodyPr lIns="0" tIns="0" rIns="0" bIns="0">
            <a:noAutofit/>
          </a:bodyPr>
          <a:lstStyle>
            <a:lvl1pPr marL="0" indent="0" algn="l">
              <a:buNone/>
              <a:defRPr sz="1400" i="1">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14" name="TextBox 13"/>
          <p:cNvSpPr txBox="1"/>
          <p:nvPr userDrawn="1"/>
        </p:nvSpPr>
        <p:spPr>
          <a:xfrm>
            <a:off x="157161" y="4984762"/>
            <a:ext cx="2250141" cy="82074"/>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aseline="30000" dirty="0" smtClean="0">
                <a:solidFill>
                  <a:schemeClr val="tx1">
                    <a:lumMod val="75000"/>
                    <a:lumOff val="25000"/>
                    <a:alpha val="80000"/>
                  </a:schemeClr>
                </a:solidFill>
              </a:rPr>
              <a:t>© Perforce Software Inc. All Rights Reserved.</a:t>
            </a: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7730" y="1119403"/>
            <a:ext cx="2020052" cy="234995"/>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53372" y="0"/>
            <a:ext cx="3857625" cy="5143500"/>
          </a:xfrm>
          <a:prstGeom prst="rect">
            <a:avLst/>
          </a:prstGeom>
        </p:spPr>
      </p:pic>
    </p:spTree>
    <p:extLst>
      <p:ext uri="{BB962C8B-B14F-4D97-AF65-F5344CB8AC3E}">
        <p14:creationId xmlns:p14="http://schemas.microsoft.com/office/powerpoint/2010/main" val="930061140"/>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PF: Content (1col)">
    <p:spTree>
      <p:nvGrpSpPr>
        <p:cNvPr id="1" name=""/>
        <p:cNvGrpSpPr/>
        <p:nvPr/>
      </p:nvGrpSpPr>
      <p:grpSpPr>
        <a:xfrm>
          <a:off x="0" y="0"/>
          <a:ext cx="0" cy="0"/>
          <a:chOff x="0" y="0"/>
          <a:chExt cx="0" cy="0"/>
        </a:xfrm>
      </p:grpSpPr>
      <p:sp>
        <p:nvSpPr>
          <p:cNvPr id="2" name="Rectangle 1"/>
          <p:cNvSpPr/>
          <p:nvPr userDrawn="1"/>
        </p:nvSpPr>
        <p:spPr>
          <a:xfrm>
            <a:off x="0" y="4839128"/>
            <a:ext cx="9144000" cy="30437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userDrawn="1"/>
        </p:nvSpPr>
        <p:spPr>
          <a:xfrm>
            <a:off x="8547830" y="4944921"/>
            <a:ext cx="389688" cy="92333"/>
          </a:xfrm>
          <a:prstGeom prst="rect">
            <a:avLst/>
          </a:prstGeom>
          <a:noFill/>
        </p:spPr>
        <p:txBody>
          <a:bodyPr wrap="square" lIns="0" tIns="0" rIns="0" bIns="0" rtlCol="0">
            <a:spAutoFit/>
          </a:bodyPr>
          <a:lstStyle/>
          <a:p>
            <a:pPr algn="r"/>
            <a:fld id="{108420E9-FE5C-444C-A8CF-8A795289B2AC}" type="slidenum">
              <a:rPr lang="en-US" sz="600" smtClean="0">
                <a:solidFill>
                  <a:schemeClr val="bg1"/>
                </a:solidFill>
              </a:rPr>
              <a:t>‹#›</a:t>
            </a:fld>
            <a:endParaRPr lang="en-US" sz="600" dirty="0">
              <a:solidFill>
                <a:schemeClr val="bg1"/>
              </a:solidFill>
            </a:endParaRPr>
          </a:p>
        </p:txBody>
      </p:sp>
      <p:sp>
        <p:nvSpPr>
          <p:cNvPr id="7" name="TextBox 6"/>
          <p:cNvSpPr txBox="1"/>
          <p:nvPr userDrawn="1"/>
        </p:nvSpPr>
        <p:spPr>
          <a:xfrm>
            <a:off x="6850223" y="4943927"/>
            <a:ext cx="1769715" cy="92333"/>
          </a:xfrm>
          <a:prstGeom prst="rect">
            <a:avLst/>
          </a:prstGeom>
          <a:noFill/>
        </p:spPr>
        <p:txBody>
          <a:bodyPr wrap="none" lIns="0" tIns="0" rIns="0" bIns="0"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600" b="0" i="0" u="none" strike="noStrike" kern="1200" baseline="0" dirty="0" smtClean="0">
                <a:solidFill>
                  <a:schemeClr val="bg1"/>
                </a:solidFill>
                <a:latin typeface="+mn-lt"/>
                <a:ea typeface="+mn-ea"/>
                <a:cs typeface="+mn-cs"/>
              </a:rPr>
              <a:t>© Perforce Software Inc. All Rights Reserved.</a:t>
            </a:r>
          </a:p>
        </p:txBody>
      </p:sp>
      <p:sp>
        <p:nvSpPr>
          <p:cNvPr id="14" name="Content Placeholder 48"/>
          <p:cNvSpPr>
            <a:spLocks noGrp="1"/>
          </p:cNvSpPr>
          <p:nvPr>
            <p:ph sz="quarter" idx="10"/>
          </p:nvPr>
        </p:nvSpPr>
        <p:spPr>
          <a:xfrm>
            <a:off x="369521" y="1112341"/>
            <a:ext cx="8245089" cy="3339344"/>
          </a:xfrm>
          <a:prstGeom prst="rect">
            <a:avLst/>
          </a:prstGeom>
        </p:spPr>
        <p:txBody>
          <a:bodyPr lIns="0" tIns="0" rIns="0" bIns="0">
            <a:noAutofit/>
          </a:bodyPr>
          <a:lstStyle>
            <a:lvl1pPr defTabSz="342900">
              <a:lnSpc>
                <a:spcPts val="2650"/>
              </a:lnSpc>
              <a:buClr>
                <a:schemeClr val="accent1"/>
              </a:buClr>
              <a:defRPr sz="1800"/>
            </a:lvl1pPr>
            <a:lvl2pPr>
              <a:lnSpc>
                <a:spcPts val="2650"/>
              </a:lnSpc>
              <a:buClr>
                <a:schemeClr val="accent1"/>
              </a:buClr>
              <a:defRPr sz="1500"/>
            </a:lvl2pPr>
            <a:lvl3pPr>
              <a:lnSpc>
                <a:spcPts val="2650"/>
              </a:lnSpc>
              <a:buClr>
                <a:schemeClr val="accent1"/>
              </a:buClr>
              <a:defRPr sz="1350"/>
            </a:lvl3pPr>
            <a:lvl4pPr>
              <a:lnSpc>
                <a:spcPts val="2650"/>
              </a:lnSpc>
              <a:buClr>
                <a:schemeClr val="accent1"/>
              </a:buClr>
              <a:defRPr sz="1200"/>
            </a:lvl4pPr>
            <a:lvl5pPr>
              <a:lnSpc>
                <a:spcPts val="2650"/>
              </a:lnSpc>
              <a:buClr>
                <a:schemeClr val="accent1"/>
              </a:buClr>
              <a:defRPr sz="105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Rectangle 18"/>
          <p:cNvSpPr/>
          <p:nvPr userDrawn="1"/>
        </p:nvSpPr>
        <p:spPr>
          <a:xfrm>
            <a:off x="0" y="204216"/>
            <a:ext cx="119063" cy="645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20" name="Title 1"/>
          <p:cNvSpPr>
            <a:spLocks noGrp="1"/>
          </p:cNvSpPr>
          <p:nvPr>
            <p:ph type="title"/>
          </p:nvPr>
        </p:nvSpPr>
        <p:spPr>
          <a:xfrm>
            <a:off x="369521" y="253325"/>
            <a:ext cx="7078118" cy="551656"/>
          </a:xfrm>
          <a:prstGeom prst="rect">
            <a:avLst/>
          </a:prstGeom>
        </p:spPr>
        <p:txBody>
          <a:bodyPr lIns="0" tIns="0" rIns="0" bIns="0" anchor="ctr" anchorCtr="0">
            <a:noAutofit/>
          </a:bodyPr>
          <a:lstStyle>
            <a:lvl1pPr>
              <a:lnSpc>
                <a:spcPts val="2700"/>
              </a:lnSpc>
              <a:defRPr sz="2250" b="0" i="0">
                <a:solidFill>
                  <a:schemeClr val="accent1"/>
                </a:solidFill>
                <a:latin typeface="Verdana" charset="0"/>
                <a:ea typeface="Verdana" charset="0"/>
                <a:cs typeface="Verdana" charset="0"/>
              </a:defRPr>
            </a:lvl1pPr>
          </a:lstStyle>
          <a:p>
            <a:r>
              <a:rPr lang="en-US" dirty="0" smtClean="0"/>
              <a:t>Click to edit Master title style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8931" y="4931048"/>
            <a:ext cx="956651" cy="129457"/>
          </a:xfrm>
          <a:prstGeom prst="rect">
            <a:avLst/>
          </a:prstGeom>
        </p:spPr>
      </p:pic>
    </p:spTree>
    <p:extLst>
      <p:ext uri="{BB962C8B-B14F-4D97-AF65-F5344CB8AC3E}">
        <p14:creationId xmlns:p14="http://schemas.microsoft.com/office/powerpoint/2010/main" val="301047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F: Content (2col)">
    <p:spTree>
      <p:nvGrpSpPr>
        <p:cNvPr id="1" name=""/>
        <p:cNvGrpSpPr/>
        <p:nvPr/>
      </p:nvGrpSpPr>
      <p:grpSpPr>
        <a:xfrm>
          <a:off x="0" y="0"/>
          <a:ext cx="0" cy="0"/>
          <a:chOff x="0" y="0"/>
          <a:chExt cx="0" cy="0"/>
        </a:xfrm>
      </p:grpSpPr>
      <p:sp>
        <p:nvSpPr>
          <p:cNvPr id="2" name="Title 1"/>
          <p:cNvSpPr>
            <a:spLocks noGrp="1"/>
          </p:cNvSpPr>
          <p:nvPr>
            <p:ph type="title"/>
          </p:nvPr>
        </p:nvSpPr>
        <p:spPr>
          <a:xfrm>
            <a:off x="369521" y="253325"/>
            <a:ext cx="7078118" cy="551656"/>
          </a:xfrm>
          <a:prstGeom prst="rect">
            <a:avLst/>
          </a:prstGeom>
        </p:spPr>
        <p:txBody>
          <a:bodyPr lIns="0" tIns="0" rIns="0" bIns="0" anchor="ctr" anchorCtr="0">
            <a:noAutofit/>
          </a:bodyPr>
          <a:lstStyle>
            <a:lvl1pPr>
              <a:lnSpc>
                <a:spcPts val="2700"/>
              </a:lnSpc>
              <a:defRPr sz="2250" b="0" i="0">
                <a:solidFill>
                  <a:schemeClr val="accent1"/>
                </a:solidFill>
                <a:latin typeface="Verdana" charset="0"/>
                <a:ea typeface="Verdana" charset="0"/>
                <a:cs typeface="Verdana" charset="0"/>
              </a:defRPr>
            </a:lvl1pPr>
          </a:lstStyle>
          <a:p>
            <a:r>
              <a:rPr lang="en-US" dirty="0" smtClean="0"/>
              <a:t>Click to edit Master title style</a:t>
            </a:r>
            <a:endParaRPr lang="en-US" dirty="0"/>
          </a:p>
        </p:txBody>
      </p:sp>
      <p:sp>
        <p:nvSpPr>
          <p:cNvPr id="49" name="Content Placeholder 48"/>
          <p:cNvSpPr>
            <a:spLocks noGrp="1"/>
          </p:cNvSpPr>
          <p:nvPr>
            <p:ph sz="quarter" idx="10"/>
          </p:nvPr>
        </p:nvSpPr>
        <p:spPr>
          <a:xfrm>
            <a:off x="369522" y="1112341"/>
            <a:ext cx="3940958" cy="3339344"/>
          </a:xfrm>
          <a:prstGeom prst="rect">
            <a:avLst/>
          </a:prstGeom>
        </p:spPr>
        <p:txBody>
          <a:bodyPr lIns="0" tIns="0" rIns="0" bIns="0">
            <a:noAutofit/>
          </a:bodyPr>
          <a:lstStyle>
            <a:lvl1pPr>
              <a:lnSpc>
                <a:spcPts val="2650"/>
              </a:lnSpc>
              <a:buClr>
                <a:schemeClr val="accent1"/>
              </a:buClr>
              <a:defRPr sz="1800"/>
            </a:lvl1pPr>
            <a:lvl2pPr>
              <a:lnSpc>
                <a:spcPts val="2650"/>
              </a:lnSpc>
              <a:buClr>
                <a:schemeClr val="accent1"/>
              </a:buClr>
              <a:defRPr sz="1500"/>
            </a:lvl2pPr>
            <a:lvl3pPr>
              <a:lnSpc>
                <a:spcPts val="2650"/>
              </a:lnSpc>
              <a:buClr>
                <a:schemeClr val="accent1"/>
              </a:buClr>
              <a:defRPr sz="1350"/>
            </a:lvl3pPr>
            <a:lvl4pPr>
              <a:lnSpc>
                <a:spcPts val="2650"/>
              </a:lnSpc>
              <a:buClr>
                <a:schemeClr val="accent1"/>
              </a:buClr>
              <a:defRPr sz="1200"/>
            </a:lvl4pPr>
            <a:lvl5pPr>
              <a:lnSpc>
                <a:spcPts val="2650"/>
              </a:lnSpc>
              <a:buClr>
                <a:schemeClr val="accent1"/>
              </a:buClr>
              <a:defRPr sz="105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1" name="Content Placeholder 48"/>
          <p:cNvSpPr>
            <a:spLocks noGrp="1"/>
          </p:cNvSpPr>
          <p:nvPr>
            <p:ph sz="quarter" idx="11"/>
          </p:nvPr>
        </p:nvSpPr>
        <p:spPr>
          <a:xfrm>
            <a:off x="4672362" y="1112340"/>
            <a:ext cx="3942250" cy="3339344"/>
          </a:xfrm>
          <a:prstGeom prst="rect">
            <a:avLst/>
          </a:prstGeom>
        </p:spPr>
        <p:txBody>
          <a:bodyPr lIns="0" tIns="0" rIns="0" bIns="0">
            <a:noAutofit/>
          </a:bodyPr>
          <a:lstStyle>
            <a:lvl1pPr>
              <a:lnSpc>
                <a:spcPts val="2650"/>
              </a:lnSpc>
              <a:buClr>
                <a:schemeClr val="accent1"/>
              </a:buClr>
              <a:defRPr sz="1800"/>
            </a:lvl1pPr>
            <a:lvl2pPr>
              <a:lnSpc>
                <a:spcPts val="2650"/>
              </a:lnSpc>
              <a:buClr>
                <a:schemeClr val="accent1"/>
              </a:buClr>
              <a:defRPr sz="1500"/>
            </a:lvl2pPr>
            <a:lvl3pPr>
              <a:lnSpc>
                <a:spcPts val="2650"/>
              </a:lnSpc>
              <a:buClr>
                <a:schemeClr val="accent1"/>
              </a:buClr>
              <a:defRPr sz="1350"/>
            </a:lvl3pPr>
            <a:lvl4pPr>
              <a:lnSpc>
                <a:spcPts val="2650"/>
              </a:lnSpc>
              <a:buClr>
                <a:schemeClr val="accent1"/>
              </a:buClr>
              <a:defRPr sz="1200"/>
            </a:lvl4pPr>
            <a:lvl5pPr>
              <a:lnSpc>
                <a:spcPts val="2650"/>
              </a:lnSpc>
              <a:buClr>
                <a:schemeClr val="accent1"/>
              </a:buClr>
              <a:defRPr sz="105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3" name="Rectangle 52"/>
          <p:cNvSpPr/>
          <p:nvPr userDrawn="1"/>
        </p:nvSpPr>
        <p:spPr>
          <a:xfrm>
            <a:off x="0" y="204216"/>
            <a:ext cx="119063" cy="645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23" name="Rectangle 22"/>
          <p:cNvSpPr/>
          <p:nvPr userDrawn="1"/>
        </p:nvSpPr>
        <p:spPr>
          <a:xfrm>
            <a:off x="0" y="4839128"/>
            <a:ext cx="9144000" cy="30437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userDrawn="1"/>
        </p:nvSpPr>
        <p:spPr>
          <a:xfrm>
            <a:off x="8547830" y="4938789"/>
            <a:ext cx="389688" cy="92333"/>
          </a:xfrm>
          <a:prstGeom prst="rect">
            <a:avLst/>
          </a:prstGeom>
          <a:noFill/>
        </p:spPr>
        <p:txBody>
          <a:bodyPr wrap="square" lIns="0" tIns="0" rIns="0" bIns="0" rtlCol="0">
            <a:spAutoFit/>
          </a:bodyPr>
          <a:lstStyle/>
          <a:p>
            <a:pPr algn="r"/>
            <a:fld id="{108420E9-FE5C-444C-A8CF-8A795289B2AC}" type="slidenum">
              <a:rPr lang="en-US" sz="600" smtClean="0">
                <a:solidFill>
                  <a:schemeClr val="bg1"/>
                </a:solidFill>
              </a:rPr>
              <a:t>‹#›</a:t>
            </a:fld>
            <a:endParaRPr lang="en-US" sz="600" dirty="0">
              <a:solidFill>
                <a:schemeClr val="bg1"/>
              </a:solidFill>
            </a:endParaRPr>
          </a:p>
        </p:txBody>
      </p:sp>
      <p:sp>
        <p:nvSpPr>
          <p:cNvPr id="25" name="TextBox 24"/>
          <p:cNvSpPr txBox="1"/>
          <p:nvPr userDrawn="1"/>
        </p:nvSpPr>
        <p:spPr>
          <a:xfrm>
            <a:off x="6850223" y="4937795"/>
            <a:ext cx="1769715" cy="92333"/>
          </a:xfrm>
          <a:prstGeom prst="rect">
            <a:avLst/>
          </a:prstGeom>
          <a:noFill/>
        </p:spPr>
        <p:txBody>
          <a:bodyPr wrap="none" lIns="0" tIns="0" rIns="0" bIns="0"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600" b="0" i="0" u="none" strike="noStrike" kern="1200" baseline="0" dirty="0" smtClean="0">
                <a:solidFill>
                  <a:schemeClr val="bg1"/>
                </a:solidFill>
                <a:latin typeface="+mn-lt"/>
                <a:ea typeface="+mn-ea"/>
                <a:cs typeface="+mn-cs"/>
              </a:rPr>
              <a:t>© Perforce Software Inc. All Rights Reserved.</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8931" y="4931048"/>
            <a:ext cx="956651" cy="129457"/>
          </a:xfrm>
          <a:prstGeom prst="rect">
            <a:avLst/>
          </a:prstGeom>
        </p:spPr>
      </p:pic>
    </p:spTree>
    <p:extLst>
      <p:ext uri="{BB962C8B-B14F-4D97-AF65-F5344CB8AC3E}">
        <p14:creationId xmlns:p14="http://schemas.microsoft.com/office/powerpoint/2010/main" val="960909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F: Content (3co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0223" y="0"/>
            <a:ext cx="2293778" cy="2293778"/>
          </a:xfrm>
          <a:prstGeom prst="rect">
            <a:avLst/>
          </a:prstGeom>
        </p:spPr>
      </p:pic>
      <p:sp>
        <p:nvSpPr>
          <p:cNvPr id="14" name="Content Placeholder 48"/>
          <p:cNvSpPr>
            <a:spLocks noGrp="1"/>
          </p:cNvSpPr>
          <p:nvPr>
            <p:ph sz="quarter" idx="10"/>
          </p:nvPr>
        </p:nvSpPr>
        <p:spPr>
          <a:xfrm>
            <a:off x="369521" y="1112341"/>
            <a:ext cx="2554154" cy="3339344"/>
          </a:xfrm>
          <a:prstGeom prst="rect">
            <a:avLst/>
          </a:prstGeom>
        </p:spPr>
        <p:txBody>
          <a:bodyPr lIns="0" tIns="0" rIns="0" bIns="0">
            <a:noAutofit/>
          </a:bodyPr>
          <a:lstStyle>
            <a:lvl1pPr>
              <a:lnSpc>
                <a:spcPts val="2650"/>
              </a:lnSpc>
              <a:buClr>
                <a:schemeClr val="accent1"/>
              </a:buClr>
              <a:defRPr sz="1800"/>
            </a:lvl1pPr>
            <a:lvl2pPr>
              <a:lnSpc>
                <a:spcPts val="2650"/>
              </a:lnSpc>
              <a:buClr>
                <a:schemeClr val="accent1"/>
              </a:buClr>
              <a:defRPr sz="1500"/>
            </a:lvl2pPr>
            <a:lvl3pPr>
              <a:lnSpc>
                <a:spcPts val="2650"/>
              </a:lnSpc>
              <a:buClr>
                <a:schemeClr val="accent1"/>
              </a:buClr>
              <a:defRPr sz="1350"/>
            </a:lvl3pPr>
            <a:lvl4pPr>
              <a:lnSpc>
                <a:spcPts val="2650"/>
              </a:lnSpc>
              <a:buClr>
                <a:schemeClr val="accent1"/>
              </a:buClr>
              <a:defRPr sz="1200"/>
            </a:lvl4pPr>
            <a:lvl5pPr>
              <a:lnSpc>
                <a:spcPts val="2650"/>
              </a:lnSpc>
              <a:buClr>
                <a:schemeClr val="accent1"/>
              </a:buClr>
              <a:defRPr sz="105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48"/>
          <p:cNvSpPr>
            <a:spLocks noGrp="1"/>
          </p:cNvSpPr>
          <p:nvPr>
            <p:ph sz="quarter" idx="11"/>
          </p:nvPr>
        </p:nvSpPr>
        <p:spPr>
          <a:xfrm>
            <a:off x="6068171" y="1112341"/>
            <a:ext cx="2546439" cy="3339344"/>
          </a:xfrm>
          <a:prstGeom prst="rect">
            <a:avLst/>
          </a:prstGeom>
        </p:spPr>
        <p:txBody>
          <a:bodyPr lIns="0" tIns="0" rIns="0" bIns="0">
            <a:noAutofit/>
          </a:bodyPr>
          <a:lstStyle>
            <a:lvl1pPr>
              <a:lnSpc>
                <a:spcPts val="2250"/>
              </a:lnSpc>
              <a:buClr>
                <a:schemeClr val="accent1"/>
              </a:buClr>
              <a:defRPr sz="1800"/>
            </a:lvl1pPr>
            <a:lvl2pPr>
              <a:lnSpc>
                <a:spcPts val="2650"/>
              </a:lnSpc>
              <a:buClr>
                <a:schemeClr val="accent1"/>
              </a:buClr>
              <a:defRPr sz="1500"/>
            </a:lvl2pPr>
            <a:lvl3pPr>
              <a:lnSpc>
                <a:spcPts val="2250"/>
              </a:lnSpc>
              <a:buClr>
                <a:schemeClr val="accent1"/>
              </a:buClr>
              <a:defRPr sz="1350"/>
            </a:lvl3pPr>
            <a:lvl4pPr>
              <a:lnSpc>
                <a:spcPts val="2250"/>
              </a:lnSpc>
              <a:buClr>
                <a:schemeClr val="accent1"/>
              </a:buClr>
              <a:defRPr sz="1200"/>
            </a:lvl4pPr>
            <a:lvl5pPr>
              <a:lnSpc>
                <a:spcPts val="2250"/>
              </a:lnSpc>
              <a:buClr>
                <a:schemeClr val="accent1"/>
              </a:buClr>
              <a:defRPr sz="105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48"/>
          <p:cNvSpPr>
            <a:spLocks noGrp="1"/>
          </p:cNvSpPr>
          <p:nvPr>
            <p:ph sz="quarter" idx="12"/>
          </p:nvPr>
        </p:nvSpPr>
        <p:spPr>
          <a:xfrm>
            <a:off x="3222703" y="1112341"/>
            <a:ext cx="2546440" cy="3339344"/>
          </a:xfrm>
          <a:prstGeom prst="rect">
            <a:avLst/>
          </a:prstGeom>
        </p:spPr>
        <p:txBody>
          <a:bodyPr lIns="0" tIns="0" rIns="0" bIns="0">
            <a:noAutofit/>
          </a:bodyPr>
          <a:lstStyle>
            <a:lvl1pPr>
              <a:lnSpc>
                <a:spcPts val="2250"/>
              </a:lnSpc>
              <a:buClr>
                <a:schemeClr val="accent1"/>
              </a:buClr>
              <a:defRPr sz="1800"/>
            </a:lvl1pPr>
            <a:lvl2pPr>
              <a:lnSpc>
                <a:spcPts val="2650"/>
              </a:lnSpc>
              <a:buClr>
                <a:schemeClr val="accent1"/>
              </a:buClr>
              <a:defRPr sz="1500"/>
            </a:lvl2pPr>
            <a:lvl3pPr>
              <a:lnSpc>
                <a:spcPts val="2250"/>
              </a:lnSpc>
              <a:buClr>
                <a:schemeClr val="accent1"/>
              </a:buClr>
              <a:defRPr sz="1350"/>
            </a:lvl3pPr>
            <a:lvl4pPr>
              <a:lnSpc>
                <a:spcPts val="2250"/>
              </a:lnSpc>
              <a:buClr>
                <a:schemeClr val="accent1"/>
              </a:buClr>
              <a:defRPr sz="1200"/>
            </a:lvl4pPr>
            <a:lvl5pPr>
              <a:lnSpc>
                <a:spcPts val="2250"/>
              </a:lnSpc>
              <a:buClr>
                <a:schemeClr val="accent1"/>
              </a:buClr>
              <a:defRPr sz="105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Rectangle 17"/>
          <p:cNvSpPr/>
          <p:nvPr userDrawn="1"/>
        </p:nvSpPr>
        <p:spPr>
          <a:xfrm>
            <a:off x="0" y="204216"/>
            <a:ext cx="119063" cy="645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13"/>
          </a:p>
        </p:txBody>
      </p:sp>
      <p:sp>
        <p:nvSpPr>
          <p:cNvPr id="19" name="Title 1"/>
          <p:cNvSpPr>
            <a:spLocks noGrp="1"/>
          </p:cNvSpPr>
          <p:nvPr>
            <p:ph type="title"/>
          </p:nvPr>
        </p:nvSpPr>
        <p:spPr>
          <a:xfrm>
            <a:off x="369521" y="253325"/>
            <a:ext cx="7078118" cy="551656"/>
          </a:xfrm>
          <a:prstGeom prst="rect">
            <a:avLst/>
          </a:prstGeom>
        </p:spPr>
        <p:txBody>
          <a:bodyPr lIns="0" tIns="0" rIns="0" bIns="0" anchor="ctr" anchorCtr="0">
            <a:noAutofit/>
          </a:bodyPr>
          <a:lstStyle>
            <a:lvl1pPr>
              <a:lnSpc>
                <a:spcPts val="2700"/>
              </a:lnSpc>
              <a:defRPr sz="2250" b="0" i="0">
                <a:solidFill>
                  <a:schemeClr val="accent1"/>
                </a:solidFill>
                <a:latin typeface="Verdana" charset="0"/>
                <a:ea typeface="Verdana" charset="0"/>
                <a:cs typeface="Verdana" charset="0"/>
              </a:defRPr>
            </a:lvl1pPr>
          </a:lstStyle>
          <a:p>
            <a:r>
              <a:rPr lang="en-US" dirty="0" smtClean="0"/>
              <a:t>Click to edit Master title style</a:t>
            </a:r>
            <a:endParaRPr lang="en-US" dirty="0"/>
          </a:p>
        </p:txBody>
      </p:sp>
      <p:sp>
        <p:nvSpPr>
          <p:cNvPr id="26" name="Rectangle 25"/>
          <p:cNvSpPr/>
          <p:nvPr userDrawn="1"/>
        </p:nvSpPr>
        <p:spPr>
          <a:xfrm>
            <a:off x="0" y="4839128"/>
            <a:ext cx="9144000" cy="30437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userDrawn="1"/>
        </p:nvSpPr>
        <p:spPr>
          <a:xfrm>
            <a:off x="8547830" y="4938789"/>
            <a:ext cx="389688" cy="92333"/>
          </a:xfrm>
          <a:prstGeom prst="rect">
            <a:avLst/>
          </a:prstGeom>
          <a:noFill/>
        </p:spPr>
        <p:txBody>
          <a:bodyPr wrap="square" lIns="0" tIns="0" rIns="0" bIns="0" rtlCol="0">
            <a:spAutoFit/>
          </a:bodyPr>
          <a:lstStyle/>
          <a:p>
            <a:pPr algn="r"/>
            <a:fld id="{108420E9-FE5C-444C-A8CF-8A795289B2AC}" type="slidenum">
              <a:rPr lang="en-US" sz="600" smtClean="0">
                <a:solidFill>
                  <a:schemeClr val="bg1"/>
                </a:solidFill>
              </a:rPr>
              <a:t>‹#›</a:t>
            </a:fld>
            <a:endParaRPr lang="en-US" sz="600" dirty="0">
              <a:solidFill>
                <a:schemeClr val="bg1"/>
              </a:solidFill>
            </a:endParaRPr>
          </a:p>
        </p:txBody>
      </p:sp>
      <p:sp>
        <p:nvSpPr>
          <p:cNvPr id="28" name="TextBox 27"/>
          <p:cNvSpPr txBox="1"/>
          <p:nvPr userDrawn="1"/>
        </p:nvSpPr>
        <p:spPr>
          <a:xfrm>
            <a:off x="6850223" y="4937795"/>
            <a:ext cx="1769715" cy="92333"/>
          </a:xfrm>
          <a:prstGeom prst="rect">
            <a:avLst/>
          </a:prstGeom>
          <a:noFill/>
        </p:spPr>
        <p:txBody>
          <a:bodyPr wrap="none" lIns="0" tIns="0" rIns="0" bIns="0"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600" b="0" i="0" u="none" strike="noStrike" kern="1200" baseline="0" dirty="0" smtClean="0">
                <a:solidFill>
                  <a:schemeClr val="bg1"/>
                </a:solidFill>
                <a:latin typeface="+mn-lt"/>
                <a:ea typeface="+mn-ea"/>
                <a:cs typeface="+mn-cs"/>
              </a:rPr>
              <a:t>© Perforce Software Inc. All Rights Reserved.</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8931" y="4931048"/>
            <a:ext cx="956651" cy="129457"/>
          </a:xfrm>
          <a:prstGeom prst="rect">
            <a:avLst/>
          </a:prstGeom>
        </p:spPr>
      </p:pic>
    </p:spTree>
    <p:extLst>
      <p:ext uri="{BB962C8B-B14F-4D97-AF65-F5344CB8AC3E}">
        <p14:creationId xmlns:p14="http://schemas.microsoft.com/office/powerpoint/2010/main" val="239109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PF: Section">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28750" y="0"/>
            <a:ext cx="7715250" cy="5143500"/>
          </a:xfrm>
          <a:prstGeom prst="rect">
            <a:avLst/>
          </a:prstGeom>
        </p:spPr>
      </p:pic>
      <p:sp>
        <p:nvSpPr>
          <p:cNvPr id="9" name="Rectangle 8"/>
          <p:cNvSpPr/>
          <p:nvPr userDrawn="1"/>
        </p:nvSpPr>
        <p:spPr>
          <a:xfrm>
            <a:off x="0" y="1771650"/>
            <a:ext cx="9144000" cy="131445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3"/>
          <p:cNvSpPr>
            <a:spLocks noGrp="1"/>
          </p:cNvSpPr>
          <p:nvPr>
            <p:ph type="title"/>
          </p:nvPr>
        </p:nvSpPr>
        <p:spPr>
          <a:xfrm>
            <a:off x="628650" y="2155373"/>
            <a:ext cx="7886700" cy="600075"/>
          </a:xfrm>
          <a:prstGeom prst="rect">
            <a:avLst/>
          </a:prstGeom>
        </p:spPr>
        <p:txBody>
          <a:bodyPr lIns="0" tIns="0" rIns="0" bIns="0" anchor="ctr" anchorCtr="0">
            <a:noAutofit/>
          </a:bodyPr>
          <a:lstStyle>
            <a:lvl1pPr algn="l">
              <a:defRPr sz="2100" b="0" i="0">
                <a:solidFill>
                  <a:schemeClr val="accent1"/>
                </a:solidFill>
                <a:latin typeface="Verdana" charset="0"/>
                <a:ea typeface="Verdana" charset="0"/>
                <a:cs typeface="Verdana" charset="0"/>
              </a:defRPr>
            </a:lvl1pPr>
          </a:lstStyle>
          <a:p>
            <a:r>
              <a:rPr lang="en-US" dirty="0" smtClean="0"/>
              <a:t>Click to edit Master title style</a:t>
            </a:r>
            <a:endParaRPr lang="en-US" dirty="0"/>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8650" y="1269987"/>
            <a:ext cx="1424306" cy="165691"/>
          </a:xfrm>
          <a:prstGeom prst="rect">
            <a:avLst/>
          </a:prstGeom>
        </p:spPr>
      </p:pic>
    </p:spTree>
    <p:extLst>
      <p:ext uri="{BB962C8B-B14F-4D97-AF65-F5344CB8AC3E}">
        <p14:creationId xmlns:p14="http://schemas.microsoft.com/office/powerpoint/2010/main" val="2271205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4154689"/>
      </p:ext>
    </p:extLst>
  </p:cSld>
  <p:clrMap bg1="lt1" tx1="dk1" bg2="lt2" tx2="dk2" accent1="accent1" accent2="accent2" accent3="accent3" accent4="accent4" accent5="accent5" accent6="accent6" hlink="hlink" folHlink="folHlink"/>
  <p:sldLayoutIdLst>
    <p:sldLayoutId id="2147483656" r:id="rId1"/>
    <p:sldLayoutId id="2147483667" r:id="rId2"/>
    <p:sldLayoutId id="2147483650" r:id="rId3"/>
    <p:sldLayoutId id="2147483653" r:id="rId4"/>
    <p:sldLayoutId id="2147483668" r:id="rId5"/>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tif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1" Type="http://schemas.openxmlformats.org/officeDocument/2006/relationships/image" Target="../media/image29.tiff"/><Relationship Id="rId12" Type="http://schemas.openxmlformats.org/officeDocument/2006/relationships/image" Target="../media/image30.tiff"/><Relationship Id="rId13" Type="http://schemas.openxmlformats.org/officeDocument/2006/relationships/image" Target="../media/image31.tiff"/><Relationship Id="rId14" Type="http://schemas.openxmlformats.org/officeDocument/2006/relationships/image" Target="../media/image32.tiff"/><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JPG"/><Relationship Id="rId10" Type="http://schemas.openxmlformats.org/officeDocument/2006/relationships/image" Target="../media/image28.JP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microsoft.com/office/2007/relationships/hdphoto" Target="../media/hdphoto1.wdp"/><Relationship Id="rId6" Type="http://schemas.openxmlformats.org/officeDocument/2006/relationships/image" Target="../media/image35.png"/><Relationship Id="rId7" Type="http://schemas.openxmlformats.org/officeDocument/2006/relationships/image" Target="../media/image36.tiff"/><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7.tiff"/><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35.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tiff"/><Relationship Id="rId8" Type="http://schemas.openxmlformats.org/officeDocument/2006/relationships/image" Target="../media/image39.png"/><Relationship Id="rId9"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4.tiff"/><Relationship Id="rId6"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5.tiff"/><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5.tiff"/><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image" Target="../media/image44.tiff"/><Relationship Id="rId4" Type="http://schemas.openxmlformats.org/officeDocument/2006/relationships/image" Target="../media/image46.png"/><Relationship Id="rId5" Type="http://schemas.openxmlformats.org/officeDocument/2006/relationships/image" Target="../media/image41.png"/><Relationship Id="rId6" Type="http://schemas.openxmlformats.org/officeDocument/2006/relationships/image" Target="../media/image43.png"/><Relationship Id="rId7"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tiff"/><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tiff"/><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chart" Target="../charts/chart1.xml"/><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 Id="rId3" Type="http://schemas.openxmlformats.org/officeDocument/2006/relationships/image" Target="../media/image3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From Chaos to Clarity</a:t>
            </a:r>
            <a:endParaRPr lang="en-US" dirty="0"/>
          </a:p>
        </p:txBody>
      </p:sp>
      <p:sp>
        <p:nvSpPr>
          <p:cNvPr id="5" name="Subtitle 4"/>
          <p:cNvSpPr>
            <a:spLocks noGrp="1"/>
          </p:cNvSpPr>
          <p:nvPr>
            <p:ph type="subTitle" idx="1"/>
          </p:nvPr>
        </p:nvSpPr>
        <p:spPr/>
        <p:txBody>
          <a:bodyPr/>
          <a:lstStyle/>
          <a:p>
            <a:r>
              <a:rPr lang="en-US" dirty="0" err="1" smtClean="0"/>
              <a:t>Git</a:t>
            </a:r>
            <a:r>
              <a:rPr lang="en-US" dirty="0" smtClean="0"/>
              <a:t> at Scale</a:t>
            </a:r>
            <a:endParaRPr lang="en-US" dirty="0"/>
          </a:p>
        </p:txBody>
      </p:sp>
    </p:spTree>
    <p:extLst>
      <p:ext uri="{BB962C8B-B14F-4D97-AF65-F5344CB8AC3E}">
        <p14:creationId xmlns:p14="http://schemas.microsoft.com/office/powerpoint/2010/main" val="15821462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marL="0" indent="0">
              <a:lnSpc>
                <a:spcPct val="150000"/>
              </a:lnSpc>
              <a:buNone/>
            </a:pPr>
            <a:r>
              <a:rPr lang="en-US" dirty="0" smtClean="0"/>
              <a:t>Games</a:t>
            </a:r>
          </a:p>
          <a:p>
            <a:pPr marL="342900" lvl="1" indent="0">
              <a:lnSpc>
                <a:spcPct val="150000"/>
              </a:lnSpc>
              <a:spcBef>
                <a:spcPts val="1000"/>
              </a:spcBef>
              <a:buNone/>
            </a:pPr>
            <a:r>
              <a:rPr lang="en-US" dirty="0" smtClean="0"/>
              <a:t>Mono project</a:t>
            </a:r>
          </a:p>
          <a:p>
            <a:pPr marL="342900" lvl="1" indent="0">
              <a:lnSpc>
                <a:spcPct val="150000"/>
              </a:lnSpc>
              <a:buNone/>
            </a:pPr>
            <a:r>
              <a:rPr lang="en-US" dirty="0" smtClean="0"/>
              <a:t>Large binary assets</a:t>
            </a:r>
          </a:p>
          <a:p>
            <a:pPr marL="342900" lvl="1" indent="0">
              <a:lnSpc>
                <a:spcPct val="150000"/>
              </a:lnSpc>
              <a:buNone/>
            </a:pPr>
            <a:r>
              <a:rPr lang="en-US" dirty="0" smtClean="0"/>
              <a:t>Distributed studios</a:t>
            </a:r>
          </a:p>
          <a:p>
            <a:pPr marL="342900" lvl="1" indent="0">
              <a:lnSpc>
                <a:spcPct val="150000"/>
              </a:lnSpc>
              <a:buNone/>
            </a:pPr>
            <a:r>
              <a:rPr lang="en-US" dirty="0" smtClean="0"/>
              <a:t>Fixed release deadlines</a:t>
            </a:r>
          </a:p>
        </p:txBody>
      </p:sp>
      <p:sp>
        <p:nvSpPr>
          <p:cNvPr id="3" name="Title 2"/>
          <p:cNvSpPr>
            <a:spLocks noGrp="1"/>
          </p:cNvSpPr>
          <p:nvPr>
            <p:ph type="title"/>
          </p:nvPr>
        </p:nvSpPr>
        <p:spPr/>
        <p:txBody>
          <a:bodyPr/>
          <a:lstStyle/>
          <a:p>
            <a:r>
              <a:rPr lang="en-US" dirty="0" smtClean="0"/>
              <a:t>Specific Industry Challenges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2802" y="450520"/>
            <a:ext cx="761808" cy="66182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6014" y="1594884"/>
            <a:ext cx="2912312" cy="2223803"/>
          </a:xfrm>
          <a:prstGeom prst="rect">
            <a:avLst/>
          </a:prstGeom>
        </p:spPr>
      </p:pic>
      <p:sp>
        <p:nvSpPr>
          <p:cNvPr id="7" name="Rectangle 6"/>
          <p:cNvSpPr/>
          <p:nvPr/>
        </p:nvSpPr>
        <p:spPr>
          <a:xfrm>
            <a:off x="3965944" y="1541721"/>
            <a:ext cx="4535308" cy="26368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25466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69521" y="1112341"/>
            <a:ext cx="3825607" cy="3339344"/>
          </a:xfrm>
        </p:spPr>
        <p:txBody>
          <a:bodyPr/>
          <a:lstStyle/>
          <a:p>
            <a:pPr marL="0" indent="0">
              <a:lnSpc>
                <a:spcPct val="150000"/>
              </a:lnSpc>
              <a:buNone/>
            </a:pPr>
            <a:r>
              <a:rPr lang="en-US" dirty="0" smtClean="0"/>
              <a:t>Software and Technology</a:t>
            </a:r>
          </a:p>
          <a:p>
            <a:pPr marL="342900" lvl="1" indent="0">
              <a:lnSpc>
                <a:spcPct val="150000"/>
              </a:lnSpc>
              <a:spcBef>
                <a:spcPts val="1000"/>
              </a:spcBef>
              <a:buNone/>
            </a:pPr>
            <a:r>
              <a:rPr lang="en-US" dirty="0" smtClean="0"/>
              <a:t>Large teams</a:t>
            </a:r>
          </a:p>
          <a:p>
            <a:pPr marL="342900" lvl="1" indent="0">
              <a:lnSpc>
                <a:spcPct val="150000"/>
              </a:lnSpc>
              <a:buNone/>
            </a:pPr>
            <a:r>
              <a:rPr lang="en-US" dirty="0" smtClean="0"/>
              <a:t>Distributed offices</a:t>
            </a:r>
          </a:p>
          <a:p>
            <a:pPr marL="342900" lvl="1" indent="0">
              <a:lnSpc>
                <a:spcPct val="150000"/>
              </a:lnSpc>
              <a:buNone/>
            </a:pPr>
            <a:r>
              <a:rPr lang="en-US" dirty="0" smtClean="0"/>
              <a:t>Remote and offline workers</a:t>
            </a:r>
          </a:p>
          <a:p>
            <a:pPr marL="342900" lvl="1" indent="0">
              <a:lnSpc>
                <a:spcPct val="150000"/>
              </a:lnSpc>
              <a:buNone/>
            </a:pPr>
            <a:r>
              <a:rPr lang="en-US" dirty="0" smtClean="0"/>
              <a:t>Merge and integration challenges</a:t>
            </a:r>
            <a:endParaRPr lang="en-US" dirty="0"/>
          </a:p>
        </p:txBody>
      </p:sp>
      <p:sp>
        <p:nvSpPr>
          <p:cNvPr id="3" name="Title 2"/>
          <p:cNvSpPr>
            <a:spLocks noGrp="1"/>
          </p:cNvSpPr>
          <p:nvPr>
            <p:ph type="title"/>
          </p:nvPr>
        </p:nvSpPr>
        <p:spPr/>
        <p:txBody>
          <a:bodyPr/>
          <a:lstStyle/>
          <a:p>
            <a:r>
              <a:rPr lang="en-US" dirty="0"/>
              <a:t>Specific Industry Challenges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0464" y="529153"/>
            <a:ext cx="659822" cy="74688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5128" y="1660326"/>
            <a:ext cx="4355158" cy="2369413"/>
          </a:xfrm>
          <a:prstGeom prst="rect">
            <a:avLst/>
          </a:prstGeom>
        </p:spPr>
      </p:pic>
      <p:sp>
        <p:nvSpPr>
          <p:cNvPr id="6" name="Rectangle 5"/>
          <p:cNvSpPr/>
          <p:nvPr/>
        </p:nvSpPr>
        <p:spPr>
          <a:xfrm>
            <a:off x="4195128" y="1541721"/>
            <a:ext cx="4306124" cy="26368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582903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69521" y="1112341"/>
            <a:ext cx="4074888" cy="3339344"/>
          </a:xfrm>
        </p:spPr>
        <p:txBody>
          <a:bodyPr/>
          <a:lstStyle/>
          <a:p>
            <a:pPr marL="0" indent="0">
              <a:lnSpc>
                <a:spcPct val="150000"/>
              </a:lnSpc>
              <a:buNone/>
            </a:pPr>
            <a:r>
              <a:rPr lang="en-US" dirty="0" smtClean="0"/>
              <a:t>Regulatory</a:t>
            </a:r>
          </a:p>
          <a:p>
            <a:pPr marL="342900" lvl="1" indent="0">
              <a:lnSpc>
                <a:spcPct val="150000"/>
              </a:lnSpc>
              <a:spcBef>
                <a:spcPts val="1000"/>
              </a:spcBef>
              <a:buNone/>
            </a:pPr>
            <a:r>
              <a:rPr lang="en-US" dirty="0" smtClean="0"/>
              <a:t>Code changes traceability</a:t>
            </a:r>
          </a:p>
          <a:p>
            <a:pPr marL="342900" lvl="1" indent="0">
              <a:lnSpc>
                <a:spcPct val="150000"/>
              </a:lnSpc>
              <a:buNone/>
            </a:pPr>
            <a:r>
              <a:rPr lang="en-US" dirty="0" smtClean="0"/>
              <a:t>Security controls</a:t>
            </a:r>
          </a:p>
          <a:p>
            <a:pPr marL="342900" lvl="1" indent="0">
              <a:lnSpc>
                <a:spcPct val="150000"/>
              </a:lnSpc>
              <a:buNone/>
            </a:pPr>
            <a:r>
              <a:rPr lang="en-US" dirty="0" smtClean="0"/>
              <a:t>Quality – code review stages</a:t>
            </a:r>
          </a:p>
          <a:p>
            <a:pPr marL="342900" lvl="1" indent="0">
              <a:lnSpc>
                <a:spcPct val="150000"/>
              </a:lnSpc>
              <a:buNone/>
            </a:pPr>
            <a:r>
              <a:rPr lang="en-US" dirty="0" smtClean="0"/>
              <a:t>Audit – changes, issues, and releases</a:t>
            </a:r>
          </a:p>
        </p:txBody>
      </p:sp>
      <p:sp>
        <p:nvSpPr>
          <p:cNvPr id="3" name="Title 2"/>
          <p:cNvSpPr>
            <a:spLocks noGrp="1"/>
          </p:cNvSpPr>
          <p:nvPr>
            <p:ph type="title"/>
          </p:nvPr>
        </p:nvSpPr>
        <p:spPr/>
        <p:txBody>
          <a:bodyPr/>
          <a:lstStyle/>
          <a:p>
            <a:r>
              <a:rPr lang="en-US" dirty="0"/>
              <a:t>Specific Industry Challenges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5282" y="518393"/>
            <a:ext cx="719190" cy="71498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2708" y="1616149"/>
            <a:ext cx="3275335" cy="2686680"/>
          </a:xfrm>
          <a:prstGeom prst="rect">
            <a:avLst/>
          </a:prstGeom>
        </p:spPr>
      </p:pic>
      <p:sp>
        <p:nvSpPr>
          <p:cNvPr id="6" name="Rectangle 5"/>
          <p:cNvSpPr/>
          <p:nvPr/>
        </p:nvSpPr>
        <p:spPr>
          <a:xfrm>
            <a:off x="4302721" y="1665955"/>
            <a:ext cx="4535308" cy="26368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342406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The Evolution of Versioning</a:t>
            </a:r>
            <a:r>
              <a:rPr lang="en-US" sz="4000" dirty="0"/>
              <a:t/>
            </a:r>
            <a:br>
              <a:rPr lang="en-US" sz="4000" dirty="0"/>
            </a:br>
            <a:r>
              <a:rPr lang="is-IS" sz="1400" i="1" dirty="0" smtClean="0">
                <a:solidFill>
                  <a:schemeClr val="tx1">
                    <a:lumMod val="75000"/>
                    <a:lumOff val="25000"/>
                  </a:schemeClr>
                </a:solidFill>
              </a:rPr>
              <a:t>How versioning has helped us.</a:t>
            </a:r>
            <a:endParaRPr lang="en-US" sz="1400" dirty="0"/>
          </a:p>
        </p:txBody>
      </p:sp>
    </p:spTree>
    <p:extLst>
      <p:ext uri="{BB962C8B-B14F-4D97-AF65-F5344CB8AC3E}">
        <p14:creationId xmlns:p14="http://schemas.microsoft.com/office/powerpoint/2010/main" val="5555454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69521" y="2412274"/>
            <a:ext cx="8245089" cy="2039410"/>
          </a:xfrm>
        </p:spPr>
        <p:txBody>
          <a:bodyPr/>
          <a:lstStyle/>
          <a:p>
            <a:pPr marL="342900" indent="-342900">
              <a:lnSpc>
                <a:spcPct val="150000"/>
              </a:lnSpc>
              <a:buFont typeface="+mj-lt"/>
              <a:buAutoNum type="arabicPeriod"/>
            </a:pPr>
            <a:r>
              <a:rPr lang="en-US" dirty="0" smtClean="0"/>
              <a:t>Version the individual file, but no connection to the change.</a:t>
            </a:r>
          </a:p>
          <a:p>
            <a:pPr marL="342900" indent="-342900">
              <a:lnSpc>
                <a:spcPct val="150000"/>
              </a:lnSpc>
              <a:buFont typeface="+mj-lt"/>
              <a:buAutoNum type="arabicPeriod"/>
            </a:pPr>
            <a:r>
              <a:rPr lang="en-US" dirty="0" smtClean="0"/>
              <a:t>Version the changes, but no file tracking.</a:t>
            </a:r>
          </a:p>
          <a:p>
            <a:pPr marL="342900" indent="-342900">
              <a:lnSpc>
                <a:spcPct val="150000"/>
              </a:lnSpc>
              <a:buFont typeface="+mj-lt"/>
              <a:buAutoNum type="arabicPeriod"/>
            </a:pPr>
            <a:r>
              <a:rPr lang="en-US" dirty="0" smtClean="0"/>
              <a:t>Version the diff and change, but isolated.</a:t>
            </a:r>
          </a:p>
          <a:p>
            <a:pPr marL="342900" indent="-342900">
              <a:lnSpc>
                <a:spcPct val="150000"/>
              </a:lnSpc>
              <a:buFont typeface="+mj-lt"/>
              <a:buAutoNum type="arabicPeriod"/>
            </a:pPr>
            <a:r>
              <a:rPr lang="en-US" dirty="0" smtClean="0"/>
              <a:t>Version the whole.</a:t>
            </a:r>
            <a:endParaRPr lang="en-US" dirty="0"/>
          </a:p>
        </p:txBody>
      </p:sp>
      <p:sp>
        <p:nvSpPr>
          <p:cNvPr id="3" name="Title 2"/>
          <p:cNvSpPr>
            <a:spLocks noGrp="1"/>
          </p:cNvSpPr>
          <p:nvPr>
            <p:ph type="title"/>
          </p:nvPr>
        </p:nvSpPr>
        <p:spPr/>
        <p:txBody>
          <a:bodyPr/>
          <a:lstStyle/>
          <a:p>
            <a:r>
              <a:rPr lang="en-US" dirty="0" smtClean="0"/>
              <a:t>Evolution of Repositories</a:t>
            </a:r>
            <a:endParaRPr lang="en-US" dirty="0"/>
          </a:p>
        </p:txBody>
      </p:sp>
      <p:grpSp>
        <p:nvGrpSpPr>
          <p:cNvPr id="19" name="Group 18"/>
          <p:cNvGrpSpPr/>
          <p:nvPr/>
        </p:nvGrpSpPr>
        <p:grpSpPr>
          <a:xfrm>
            <a:off x="7756505" y="447161"/>
            <a:ext cx="858105" cy="357820"/>
            <a:chOff x="6420051" y="5207889"/>
            <a:chExt cx="1144140" cy="477093"/>
          </a:xfrm>
        </p:grpSpPr>
        <p:cxnSp>
          <p:nvCxnSpPr>
            <p:cNvPr id="20" name="Straight Connector 19"/>
            <p:cNvCxnSpPr/>
            <p:nvPr/>
          </p:nvCxnSpPr>
          <p:spPr>
            <a:xfrm flipV="1">
              <a:off x="7331917" y="5281344"/>
              <a:ext cx="232274" cy="4"/>
            </a:xfrm>
            <a:prstGeom prst="line">
              <a:avLst/>
            </a:prstGeom>
            <a:ln w="28575" cmpd="sng">
              <a:solidFill>
                <a:srgbClr val="2F6DB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6420051" y="5611526"/>
              <a:ext cx="1144140" cy="4"/>
            </a:xfrm>
            <a:prstGeom prst="line">
              <a:avLst/>
            </a:prstGeom>
            <a:ln w="28575" cmpd="sng">
              <a:solidFill>
                <a:srgbClr val="2F6DB6"/>
              </a:solidFill>
            </a:ln>
          </p:spPr>
          <p:style>
            <a:lnRef idx="1">
              <a:schemeClr val="accent1"/>
            </a:lnRef>
            <a:fillRef idx="0">
              <a:schemeClr val="accent1"/>
            </a:fillRef>
            <a:effectRef idx="0">
              <a:schemeClr val="accent1"/>
            </a:effectRef>
            <a:fontRef idx="minor">
              <a:schemeClr val="tx1"/>
            </a:fontRef>
          </p:style>
        </p:cxnSp>
        <p:sp>
          <p:nvSpPr>
            <p:cNvPr id="22" name="Freeform 21"/>
            <p:cNvSpPr/>
            <p:nvPr/>
          </p:nvSpPr>
          <p:spPr>
            <a:xfrm>
              <a:off x="6731606" y="5271235"/>
              <a:ext cx="606391" cy="340293"/>
            </a:xfrm>
            <a:custGeom>
              <a:avLst/>
              <a:gdLst>
                <a:gd name="connsiteX0" fmla="*/ 0 w 924025"/>
                <a:gd name="connsiteY0" fmla="*/ 548683 h 548683"/>
                <a:gd name="connsiteX1" fmla="*/ 365760 w 924025"/>
                <a:gd name="connsiteY1" fmla="*/ 86671 h 548683"/>
                <a:gd name="connsiteX2" fmla="*/ 924025 w 924025"/>
                <a:gd name="connsiteY2" fmla="*/ 43 h 548683"/>
              </a:gdLst>
              <a:ahLst/>
              <a:cxnLst>
                <a:cxn ang="0">
                  <a:pos x="connsiteX0" y="connsiteY0"/>
                </a:cxn>
                <a:cxn ang="0">
                  <a:pos x="connsiteX1" y="connsiteY1"/>
                </a:cxn>
                <a:cxn ang="0">
                  <a:pos x="connsiteX2" y="connsiteY2"/>
                </a:cxn>
              </a:cxnLst>
              <a:rect l="l" t="t" r="r" b="b"/>
              <a:pathLst>
                <a:path w="924025" h="548683">
                  <a:moveTo>
                    <a:pt x="0" y="548683"/>
                  </a:moveTo>
                  <a:cubicBezTo>
                    <a:pt x="105878" y="363397"/>
                    <a:pt x="211756" y="178111"/>
                    <a:pt x="365760" y="86671"/>
                  </a:cubicBezTo>
                  <a:cubicBezTo>
                    <a:pt x="519764" y="-4769"/>
                    <a:pt x="924025" y="43"/>
                    <a:pt x="924025" y="43"/>
                  </a:cubicBezTo>
                </a:path>
              </a:pathLst>
            </a:custGeom>
            <a:ln w="28575" cmpd="sng">
              <a:solidFill>
                <a:srgbClr val="2F6DB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13"/>
            </a:p>
          </p:txBody>
        </p:sp>
        <p:sp>
          <p:nvSpPr>
            <p:cNvPr id="23" name="Oval 22"/>
            <p:cNvSpPr/>
            <p:nvPr/>
          </p:nvSpPr>
          <p:spPr>
            <a:xfrm flipH="1">
              <a:off x="7248836" y="5207889"/>
              <a:ext cx="146909" cy="146909"/>
            </a:xfrm>
            <a:prstGeom prst="ellipse">
              <a:avLst/>
            </a:prstGeom>
            <a:solidFill>
              <a:schemeClr val="bg1"/>
            </a:solidFill>
            <a:ln w="28575" cmpd="sng">
              <a:solidFill>
                <a:srgbClr val="2F6DB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13"/>
            </a:p>
          </p:txBody>
        </p:sp>
        <p:sp>
          <p:nvSpPr>
            <p:cNvPr id="24" name="Oval 23"/>
            <p:cNvSpPr/>
            <p:nvPr/>
          </p:nvSpPr>
          <p:spPr>
            <a:xfrm flipH="1">
              <a:off x="6661699" y="5538073"/>
              <a:ext cx="146909" cy="146909"/>
            </a:xfrm>
            <a:prstGeom prst="ellipse">
              <a:avLst/>
            </a:prstGeom>
            <a:solidFill>
              <a:schemeClr val="bg1"/>
            </a:solidFill>
            <a:ln w="28575" cmpd="sng">
              <a:solidFill>
                <a:srgbClr val="2F6DB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13"/>
            </a:p>
          </p:txBody>
        </p:sp>
        <p:sp>
          <p:nvSpPr>
            <p:cNvPr id="25" name="Oval 24"/>
            <p:cNvSpPr/>
            <p:nvPr/>
          </p:nvSpPr>
          <p:spPr>
            <a:xfrm flipH="1">
              <a:off x="7050256" y="5538072"/>
              <a:ext cx="146909" cy="146909"/>
            </a:xfrm>
            <a:prstGeom prst="ellipse">
              <a:avLst/>
            </a:prstGeom>
            <a:solidFill>
              <a:schemeClr val="bg1"/>
            </a:solidFill>
            <a:ln w="28575" cmpd="sng">
              <a:solidFill>
                <a:srgbClr val="2F6DB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13"/>
            </a:p>
          </p:txBody>
        </p:sp>
      </p:grpSp>
      <p:grpSp>
        <p:nvGrpSpPr>
          <p:cNvPr id="4" name="Group 3"/>
          <p:cNvGrpSpPr/>
          <p:nvPr/>
        </p:nvGrpSpPr>
        <p:grpSpPr>
          <a:xfrm>
            <a:off x="1442573" y="1290870"/>
            <a:ext cx="5907393" cy="635514"/>
            <a:chOff x="369521" y="1112340"/>
            <a:chExt cx="5907393" cy="635514"/>
          </a:xfrm>
        </p:grpSpPr>
        <p:grpSp>
          <p:nvGrpSpPr>
            <p:cNvPr id="43" name="Group 42"/>
            <p:cNvGrpSpPr/>
            <p:nvPr/>
          </p:nvGrpSpPr>
          <p:grpSpPr>
            <a:xfrm>
              <a:off x="369521" y="1112340"/>
              <a:ext cx="1588785" cy="635514"/>
              <a:chOff x="3742635" y="201164"/>
              <a:chExt cx="1588785" cy="635514"/>
            </a:xfrm>
            <a:noFill/>
          </p:grpSpPr>
          <p:sp>
            <p:nvSpPr>
              <p:cNvPr id="44" name="Chevron 43"/>
              <p:cNvSpPr/>
              <p:nvPr/>
            </p:nvSpPr>
            <p:spPr>
              <a:xfrm>
                <a:off x="3742635" y="201164"/>
                <a:ext cx="1588785" cy="635514"/>
              </a:xfrm>
              <a:prstGeom prst="chevron">
                <a:avLst/>
              </a:prstGeom>
              <a:grpFill/>
              <a:ln w="31750">
                <a:solidFill>
                  <a:srgbClr val="2F6DB6"/>
                </a:solidFill>
              </a:ln>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45" name="Chevron 4"/>
              <p:cNvSpPr/>
              <p:nvPr/>
            </p:nvSpPr>
            <p:spPr>
              <a:xfrm>
                <a:off x="4060392" y="201164"/>
                <a:ext cx="953271" cy="6355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2000" dirty="0" smtClean="0">
                    <a:solidFill>
                      <a:srgbClr val="2F6DB6"/>
                    </a:solidFill>
                  </a:rPr>
                  <a:t>CVS</a:t>
                </a:r>
                <a:endParaRPr lang="en-US" sz="2000" kern="1200" dirty="0">
                  <a:solidFill>
                    <a:srgbClr val="2F6DB6"/>
                  </a:solidFill>
                </a:endParaRPr>
              </a:p>
            </p:txBody>
          </p:sp>
        </p:grpSp>
        <p:grpSp>
          <p:nvGrpSpPr>
            <p:cNvPr id="46" name="Group 45"/>
            <p:cNvGrpSpPr/>
            <p:nvPr/>
          </p:nvGrpSpPr>
          <p:grpSpPr>
            <a:xfrm>
              <a:off x="1800200" y="1112340"/>
              <a:ext cx="1588785" cy="635514"/>
              <a:chOff x="3742635" y="201164"/>
              <a:chExt cx="1588785" cy="635514"/>
            </a:xfrm>
            <a:noFill/>
          </p:grpSpPr>
          <p:sp>
            <p:nvSpPr>
              <p:cNvPr id="47" name="Chevron 46"/>
              <p:cNvSpPr/>
              <p:nvPr/>
            </p:nvSpPr>
            <p:spPr>
              <a:xfrm>
                <a:off x="3742635" y="201164"/>
                <a:ext cx="1588785" cy="635514"/>
              </a:xfrm>
              <a:prstGeom prst="chevron">
                <a:avLst/>
              </a:prstGeom>
              <a:grpFill/>
              <a:ln w="31750">
                <a:solidFill>
                  <a:srgbClr val="2F6DB6"/>
                </a:solidFill>
              </a:ln>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48" name="Chevron 4"/>
              <p:cNvSpPr/>
              <p:nvPr/>
            </p:nvSpPr>
            <p:spPr>
              <a:xfrm>
                <a:off x="4060392" y="201164"/>
                <a:ext cx="953271" cy="6355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2000" kern="1200" dirty="0" smtClean="0">
                    <a:solidFill>
                      <a:srgbClr val="2F6DB6"/>
                    </a:solidFill>
                  </a:rPr>
                  <a:t>SVN</a:t>
                </a:r>
                <a:endParaRPr lang="en-US" sz="2000" kern="1200" dirty="0">
                  <a:solidFill>
                    <a:srgbClr val="2F6DB6"/>
                  </a:solidFill>
                </a:endParaRPr>
              </a:p>
            </p:txBody>
          </p:sp>
        </p:grpSp>
        <p:grpSp>
          <p:nvGrpSpPr>
            <p:cNvPr id="49" name="Group 48"/>
            <p:cNvGrpSpPr/>
            <p:nvPr/>
          </p:nvGrpSpPr>
          <p:grpSpPr>
            <a:xfrm>
              <a:off x="3241738" y="1112340"/>
              <a:ext cx="1588785" cy="635514"/>
              <a:chOff x="3742635" y="201164"/>
              <a:chExt cx="1588785" cy="635514"/>
            </a:xfrm>
            <a:noFill/>
          </p:grpSpPr>
          <p:sp>
            <p:nvSpPr>
              <p:cNvPr id="50" name="Chevron 49"/>
              <p:cNvSpPr/>
              <p:nvPr/>
            </p:nvSpPr>
            <p:spPr>
              <a:xfrm>
                <a:off x="3742635" y="201164"/>
                <a:ext cx="1588785" cy="635514"/>
              </a:xfrm>
              <a:prstGeom prst="chevron">
                <a:avLst/>
              </a:prstGeom>
              <a:grpFill/>
              <a:ln w="31750">
                <a:solidFill>
                  <a:srgbClr val="2F6DB6"/>
                </a:solidFill>
              </a:ln>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51" name="Chevron 4"/>
              <p:cNvSpPr/>
              <p:nvPr/>
            </p:nvSpPr>
            <p:spPr>
              <a:xfrm>
                <a:off x="4060392" y="201164"/>
                <a:ext cx="953271" cy="6355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2000" kern="1200" dirty="0" smtClean="0">
                    <a:solidFill>
                      <a:srgbClr val="2F6DB6"/>
                    </a:solidFill>
                  </a:rPr>
                  <a:t>GIT</a:t>
                </a:r>
                <a:endParaRPr lang="en-US" sz="2000" kern="1200" dirty="0">
                  <a:solidFill>
                    <a:srgbClr val="2F6DB6"/>
                  </a:solidFill>
                </a:endParaRPr>
              </a:p>
            </p:txBody>
          </p:sp>
        </p:grpSp>
        <p:grpSp>
          <p:nvGrpSpPr>
            <p:cNvPr id="52" name="Group 51"/>
            <p:cNvGrpSpPr/>
            <p:nvPr/>
          </p:nvGrpSpPr>
          <p:grpSpPr>
            <a:xfrm>
              <a:off x="4688129" y="1112340"/>
              <a:ext cx="1588785" cy="635514"/>
              <a:chOff x="3742635" y="201164"/>
              <a:chExt cx="1588785" cy="635514"/>
            </a:xfrm>
            <a:noFill/>
          </p:grpSpPr>
          <p:sp>
            <p:nvSpPr>
              <p:cNvPr id="53" name="Chevron 52"/>
              <p:cNvSpPr/>
              <p:nvPr/>
            </p:nvSpPr>
            <p:spPr>
              <a:xfrm>
                <a:off x="3742635" y="201164"/>
                <a:ext cx="1588785" cy="635514"/>
              </a:xfrm>
              <a:prstGeom prst="chevron">
                <a:avLst/>
              </a:prstGeom>
              <a:grpFill/>
              <a:ln w="31750">
                <a:solidFill>
                  <a:srgbClr val="2F6DB6"/>
                </a:solidFill>
              </a:ln>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54" name="Chevron 4"/>
              <p:cNvSpPr/>
              <p:nvPr/>
            </p:nvSpPr>
            <p:spPr>
              <a:xfrm>
                <a:off x="4060392" y="201164"/>
                <a:ext cx="953271" cy="63551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2000" kern="1200" dirty="0" smtClean="0">
                    <a:solidFill>
                      <a:srgbClr val="2F6DB6"/>
                    </a:solidFill>
                  </a:rPr>
                  <a:t>Helix</a:t>
                </a:r>
                <a:endParaRPr lang="en-US" sz="2000" kern="1200" dirty="0">
                  <a:solidFill>
                    <a:srgbClr val="2F6DB6"/>
                  </a:solidFill>
                </a:endParaRPr>
              </a:p>
            </p:txBody>
          </p:sp>
        </p:grpSp>
      </p:grpSp>
    </p:spTree>
    <p:extLst>
      <p:ext uri="{BB962C8B-B14F-4D97-AF65-F5344CB8AC3E}">
        <p14:creationId xmlns:p14="http://schemas.microsoft.com/office/powerpoint/2010/main" val="7496295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69521" y="3562171"/>
            <a:ext cx="8245089" cy="889513"/>
          </a:xfrm>
        </p:spPr>
        <p:txBody>
          <a:bodyPr/>
          <a:lstStyle/>
          <a:p>
            <a:pPr marL="0" indent="0">
              <a:lnSpc>
                <a:spcPct val="100000"/>
              </a:lnSpc>
              <a:buNone/>
            </a:pPr>
            <a:r>
              <a:rPr lang="en-US" dirty="0" smtClean="0"/>
              <a:t>Trunk-Based Development</a:t>
            </a:r>
          </a:p>
          <a:p>
            <a:pPr marL="0" indent="0">
              <a:lnSpc>
                <a:spcPct val="100000"/>
              </a:lnSpc>
              <a:buNone/>
            </a:pPr>
            <a:r>
              <a:rPr lang="en-US" dirty="0" smtClean="0"/>
              <a:t>One Developer, Releasing From Desktop</a:t>
            </a:r>
            <a:endParaRPr lang="en-US" dirty="0"/>
          </a:p>
        </p:txBody>
      </p:sp>
      <p:sp>
        <p:nvSpPr>
          <p:cNvPr id="3" name="Title 2"/>
          <p:cNvSpPr>
            <a:spLocks noGrp="1"/>
          </p:cNvSpPr>
          <p:nvPr>
            <p:ph type="title"/>
          </p:nvPr>
        </p:nvSpPr>
        <p:spPr/>
        <p:txBody>
          <a:bodyPr/>
          <a:lstStyle/>
          <a:p>
            <a:r>
              <a:rPr lang="en-US" dirty="0" smtClean="0"/>
              <a:t>Birth of a Repository</a:t>
            </a:r>
            <a:endParaRPr lang="en-US" dirty="0"/>
          </a:p>
        </p:txBody>
      </p:sp>
      <p:grpSp>
        <p:nvGrpSpPr>
          <p:cNvPr id="85" name="Group 84"/>
          <p:cNvGrpSpPr/>
          <p:nvPr/>
        </p:nvGrpSpPr>
        <p:grpSpPr>
          <a:xfrm>
            <a:off x="369521" y="1107708"/>
            <a:ext cx="7496475" cy="2089458"/>
            <a:chOff x="1217562" y="1489282"/>
            <a:chExt cx="5986948" cy="1668715"/>
          </a:xfrm>
        </p:grpSpPr>
        <p:grpSp>
          <p:nvGrpSpPr>
            <p:cNvPr id="86" name="Group 85"/>
            <p:cNvGrpSpPr/>
            <p:nvPr/>
          </p:nvGrpSpPr>
          <p:grpSpPr>
            <a:xfrm>
              <a:off x="1217562" y="1489282"/>
              <a:ext cx="5986948" cy="1426892"/>
              <a:chOff x="1633041" y="2264843"/>
              <a:chExt cx="7982597" cy="1902522"/>
            </a:xfrm>
          </p:grpSpPr>
          <p:cxnSp>
            <p:nvCxnSpPr>
              <p:cNvPr id="89" name="Straight Connector 88"/>
              <p:cNvCxnSpPr/>
              <p:nvPr/>
            </p:nvCxnSpPr>
            <p:spPr>
              <a:xfrm>
                <a:off x="2261937" y="3330341"/>
                <a:ext cx="7353701" cy="0"/>
              </a:xfrm>
              <a:prstGeom prst="line">
                <a:avLst/>
              </a:prstGeom>
              <a:noFill/>
              <a:ln w="38100" cap="flat" cmpd="sng" algn="ctr">
                <a:solidFill>
                  <a:srgbClr val="2F6DB6"/>
                </a:solidFill>
                <a:prstDash val="solid"/>
                <a:miter lim="800000"/>
              </a:ln>
              <a:effectLst/>
            </p:spPr>
          </p:cxnSp>
          <p:sp>
            <p:nvSpPr>
              <p:cNvPr id="90" name="Oval 89"/>
              <p:cNvSpPr/>
              <p:nvPr/>
            </p:nvSpPr>
            <p:spPr>
              <a:xfrm flipH="1">
                <a:off x="2578413" y="3256886"/>
                <a:ext cx="146909" cy="146909"/>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91" name="Oval 90"/>
              <p:cNvSpPr/>
              <p:nvPr/>
            </p:nvSpPr>
            <p:spPr>
              <a:xfrm flipH="1">
                <a:off x="3272805" y="3256886"/>
                <a:ext cx="146909" cy="146909"/>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pic>
            <p:nvPicPr>
              <p:cNvPr id="92" name="Picture 91"/>
              <p:cNvPicPr>
                <a:picLocks noChangeAspect="1"/>
              </p:cNvPicPr>
              <p:nvPr/>
            </p:nvPicPr>
            <p:blipFill>
              <a:blip r:embed="rId3">
                <a:duotone>
                  <a:srgbClr val="4472C4">
                    <a:shade val="45000"/>
                    <a:satMod val="135000"/>
                  </a:srgbClr>
                  <a:prstClr val="white"/>
                </a:duotone>
                <a:extLst>
                  <a:ext uri="{28A0092B-C50C-407E-A947-70E740481C1C}">
                    <a14:useLocalDpi xmlns:a14="http://schemas.microsoft.com/office/drawing/2010/main" val="0"/>
                  </a:ext>
                </a:extLst>
              </a:blip>
              <a:stretch>
                <a:fillRect/>
              </a:stretch>
            </p:blipFill>
            <p:spPr>
              <a:xfrm>
                <a:off x="1633041" y="2264843"/>
                <a:ext cx="478356" cy="478356"/>
              </a:xfrm>
              <a:prstGeom prst="rect">
                <a:avLst/>
              </a:prstGeom>
            </p:spPr>
          </p:pic>
          <p:sp>
            <p:nvSpPr>
              <p:cNvPr id="93" name="Oval 92"/>
              <p:cNvSpPr/>
              <p:nvPr/>
            </p:nvSpPr>
            <p:spPr>
              <a:xfrm flipH="1">
                <a:off x="4098974" y="3256885"/>
                <a:ext cx="146909" cy="146909"/>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94" name="Oval 93"/>
              <p:cNvSpPr/>
              <p:nvPr/>
            </p:nvSpPr>
            <p:spPr>
              <a:xfrm flipH="1">
                <a:off x="5865332" y="3256885"/>
                <a:ext cx="146909" cy="146909"/>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95" name="Oval 94"/>
              <p:cNvSpPr/>
              <p:nvPr/>
            </p:nvSpPr>
            <p:spPr>
              <a:xfrm flipH="1">
                <a:off x="6437912" y="3256884"/>
                <a:ext cx="146909" cy="146909"/>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96" name="Oval 95"/>
              <p:cNvSpPr/>
              <p:nvPr/>
            </p:nvSpPr>
            <p:spPr>
              <a:xfrm flipH="1">
                <a:off x="6831204" y="3256883"/>
                <a:ext cx="146909" cy="146909"/>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97" name="Oval 96"/>
              <p:cNvSpPr/>
              <p:nvPr/>
            </p:nvSpPr>
            <p:spPr>
              <a:xfrm flipH="1">
                <a:off x="7179912" y="3256880"/>
                <a:ext cx="146909" cy="146909"/>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98" name="Oval 97"/>
              <p:cNvSpPr/>
              <p:nvPr/>
            </p:nvSpPr>
            <p:spPr>
              <a:xfrm flipH="1">
                <a:off x="3750266" y="3256882"/>
                <a:ext cx="146909" cy="146909"/>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99" name="Oval 98"/>
              <p:cNvSpPr/>
              <p:nvPr/>
            </p:nvSpPr>
            <p:spPr>
              <a:xfrm flipH="1">
                <a:off x="7469260" y="3256881"/>
                <a:ext cx="146909" cy="146909"/>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00" name="Round Same Side Corner Rectangle 99"/>
              <p:cNvSpPr/>
              <p:nvPr/>
            </p:nvSpPr>
            <p:spPr>
              <a:xfrm>
                <a:off x="1752169" y="3230732"/>
                <a:ext cx="240631" cy="259882"/>
              </a:xfrm>
              <a:prstGeom prst="round2SameRect">
                <a:avLst>
                  <a:gd name="adj1" fmla="val 50000"/>
                  <a:gd name="adj2" fmla="val 0"/>
                </a:avLst>
              </a:prstGeom>
              <a:solidFill>
                <a:srgbClr val="5B9BD5">
                  <a:lumMod val="40000"/>
                  <a:lumOff val="60000"/>
                </a:srgbClr>
              </a:solidFill>
              <a:ln w="3492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sp>
            <p:nvSpPr>
              <p:cNvPr id="101" name="Oval 100"/>
              <p:cNvSpPr/>
              <p:nvPr/>
            </p:nvSpPr>
            <p:spPr>
              <a:xfrm flipH="1">
                <a:off x="1761941" y="3051398"/>
                <a:ext cx="217832" cy="21783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02" name="Arc 101"/>
              <p:cNvSpPr/>
              <p:nvPr/>
            </p:nvSpPr>
            <p:spPr>
              <a:xfrm flipH="1" flipV="1">
                <a:off x="4166809" y="3163354"/>
                <a:ext cx="750467" cy="654520"/>
              </a:xfrm>
              <a:prstGeom prst="arc">
                <a:avLst/>
              </a:prstGeom>
              <a:noFill/>
              <a:ln w="38100" cap="flat" cmpd="sng" algn="ctr">
                <a:solidFill>
                  <a:srgbClr val="2F6DB6"/>
                </a:solidFill>
                <a:prstDash val="sysDash"/>
                <a:miter lim="800000"/>
                <a:head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03" name="Arc 102"/>
              <p:cNvSpPr/>
              <p:nvPr/>
            </p:nvSpPr>
            <p:spPr>
              <a:xfrm flipH="1" flipV="1">
                <a:off x="7542714" y="3180925"/>
                <a:ext cx="750467" cy="654520"/>
              </a:xfrm>
              <a:prstGeom prst="arc">
                <a:avLst/>
              </a:prstGeom>
              <a:noFill/>
              <a:ln w="38100" cap="flat" cmpd="sng" algn="ctr">
                <a:solidFill>
                  <a:srgbClr val="2F6DB6"/>
                </a:solidFill>
                <a:prstDash val="sysDash"/>
                <a:miter lim="800000"/>
                <a:head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grpSp>
            <p:nvGrpSpPr>
              <p:cNvPr id="104" name="Group 103"/>
              <p:cNvGrpSpPr/>
              <p:nvPr/>
            </p:nvGrpSpPr>
            <p:grpSpPr>
              <a:xfrm>
                <a:off x="8051236" y="3778769"/>
                <a:ext cx="457838" cy="388596"/>
                <a:chOff x="7729414" y="2842846"/>
                <a:chExt cx="636957" cy="488462"/>
              </a:xfrm>
            </p:grpSpPr>
            <p:sp>
              <p:nvSpPr>
                <p:cNvPr id="108" name="Trapezoid 107"/>
                <p:cNvSpPr/>
                <p:nvPr/>
              </p:nvSpPr>
              <p:spPr>
                <a:xfrm rot="16200000">
                  <a:off x="7643445" y="2928815"/>
                  <a:ext cx="488462" cy="316523"/>
                </a:xfrm>
                <a:prstGeom prst="trapezoid">
                  <a:avLst/>
                </a:prstGeom>
                <a:solidFill>
                  <a:srgbClr val="4472C4">
                    <a:lumMod val="75000"/>
                  </a:srgbClr>
                </a:solidFill>
                <a:ln w="19050" cap="flat" cmpd="sng" algn="ctr">
                  <a:solidFill>
                    <a:sysClr val="window" lastClr="FFFFFF">
                      <a:lumMod val="90000"/>
                      <a:lumOff val="1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sp>
              <p:nvSpPr>
                <p:cNvPr id="109" name="Trapezoid 108"/>
                <p:cNvSpPr/>
                <p:nvPr/>
              </p:nvSpPr>
              <p:spPr>
                <a:xfrm rot="5400000">
                  <a:off x="7963740" y="2928677"/>
                  <a:ext cx="488462" cy="316800"/>
                </a:xfrm>
                <a:prstGeom prst="trapezoid">
                  <a:avLst/>
                </a:prstGeom>
                <a:solidFill>
                  <a:srgbClr val="4472C4">
                    <a:lumMod val="95000"/>
                  </a:srgbClr>
                </a:solidFill>
                <a:ln w="19050" cap="flat" cmpd="sng" algn="ctr">
                  <a:solidFill>
                    <a:sysClr val="window" lastClr="FFFFFF">
                      <a:lumMod val="90000"/>
                      <a:lumOff val="1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grpSp>
          <p:grpSp>
            <p:nvGrpSpPr>
              <p:cNvPr id="105" name="Group 104"/>
              <p:cNvGrpSpPr/>
              <p:nvPr/>
            </p:nvGrpSpPr>
            <p:grpSpPr>
              <a:xfrm>
                <a:off x="4670755" y="3778394"/>
                <a:ext cx="457838" cy="388596"/>
                <a:chOff x="7729414" y="2842846"/>
                <a:chExt cx="636957" cy="488462"/>
              </a:xfrm>
            </p:grpSpPr>
            <p:sp>
              <p:nvSpPr>
                <p:cNvPr id="106" name="Trapezoid 105"/>
                <p:cNvSpPr/>
                <p:nvPr/>
              </p:nvSpPr>
              <p:spPr>
                <a:xfrm rot="16200000">
                  <a:off x="7643445" y="2928815"/>
                  <a:ext cx="488462" cy="316523"/>
                </a:xfrm>
                <a:prstGeom prst="trapezoid">
                  <a:avLst/>
                </a:prstGeom>
                <a:solidFill>
                  <a:srgbClr val="4472C4">
                    <a:lumMod val="75000"/>
                  </a:srgbClr>
                </a:solidFill>
                <a:ln w="19050" cap="flat" cmpd="sng" algn="ctr">
                  <a:solidFill>
                    <a:sysClr val="window" lastClr="FFFFFF">
                      <a:lumMod val="90000"/>
                      <a:lumOff val="1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sp>
              <p:nvSpPr>
                <p:cNvPr id="107" name="Trapezoid 106"/>
                <p:cNvSpPr/>
                <p:nvPr/>
              </p:nvSpPr>
              <p:spPr>
                <a:xfrm rot="5400000">
                  <a:off x="7963740" y="2928677"/>
                  <a:ext cx="488462" cy="316800"/>
                </a:xfrm>
                <a:prstGeom prst="trapezoid">
                  <a:avLst/>
                </a:prstGeom>
                <a:solidFill>
                  <a:srgbClr val="4472C4">
                    <a:lumMod val="95000"/>
                  </a:srgbClr>
                </a:solidFill>
                <a:ln w="19050" cap="flat" cmpd="sng" algn="ctr">
                  <a:solidFill>
                    <a:sysClr val="window" lastClr="FFFFFF">
                      <a:lumMod val="90000"/>
                      <a:lumOff val="1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grpSp>
        </p:grpSp>
        <p:sp>
          <p:nvSpPr>
            <p:cNvPr id="87" name="TextBox 86"/>
            <p:cNvSpPr txBox="1"/>
            <p:nvPr/>
          </p:nvSpPr>
          <p:spPr>
            <a:xfrm>
              <a:off x="3333671" y="2936776"/>
              <a:ext cx="694133" cy="22122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smtClean="0">
                  <a:ln>
                    <a:noFill/>
                  </a:ln>
                  <a:solidFill>
                    <a:srgbClr val="2F6DB6"/>
                  </a:solidFill>
                  <a:effectLst/>
                  <a:uLnTx/>
                  <a:uFillTx/>
                  <a:latin typeface="Calibri"/>
                </a:rPr>
                <a:t>release 0.1</a:t>
              </a:r>
            </a:p>
          </p:txBody>
        </p:sp>
        <p:sp>
          <p:nvSpPr>
            <p:cNvPr id="88" name="TextBox 87"/>
            <p:cNvSpPr txBox="1"/>
            <p:nvPr/>
          </p:nvSpPr>
          <p:spPr>
            <a:xfrm>
              <a:off x="5880627" y="2924619"/>
              <a:ext cx="694133" cy="22122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smtClean="0">
                  <a:ln>
                    <a:noFill/>
                  </a:ln>
                  <a:solidFill>
                    <a:srgbClr val="2F6DB6"/>
                  </a:solidFill>
                  <a:effectLst/>
                  <a:uLnTx/>
                  <a:uFillTx/>
                  <a:latin typeface="Calibri"/>
                </a:rPr>
                <a:t>release 0.2</a:t>
              </a:r>
            </a:p>
          </p:txBody>
        </p:sp>
      </p:grpSp>
      <p:grpSp>
        <p:nvGrpSpPr>
          <p:cNvPr id="36" name="Group 35"/>
          <p:cNvGrpSpPr/>
          <p:nvPr/>
        </p:nvGrpSpPr>
        <p:grpSpPr>
          <a:xfrm>
            <a:off x="7756505" y="447161"/>
            <a:ext cx="858105" cy="357820"/>
            <a:chOff x="6420051" y="5207889"/>
            <a:chExt cx="1144140" cy="477093"/>
          </a:xfrm>
        </p:grpSpPr>
        <p:cxnSp>
          <p:nvCxnSpPr>
            <p:cNvPr id="37" name="Straight Connector 36"/>
            <p:cNvCxnSpPr/>
            <p:nvPr/>
          </p:nvCxnSpPr>
          <p:spPr>
            <a:xfrm flipV="1">
              <a:off x="7331917" y="5281344"/>
              <a:ext cx="232274" cy="4"/>
            </a:xfrm>
            <a:prstGeom prst="line">
              <a:avLst/>
            </a:prstGeom>
            <a:ln w="28575" cmpd="sng">
              <a:solidFill>
                <a:srgbClr val="2F6DB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6420051" y="5611526"/>
              <a:ext cx="1144140" cy="4"/>
            </a:xfrm>
            <a:prstGeom prst="line">
              <a:avLst/>
            </a:prstGeom>
            <a:ln w="28575" cmpd="sng">
              <a:solidFill>
                <a:srgbClr val="2F6DB6"/>
              </a:solidFill>
            </a:ln>
          </p:spPr>
          <p:style>
            <a:lnRef idx="1">
              <a:schemeClr val="accent1"/>
            </a:lnRef>
            <a:fillRef idx="0">
              <a:schemeClr val="accent1"/>
            </a:fillRef>
            <a:effectRef idx="0">
              <a:schemeClr val="accent1"/>
            </a:effectRef>
            <a:fontRef idx="minor">
              <a:schemeClr val="tx1"/>
            </a:fontRef>
          </p:style>
        </p:cxnSp>
        <p:sp>
          <p:nvSpPr>
            <p:cNvPr id="39" name="Freeform 38"/>
            <p:cNvSpPr/>
            <p:nvPr/>
          </p:nvSpPr>
          <p:spPr>
            <a:xfrm>
              <a:off x="6731606" y="5271235"/>
              <a:ext cx="606391" cy="340293"/>
            </a:xfrm>
            <a:custGeom>
              <a:avLst/>
              <a:gdLst>
                <a:gd name="connsiteX0" fmla="*/ 0 w 924025"/>
                <a:gd name="connsiteY0" fmla="*/ 548683 h 548683"/>
                <a:gd name="connsiteX1" fmla="*/ 365760 w 924025"/>
                <a:gd name="connsiteY1" fmla="*/ 86671 h 548683"/>
                <a:gd name="connsiteX2" fmla="*/ 924025 w 924025"/>
                <a:gd name="connsiteY2" fmla="*/ 43 h 548683"/>
              </a:gdLst>
              <a:ahLst/>
              <a:cxnLst>
                <a:cxn ang="0">
                  <a:pos x="connsiteX0" y="connsiteY0"/>
                </a:cxn>
                <a:cxn ang="0">
                  <a:pos x="connsiteX1" y="connsiteY1"/>
                </a:cxn>
                <a:cxn ang="0">
                  <a:pos x="connsiteX2" y="connsiteY2"/>
                </a:cxn>
              </a:cxnLst>
              <a:rect l="l" t="t" r="r" b="b"/>
              <a:pathLst>
                <a:path w="924025" h="548683">
                  <a:moveTo>
                    <a:pt x="0" y="548683"/>
                  </a:moveTo>
                  <a:cubicBezTo>
                    <a:pt x="105878" y="363397"/>
                    <a:pt x="211756" y="178111"/>
                    <a:pt x="365760" y="86671"/>
                  </a:cubicBezTo>
                  <a:cubicBezTo>
                    <a:pt x="519764" y="-4769"/>
                    <a:pt x="924025" y="43"/>
                    <a:pt x="924025" y="43"/>
                  </a:cubicBezTo>
                </a:path>
              </a:pathLst>
            </a:custGeom>
            <a:ln w="28575" cmpd="sng">
              <a:solidFill>
                <a:srgbClr val="2F6DB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13"/>
            </a:p>
          </p:txBody>
        </p:sp>
        <p:sp>
          <p:nvSpPr>
            <p:cNvPr id="40" name="Oval 39"/>
            <p:cNvSpPr/>
            <p:nvPr/>
          </p:nvSpPr>
          <p:spPr>
            <a:xfrm flipH="1">
              <a:off x="7248836" y="5207889"/>
              <a:ext cx="146909" cy="146909"/>
            </a:xfrm>
            <a:prstGeom prst="ellipse">
              <a:avLst/>
            </a:prstGeom>
            <a:solidFill>
              <a:schemeClr val="bg1"/>
            </a:solidFill>
            <a:ln w="28575" cmpd="sng">
              <a:solidFill>
                <a:srgbClr val="2F6DB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13"/>
            </a:p>
          </p:txBody>
        </p:sp>
        <p:sp>
          <p:nvSpPr>
            <p:cNvPr id="41" name="Oval 40"/>
            <p:cNvSpPr/>
            <p:nvPr/>
          </p:nvSpPr>
          <p:spPr>
            <a:xfrm flipH="1">
              <a:off x="6661699" y="5538073"/>
              <a:ext cx="146909" cy="146909"/>
            </a:xfrm>
            <a:prstGeom prst="ellipse">
              <a:avLst/>
            </a:prstGeom>
            <a:solidFill>
              <a:schemeClr val="bg1"/>
            </a:solidFill>
            <a:ln w="28575" cmpd="sng">
              <a:solidFill>
                <a:srgbClr val="2F6DB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13"/>
            </a:p>
          </p:txBody>
        </p:sp>
        <p:sp>
          <p:nvSpPr>
            <p:cNvPr id="42" name="Oval 41"/>
            <p:cNvSpPr/>
            <p:nvPr/>
          </p:nvSpPr>
          <p:spPr>
            <a:xfrm flipH="1">
              <a:off x="7050256" y="5538072"/>
              <a:ext cx="146909" cy="146909"/>
            </a:xfrm>
            <a:prstGeom prst="ellipse">
              <a:avLst/>
            </a:prstGeom>
            <a:solidFill>
              <a:schemeClr val="bg1"/>
            </a:solidFill>
            <a:ln w="28575" cmpd="sng">
              <a:solidFill>
                <a:srgbClr val="2F6DB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13"/>
            </a:p>
          </p:txBody>
        </p:sp>
      </p:grpSp>
    </p:spTree>
    <p:extLst>
      <p:ext uri="{BB962C8B-B14F-4D97-AF65-F5344CB8AC3E}">
        <p14:creationId xmlns:p14="http://schemas.microsoft.com/office/powerpoint/2010/main" val="18854794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69521" y="3247656"/>
            <a:ext cx="8245089" cy="1204028"/>
          </a:xfrm>
        </p:spPr>
        <p:txBody>
          <a:bodyPr/>
          <a:lstStyle/>
          <a:p>
            <a:pPr marL="0" indent="0">
              <a:lnSpc>
                <a:spcPct val="100000"/>
              </a:lnSpc>
              <a:buNone/>
            </a:pPr>
            <a:r>
              <a:rPr lang="en-US" dirty="0" smtClean="0"/>
              <a:t>Small Team, Trunk-Based Dev With Artefact Store</a:t>
            </a:r>
          </a:p>
          <a:p>
            <a:pPr marL="0" indent="0">
              <a:lnSpc>
                <a:spcPct val="100000"/>
              </a:lnSpc>
              <a:buNone/>
            </a:pPr>
            <a:r>
              <a:rPr lang="en-US" dirty="0" smtClean="0"/>
              <a:t>Build Server &amp; Continuous Integration (CI)</a:t>
            </a:r>
            <a:endParaRPr lang="en-US" dirty="0"/>
          </a:p>
        </p:txBody>
      </p:sp>
      <p:sp>
        <p:nvSpPr>
          <p:cNvPr id="3" name="Title 2"/>
          <p:cNvSpPr>
            <a:spLocks noGrp="1"/>
          </p:cNvSpPr>
          <p:nvPr>
            <p:ph type="title"/>
          </p:nvPr>
        </p:nvSpPr>
        <p:spPr/>
        <p:txBody>
          <a:bodyPr/>
          <a:lstStyle/>
          <a:p>
            <a:r>
              <a:rPr lang="en-US" dirty="0" smtClean="0"/>
              <a:t>Growth of Repository</a:t>
            </a:r>
            <a:endParaRPr lang="en-US" dirty="0"/>
          </a:p>
        </p:txBody>
      </p:sp>
      <p:grpSp>
        <p:nvGrpSpPr>
          <p:cNvPr id="129" name="Group 128"/>
          <p:cNvGrpSpPr/>
          <p:nvPr/>
        </p:nvGrpSpPr>
        <p:grpSpPr>
          <a:xfrm>
            <a:off x="369521" y="1204627"/>
            <a:ext cx="8255796" cy="2952845"/>
            <a:chOff x="1182778" y="2079199"/>
            <a:chExt cx="7409601" cy="2650187"/>
          </a:xfrm>
        </p:grpSpPr>
        <p:cxnSp>
          <p:nvCxnSpPr>
            <p:cNvPr id="130" name="Straight Connector 129"/>
            <p:cNvCxnSpPr/>
            <p:nvPr/>
          </p:nvCxnSpPr>
          <p:spPr>
            <a:xfrm>
              <a:off x="1689234" y="2288406"/>
              <a:ext cx="5515276" cy="0"/>
            </a:xfrm>
            <a:prstGeom prst="line">
              <a:avLst/>
            </a:prstGeom>
            <a:noFill/>
            <a:ln w="38100" cap="flat" cmpd="sng" algn="ctr">
              <a:solidFill>
                <a:srgbClr val="2F6DB6"/>
              </a:solidFill>
              <a:prstDash val="solid"/>
              <a:miter lim="800000"/>
            </a:ln>
            <a:effectLst/>
          </p:spPr>
        </p:cxnSp>
        <p:sp>
          <p:nvSpPr>
            <p:cNvPr id="131" name="Oval 130"/>
            <p:cNvSpPr/>
            <p:nvPr/>
          </p:nvSpPr>
          <p:spPr>
            <a:xfrm flipH="1">
              <a:off x="1926591" y="2233315"/>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32" name="Oval 131"/>
            <p:cNvSpPr/>
            <p:nvPr/>
          </p:nvSpPr>
          <p:spPr>
            <a:xfrm flipH="1">
              <a:off x="2447385" y="2233315"/>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33" name="Oval 132"/>
            <p:cNvSpPr/>
            <p:nvPr/>
          </p:nvSpPr>
          <p:spPr>
            <a:xfrm flipH="1">
              <a:off x="3067012" y="2233314"/>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34" name="Oval 133"/>
            <p:cNvSpPr/>
            <p:nvPr/>
          </p:nvSpPr>
          <p:spPr>
            <a:xfrm flipH="1">
              <a:off x="4391781" y="2233314"/>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35" name="Oval 134"/>
            <p:cNvSpPr/>
            <p:nvPr/>
          </p:nvSpPr>
          <p:spPr>
            <a:xfrm flipH="1">
              <a:off x="4821216" y="2233314"/>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36" name="Oval 135"/>
            <p:cNvSpPr/>
            <p:nvPr/>
          </p:nvSpPr>
          <p:spPr>
            <a:xfrm flipH="1">
              <a:off x="5116185" y="2233313"/>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37" name="Oval 136"/>
            <p:cNvSpPr/>
            <p:nvPr/>
          </p:nvSpPr>
          <p:spPr>
            <a:xfrm flipH="1">
              <a:off x="5377716" y="2233311"/>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38" name="Oval 137"/>
            <p:cNvSpPr/>
            <p:nvPr/>
          </p:nvSpPr>
          <p:spPr>
            <a:xfrm flipH="1">
              <a:off x="2805481" y="2233312"/>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39" name="Oval 138"/>
            <p:cNvSpPr/>
            <p:nvPr/>
          </p:nvSpPr>
          <p:spPr>
            <a:xfrm flipH="1">
              <a:off x="5594727" y="2233311"/>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grpSp>
          <p:nvGrpSpPr>
            <p:cNvPr id="140" name="Group 139"/>
            <p:cNvGrpSpPr/>
            <p:nvPr/>
          </p:nvGrpSpPr>
          <p:grpSpPr>
            <a:xfrm>
              <a:off x="1306909" y="2079199"/>
              <a:ext cx="180473" cy="329412"/>
              <a:chOff x="1742544" y="2772265"/>
              <a:chExt cx="240631" cy="439216"/>
            </a:xfrm>
          </p:grpSpPr>
          <p:sp>
            <p:nvSpPr>
              <p:cNvPr id="186" name="Round Same Side Corner Rectangle 185"/>
              <p:cNvSpPr/>
              <p:nvPr/>
            </p:nvSpPr>
            <p:spPr>
              <a:xfrm>
                <a:off x="1742544" y="2951599"/>
                <a:ext cx="240631" cy="259882"/>
              </a:xfrm>
              <a:prstGeom prst="round2SameRect">
                <a:avLst>
                  <a:gd name="adj1" fmla="val 50000"/>
                  <a:gd name="adj2" fmla="val 0"/>
                </a:avLst>
              </a:prstGeom>
              <a:solidFill>
                <a:srgbClr val="5B9BD5">
                  <a:lumMod val="40000"/>
                  <a:lumOff val="60000"/>
                </a:srgbClr>
              </a:solidFill>
              <a:ln w="3492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sp>
            <p:nvSpPr>
              <p:cNvPr id="187" name="Oval 186"/>
              <p:cNvSpPr/>
              <p:nvPr/>
            </p:nvSpPr>
            <p:spPr>
              <a:xfrm flipH="1">
                <a:off x="1752316" y="2772265"/>
                <a:ext cx="217832" cy="21783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grpSp>
        <p:sp>
          <p:nvSpPr>
            <p:cNvPr id="141" name="TextBox 140"/>
            <p:cNvSpPr txBox="1"/>
            <p:nvPr/>
          </p:nvSpPr>
          <p:spPr>
            <a:xfrm>
              <a:off x="3287131" y="2933819"/>
              <a:ext cx="780064" cy="24860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smtClean="0">
                  <a:ln>
                    <a:noFill/>
                  </a:ln>
                  <a:solidFill>
                    <a:srgbClr val="2F6DB6"/>
                  </a:solidFill>
                  <a:effectLst/>
                  <a:uLnTx/>
                  <a:uFillTx/>
                  <a:latin typeface="Calibri"/>
                </a:rPr>
                <a:t>release 1.0</a:t>
              </a:r>
            </a:p>
          </p:txBody>
        </p:sp>
        <p:sp>
          <p:nvSpPr>
            <p:cNvPr id="142" name="TextBox 141"/>
            <p:cNvSpPr txBox="1"/>
            <p:nvPr/>
          </p:nvSpPr>
          <p:spPr>
            <a:xfrm>
              <a:off x="5811812" y="2933819"/>
              <a:ext cx="780064" cy="24860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smtClean="0">
                  <a:ln>
                    <a:noFill/>
                  </a:ln>
                  <a:solidFill>
                    <a:srgbClr val="2F6DB6"/>
                  </a:solidFill>
                  <a:effectLst/>
                  <a:uLnTx/>
                  <a:uFillTx/>
                  <a:latin typeface="Calibri"/>
                </a:rPr>
                <a:t>release 1.1</a:t>
              </a:r>
            </a:p>
          </p:txBody>
        </p:sp>
        <p:grpSp>
          <p:nvGrpSpPr>
            <p:cNvPr id="143" name="Group 142"/>
            <p:cNvGrpSpPr/>
            <p:nvPr/>
          </p:nvGrpSpPr>
          <p:grpSpPr>
            <a:xfrm>
              <a:off x="1428611" y="2242698"/>
              <a:ext cx="180473" cy="329412"/>
              <a:chOff x="1742544" y="2772265"/>
              <a:chExt cx="240631" cy="439216"/>
            </a:xfrm>
            <a:solidFill>
              <a:sysClr val="window" lastClr="FFFFFF"/>
            </a:solidFill>
          </p:grpSpPr>
          <p:sp>
            <p:nvSpPr>
              <p:cNvPr id="184" name="Round Same Side Corner Rectangle 183"/>
              <p:cNvSpPr/>
              <p:nvPr/>
            </p:nvSpPr>
            <p:spPr>
              <a:xfrm>
                <a:off x="1742544" y="2951599"/>
                <a:ext cx="240631" cy="259882"/>
              </a:xfrm>
              <a:prstGeom prst="round2SameRect">
                <a:avLst>
                  <a:gd name="adj1" fmla="val 50000"/>
                  <a:gd name="adj2" fmla="val 0"/>
                </a:avLst>
              </a:prstGeom>
              <a:solidFill>
                <a:srgbClr val="70AD47">
                  <a:lumMod val="20000"/>
                  <a:lumOff val="80000"/>
                </a:srgbClr>
              </a:solidFill>
              <a:ln w="3492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sp>
            <p:nvSpPr>
              <p:cNvPr id="185" name="Oval 184"/>
              <p:cNvSpPr/>
              <p:nvPr/>
            </p:nvSpPr>
            <p:spPr>
              <a:xfrm flipH="1">
                <a:off x="1752316" y="2772265"/>
                <a:ext cx="217832" cy="217832"/>
              </a:xfrm>
              <a:prstGeom prst="ellipse">
                <a:avLst/>
              </a:prstGeom>
              <a:grp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grpSp>
        <p:grpSp>
          <p:nvGrpSpPr>
            <p:cNvPr id="144" name="Group 143"/>
            <p:cNvGrpSpPr/>
            <p:nvPr/>
          </p:nvGrpSpPr>
          <p:grpSpPr>
            <a:xfrm>
              <a:off x="1182778" y="2242698"/>
              <a:ext cx="180473" cy="329412"/>
              <a:chOff x="1742544" y="2772265"/>
              <a:chExt cx="240631" cy="439216"/>
            </a:xfrm>
            <a:solidFill>
              <a:sysClr val="window" lastClr="FFFFFF"/>
            </a:solidFill>
          </p:grpSpPr>
          <p:sp>
            <p:nvSpPr>
              <p:cNvPr id="182" name="Round Same Side Corner Rectangle 181"/>
              <p:cNvSpPr/>
              <p:nvPr/>
            </p:nvSpPr>
            <p:spPr>
              <a:xfrm>
                <a:off x="1742544" y="2951599"/>
                <a:ext cx="240631" cy="259882"/>
              </a:xfrm>
              <a:prstGeom prst="round2SameRect">
                <a:avLst>
                  <a:gd name="adj1" fmla="val 50000"/>
                  <a:gd name="adj2" fmla="val 0"/>
                </a:avLst>
              </a:prstGeom>
              <a:solidFill>
                <a:srgbClr val="FFC000">
                  <a:lumMod val="20000"/>
                  <a:lumOff val="80000"/>
                </a:srgbClr>
              </a:solidFill>
              <a:ln w="3492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sp>
            <p:nvSpPr>
              <p:cNvPr id="183" name="Oval 182"/>
              <p:cNvSpPr/>
              <p:nvPr/>
            </p:nvSpPr>
            <p:spPr>
              <a:xfrm flipH="1">
                <a:off x="1752316" y="2772265"/>
                <a:ext cx="217832" cy="217832"/>
              </a:xfrm>
              <a:prstGeom prst="ellipse">
                <a:avLst/>
              </a:prstGeom>
              <a:grp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grpSp>
        <p:cxnSp>
          <p:nvCxnSpPr>
            <p:cNvPr id="145" name="Straight Connector 144"/>
            <p:cNvCxnSpPr/>
            <p:nvPr/>
          </p:nvCxnSpPr>
          <p:spPr>
            <a:xfrm>
              <a:off x="2430632" y="2763432"/>
              <a:ext cx="4773878" cy="7441"/>
            </a:xfrm>
            <a:prstGeom prst="line">
              <a:avLst/>
            </a:prstGeom>
            <a:noFill/>
            <a:ln w="38100" cap="flat" cmpd="sng" algn="ctr">
              <a:solidFill>
                <a:srgbClr val="2F6DB6"/>
              </a:solidFill>
              <a:prstDash val="sysDash"/>
              <a:miter lim="800000"/>
            </a:ln>
            <a:effectLst/>
          </p:spPr>
        </p:cxnSp>
        <p:grpSp>
          <p:nvGrpSpPr>
            <p:cNvPr id="146" name="Group 145"/>
            <p:cNvGrpSpPr/>
            <p:nvPr/>
          </p:nvGrpSpPr>
          <p:grpSpPr>
            <a:xfrm>
              <a:off x="6031208" y="2624727"/>
              <a:ext cx="343379" cy="291447"/>
              <a:chOff x="7729414" y="2842846"/>
              <a:chExt cx="636957" cy="488462"/>
            </a:xfrm>
          </p:grpSpPr>
          <p:sp>
            <p:nvSpPr>
              <p:cNvPr id="180" name="Trapezoid 179"/>
              <p:cNvSpPr/>
              <p:nvPr/>
            </p:nvSpPr>
            <p:spPr>
              <a:xfrm rot="16200000">
                <a:off x="7643445" y="2928815"/>
                <a:ext cx="488462" cy="316523"/>
              </a:xfrm>
              <a:prstGeom prst="trapezoid">
                <a:avLst/>
              </a:prstGeom>
              <a:solidFill>
                <a:srgbClr val="4472C4">
                  <a:lumMod val="75000"/>
                </a:srgbClr>
              </a:solidFill>
              <a:ln w="19050" cap="flat" cmpd="sng" algn="ctr">
                <a:solidFill>
                  <a:sysClr val="window" lastClr="FFFFFF">
                    <a:lumMod val="90000"/>
                    <a:lumOff val="1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sp>
            <p:nvSpPr>
              <p:cNvPr id="181" name="Trapezoid 180"/>
              <p:cNvSpPr/>
              <p:nvPr/>
            </p:nvSpPr>
            <p:spPr>
              <a:xfrm rot="5400000">
                <a:off x="7963740" y="2928677"/>
                <a:ext cx="488462" cy="316800"/>
              </a:xfrm>
              <a:prstGeom prst="trapezoid">
                <a:avLst/>
              </a:prstGeom>
              <a:solidFill>
                <a:srgbClr val="4472C4">
                  <a:lumMod val="95000"/>
                </a:srgbClr>
              </a:solidFill>
              <a:ln w="19050" cap="flat" cmpd="sng" algn="ctr">
                <a:solidFill>
                  <a:sysClr val="window" lastClr="FFFFFF">
                    <a:lumMod val="90000"/>
                    <a:lumOff val="1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grpSp>
        <p:grpSp>
          <p:nvGrpSpPr>
            <p:cNvPr id="147" name="Group 146"/>
            <p:cNvGrpSpPr/>
            <p:nvPr/>
          </p:nvGrpSpPr>
          <p:grpSpPr>
            <a:xfrm>
              <a:off x="3495847" y="2624446"/>
              <a:ext cx="343379" cy="291447"/>
              <a:chOff x="7729414" y="2842846"/>
              <a:chExt cx="636957" cy="488462"/>
            </a:xfrm>
          </p:grpSpPr>
          <p:sp>
            <p:nvSpPr>
              <p:cNvPr id="178" name="Trapezoid 177"/>
              <p:cNvSpPr/>
              <p:nvPr/>
            </p:nvSpPr>
            <p:spPr>
              <a:xfrm rot="16200000">
                <a:off x="7643445" y="2928815"/>
                <a:ext cx="488462" cy="316523"/>
              </a:xfrm>
              <a:prstGeom prst="trapezoid">
                <a:avLst/>
              </a:prstGeom>
              <a:solidFill>
                <a:srgbClr val="4472C4">
                  <a:lumMod val="75000"/>
                </a:srgbClr>
              </a:solidFill>
              <a:ln w="19050" cap="flat" cmpd="sng" algn="ctr">
                <a:solidFill>
                  <a:sysClr val="window" lastClr="FFFFFF">
                    <a:lumMod val="90000"/>
                    <a:lumOff val="1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sp>
            <p:nvSpPr>
              <p:cNvPr id="179" name="Trapezoid 178"/>
              <p:cNvSpPr/>
              <p:nvPr/>
            </p:nvSpPr>
            <p:spPr>
              <a:xfrm rot="5400000">
                <a:off x="7963740" y="2928677"/>
                <a:ext cx="488462" cy="316800"/>
              </a:xfrm>
              <a:prstGeom prst="trapezoid">
                <a:avLst/>
              </a:prstGeom>
              <a:solidFill>
                <a:srgbClr val="4472C4">
                  <a:lumMod val="95000"/>
                </a:srgbClr>
              </a:solidFill>
              <a:ln w="19050" cap="flat" cmpd="sng" algn="ctr">
                <a:solidFill>
                  <a:sysClr val="window" lastClr="FFFFFF">
                    <a:lumMod val="90000"/>
                    <a:lumOff val="1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grpSp>
        <p:sp>
          <p:nvSpPr>
            <p:cNvPr id="148" name="Oval 147"/>
            <p:cNvSpPr/>
            <p:nvPr/>
          </p:nvSpPr>
          <p:spPr>
            <a:xfrm flipH="1">
              <a:off x="2178612" y="2233310"/>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49" name="Oval 148"/>
            <p:cNvSpPr/>
            <p:nvPr/>
          </p:nvSpPr>
          <p:spPr>
            <a:xfrm flipH="1">
              <a:off x="2641884" y="2233309"/>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50" name="Oval 149"/>
            <p:cNvSpPr/>
            <p:nvPr/>
          </p:nvSpPr>
          <p:spPr>
            <a:xfrm flipH="1">
              <a:off x="4121972" y="2233308"/>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51" name="Oval 150"/>
            <p:cNvSpPr/>
            <p:nvPr/>
          </p:nvSpPr>
          <p:spPr>
            <a:xfrm flipH="1">
              <a:off x="5661458" y="2233308"/>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52" name="Oval 151"/>
            <p:cNvSpPr/>
            <p:nvPr/>
          </p:nvSpPr>
          <p:spPr>
            <a:xfrm flipH="1">
              <a:off x="3146629" y="2233307"/>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53" name="Rounded Rectangle 152"/>
            <p:cNvSpPr/>
            <p:nvPr/>
          </p:nvSpPr>
          <p:spPr>
            <a:xfrm>
              <a:off x="1926591" y="2624445"/>
              <a:ext cx="362202" cy="447312"/>
            </a:xfrm>
            <a:prstGeom prst="roundRect">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cxnSp>
          <p:nvCxnSpPr>
            <p:cNvPr id="154" name="Straight Connector 153"/>
            <p:cNvCxnSpPr/>
            <p:nvPr/>
          </p:nvCxnSpPr>
          <p:spPr>
            <a:xfrm>
              <a:off x="2081362" y="2770169"/>
              <a:ext cx="194499" cy="0"/>
            </a:xfrm>
            <a:prstGeom prst="line">
              <a:avLst/>
            </a:prstGeom>
            <a:solidFill>
              <a:sysClr val="window" lastClr="FFFFFF"/>
            </a:solidFill>
            <a:ln w="38100" cap="rnd" cmpd="sng" algn="ctr">
              <a:solidFill>
                <a:srgbClr val="2F6DB6"/>
              </a:solidFill>
              <a:prstDash val="solid"/>
              <a:round/>
            </a:ln>
            <a:effectLst/>
          </p:spPr>
        </p:cxnSp>
        <p:cxnSp>
          <p:nvCxnSpPr>
            <p:cNvPr id="155" name="Straight Connector 154"/>
            <p:cNvCxnSpPr/>
            <p:nvPr/>
          </p:nvCxnSpPr>
          <p:spPr>
            <a:xfrm>
              <a:off x="2081362" y="2837771"/>
              <a:ext cx="194499" cy="0"/>
            </a:xfrm>
            <a:prstGeom prst="line">
              <a:avLst/>
            </a:prstGeom>
            <a:solidFill>
              <a:sysClr val="window" lastClr="FFFFFF"/>
            </a:solidFill>
            <a:ln w="38100" cap="rnd" cmpd="sng" algn="ctr">
              <a:solidFill>
                <a:srgbClr val="2F6DB6"/>
              </a:solidFill>
              <a:prstDash val="solid"/>
              <a:round/>
            </a:ln>
            <a:effectLst/>
          </p:spPr>
        </p:cxnSp>
        <p:cxnSp>
          <p:nvCxnSpPr>
            <p:cNvPr id="156" name="Straight Connector 155"/>
            <p:cNvCxnSpPr/>
            <p:nvPr/>
          </p:nvCxnSpPr>
          <p:spPr>
            <a:xfrm>
              <a:off x="2081362" y="2703995"/>
              <a:ext cx="194499" cy="0"/>
            </a:xfrm>
            <a:prstGeom prst="line">
              <a:avLst/>
            </a:prstGeom>
            <a:solidFill>
              <a:sysClr val="window" lastClr="FFFFFF"/>
            </a:solidFill>
            <a:ln w="38100" cap="rnd" cmpd="sng" algn="ctr">
              <a:solidFill>
                <a:srgbClr val="2F6DB6"/>
              </a:solidFill>
              <a:prstDash val="solid"/>
              <a:round/>
            </a:ln>
            <a:effectLst/>
          </p:spPr>
        </p:cxnSp>
        <p:cxnSp>
          <p:nvCxnSpPr>
            <p:cNvPr id="157" name="Straight Arrow Connector 156"/>
            <p:cNvCxnSpPr/>
            <p:nvPr/>
          </p:nvCxnSpPr>
          <p:spPr>
            <a:xfrm>
              <a:off x="3240675" y="2327353"/>
              <a:ext cx="255173" cy="297092"/>
            </a:xfrm>
            <a:prstGeom prst="straightConnector1">
              <a:avLst/>
            </a:prstGeom>
            <a:noFill/>
            <a:ln w="38100" cap="flat" cmpd="sng" algn="ctr">
              <a:solidFill>
                <a:srgbClr val="2F6DB6"/>
              </a:solidFill>
              <a:prstDash val="solid"/>
              <a:miter lim="800000"/>
              <a:headEnd type="none"/>
              <a:tailEnd type="triangle"/>
            </a:ln>
            <a:effectLst/>
          </p:spPr>
        </p:cxnSp>
        <p:cxnSp>
          <p:nvCxnSpPr>
            <p:cNvPr id="158" name="Straight Arrow Connector 157"/>
            <p:cNvCxnSpPr/>
            <p:nvPr/>
          </p:nvCxnSpPr>
          <p:spPr>
            <a:xfrm>
              <a:off x="5744977" y="2343489"/>
              <a:ext cx="255173" cy="297092"/>
            </a:xfrm>
            <a:prstGeom prst="straightConnector1">
              <a:avLst/>
            </a:prstGeom>
            <a:noFill/>
            <a:ln w="38100" cap="flat" cmpd="sng" algn="ctr">
              <a:solidFill>
                <a:srgbClr val="2F6DB6"/>
              </a:solidFill>
              <a:prstDash val="solid"/>
              <a:miter lim="800000"/>
              <a:headEnd type="none"/>
              <a:tailEnd type="triangle"/>
            </a:ln>
            <a:effectLst/>
          </p:spPr>
        </p:cxnSp>
        <p:sp>
          <p:nvSpPr>
            <p:cNvPr id="159" name="Oval 158"/>
            <p:cNvSpPr/>
            <p:nvPr/>
          </p:nvSpPr>
          <p:spPr>
            <a:xfrm flipH="1">
              <a:off x="6657363" y="2233306"/>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60" name="Oval 159"/>
            <p:cNvSpPr/>
            <p:nvPr/>
          </p:nvSpPr>
          <p:spPr>
            <a:xfrm flipH="1">
              <a:off x="6954801" y="2233306"/>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grpSp>
          <p:nvGrpSpPr>
            <p:cNvPr id="161" name="Group 160"/>
            <p:cNvGrpSpPr/>
            <p:nvPr/>
          </p:nvGrpSpPr>
          <p:grpSpPr>
            <a:xfrm>
              <a:off x="7412199" y="3537820"/>
              <a:ext cx="1180180" cy="1191566"/>
              <a:chOff x="9882931" y="4717093"/>
              <a:chExt cx="1573573" cy="1588754"/>
            </a:xfrm>
          </p:grpSpPr>
          <p:sp>
            <p:nvSpPr>
              <p:cNvPr id="164" name="Oval 163"/>
              <p:cNvSpPr/>
              <p:nvPr/>
            </p:nvSpPr>
            <p:spPr>
              <a:xfrm flipH="1">
                <a:off x="9882931" y="4732274"/>
                <a:ext cx="1573573" cy="1573573"/>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65" name="Freeform 164"/>
              <p:cNvSpPr/>
              <p:nvPr/>
            </p:nvSpPr>
            <p:spPr>
              <a:xfrm rot="5400000">
                <a:off x="10536669" y="5542695"/>
                <a:ext cx="606391" cy="340293"/>
              </a:xfrm>
              <a:custGeom>
                <a:avLst/>
                <a:gdLst>
                  <a:gd name="connsiteX0" fmla="*/ 0 w 924025"/>
                  <a:gd name="connsiteY0" fmla="*/ 548683 h 548683"/>
                  <a:gd name="connsiteX1" fmla="*/ 365760 w 924025"/>
                  <a:gd name="connsiteY1" fmla="*/ 86671 h 548683"/>
                  <a:gd name="connsiteX2" fmla="*/ 924025 w 924025"/>
                  <a:gd name="connsiteY2" fmla="*/ 43 h 548683"/>
                </a:gdLst>
                <a:ahLst/>
                <a:cxnLst>
                  <a:cxn ang="0">
                    <a:pos x="connsiteX0" y="connsiteY0"/>
                  </a:cxn>
                  <a:cxn ang="0">
                    <a:pos x="connsiteX1" y="connsiteY1"/>
                  </a:cxn>
                  <a:cxn ang="0">
                    <a:pos x="connsiteX2" y="connsiteY2"/>
                  </a:cxn>
                </a:cxnLst>
                <a:rect l="l" t="t" r="r" b="b"/>
                <a:pathLst>
                  <a:path w="924025" h="548683">
                    <a:moveTo>
                      <a:pt x="0" y="548683"/>
                    </a:moveTo>
                    <a:cubicBezTo>
                      <a:pt x="105878" y="363397"/>
                      <a:pt x="211756" y="178111"/>
                      <a:pt x="365760" y="86671"/>
                    </a:cubicBezTo>
                    <a:cubicBezTo>
                      <a:pt x="519764" y="-4769"/>
                      <a:pt x="924025" y="43"/>
                      <a:pt x="924025" y="43"/>
                    </a:cubicBezTo>
                  </a:path>
                </a:pathLst>
              </a:custGeom>
              <a:no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66" name="Oval 165"/>
              <p:cNvSpPr/>
              <p:nvPr/>
            </p:nvSpPr>
            <p:spPr>
              <a:xfrm rot="5400000" flipH="1">
                <a:off x="10926448" y="5926876"/>
                <a:ext cx="146909" cy="146909"/>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cxnSp>
            <p:nvCxnSpPr>
              <p:cNvPr id="167" name="Straight Connector 166"/>
              <p:cNvCxnSpPr/>
              <p:nvPr/>
            </p:nvCxnSpPr>
            <p:spPr>
              <a:xfrm flipH="1">
                <a:off x="10354511" y="5556555"/>
                <a:ext cx="1" cy="160571"/>
              </a:xfrm>
              <a:prstGeom prst="line">
                <a:avLst/>
              </a:prstGeom>
              <a:noFill/>
              <a:ln w="38100" cap="flat" cmpd="sng" algn="ctr">
                <a:solidFill>
                  <a:srgbClr val="2F6DB6"/>
                </a:solidFill>
                <a:prstDash val="solid"/>
                <a:miter lim="800000"/>
              </a:ln>
              <a:effectLst/>
            </p:spPr>
          </p:cxnSp>
          <p:cxnSp>
            <p:nvCxnSpPr>
              <p:cNvPr id="168" name="Straight Connector 167"/>
              <p:cNvCxnSpPr/>
              <p:nvPr/>
            </p:nvCxnSpPr>
            <p:spPr>
              <a:xfrm flipH="1">
                <a:off x="10669717" y="4717093"/>
                <a:ext cx="3702" cy="1588754"/>
              </a:xfrm>
              <a:prstGeom prst="line">
                <a:avLst/>
              </a:prstGeom>
              <a:noFill/>
              <a:ln w="38100" cap="flat" cmpd="sng" algn="ctr">
                <a:solidFill>
                  <a:srgbClr val="2F6DB6"/>
                </a:solidFill>
                <a:prstDash val="solid"/>
                <a:miter lim="800000"/>
              </a:ln>
              <a:effectLst/>
            </p:spPr>
          </p:cxnSp>
          <p:sp>
            <p:nvSpPr>
              <p:cNvPr id="169" name="Freeform 168"/>
              <p:cNvSpPr/>
              <p:nvPr/>
            </p:nvSpPr>
            <p:spPr>
              <a:xfrm rot="16200000" flipH="1">
                <a:off x="10270491" y="5091281"/>
                <a:ext cx="465559" cy="340293"/>
              </a:xfrm>
              <a:custGeom>
                <a:avLst/>
                <a:gdLst>
                  <a:gd name="connsiteX0" fmla="*/ 0 w 924025"/>
                  <a:gd name="connsiteY0" fmla="*/ 548683 h 548683"/>
                  <a:gd name="connsiteX1" fmla="*/ 365760 w 924025"/>
                  <a:gd name="connsiteY1" fmla="*/ 86671 h 548683"/>
                  <a:gd name="connsiteX2" fmla="*/ 924025 w 924025"/>
                  <a:gd name="connsiteY2" fmla="*/ 43 h 548683"/>
                </a:gdLst>
                <a:ahLst/>
                <a:cxnLst>
                  <a:cxn ang="0">
                    <a:pos x="connsiteX0" y="connsiteY0"/>
                  </a:cxn>
                  <a:cxn ang="0">
                    <a:pos x="connsiteX1" y="connsiteY1"/>
                  </a:cxn>
                  <a:cxn ang="0">
                    <a:pos x="connsiteX2" y="connsiteY2"/>
                  </a:cxn>
                </a:cxnLst>
                <a:rect l="l" t="t" r="r" b="b"/>
                <a:pathLst>
                  <a:path w="924025" h="548683">
                    <a:moveTo>
                      <a:pt x="0" y="548683"/>
                    </a:moveTo>
                    <a:cubicBezTo>
                      <a:pt x="105878" y="363397"/>
                      <a:pt x="211756" y="178111"/>
                      <a:pt x="365760" y="86671"/>
                    </a:cubicBezTo>
                    <a:cubicBezTo>
                      <a:pt x="519764" y="-4769"/>
                      <a:pt x="924025" y="43"/>
                      <a:pt x="924025" y="43"/>
                    </a:cubicBezTo>
                  </a:path>
                </a:pathLst>
              </a:custGeom>
              <a:no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70" name="Oval 169"/>
              <p:cNvSpPr/>
              <p:nvPr/>
            </p:nvSpPr>
            <p:spPr>
              <a:xfrm rot="16200000">
                <a:off x="10281057" y="5409646"/>
                <a:ext cx="146909" cy="146909"/>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71" name="Oval 170"/>
              <p:cNvSpPr/>
              <p:nvPr/>
            </p:nvSpPr>
            <p:spPr>
              <a:xfrm rot="16200000">
                <a:off x="10599962" y="4958741"/>
                <a:ext cx="146909" cy="146909"/>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72" name="Oval 171"/>
              <p:cNvSpPr/>
              <p:nvPr/>
            </p:nvSpPr>
            <p:spPr>
              <a:xfrm rot="16200000">
                <a:off x="10599961" y="5347298"/>
                <a:ext cx="146909" cy="146909"/>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73" name="Oval 172"/>
              <p:cNvSpPr/>
              <p:nvPr/>
            </p:nvSpPr>
            <p:spPr>
              <a:xfrm rot="5400000" flipH="1">
                <a:off x="10281057" y="5717126"/>
                <a:ext cx="146909" cy="146909"/>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74" name="Oval 173"/>
              <p:cNvSpPr/>
              <p:nvPr/>
            </p:nvSpPr>
            <p:spPr>
              <a:xfrm rot="5400000" flipH="1">
                <a:off x="10596261" y="5828589"/>
                <a:ext cx="146909" cy="146909"/>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cxnSp>
            <p:nvCxnSpPr>
              <p:cNvPr id="175" name="Straight Arrow Connector 174"/>
              <p:cNvCxnSpPr/>
              <p:nvPr/>
            </p:nvCxnSpPr>
            <p:spPr>
              <a:xfrm flipH="1">
                <a:off x="10748118" y="6048953"/>
                <a:ext cx="178330" cy="110494"/>
              </a:xfrm>
              <a:prstGeom prst="straightConnector1">
                <a:avLst/>
              </a:prstGeom>
              <a:noFill/>
              <a:ln w="6350" cap="flat" cmpd="sng" algn="ctr">
                <a:solidFill>
                  <a:srgbClr val="5B9BD5"/>
                </a:solidFill>
                <a:prstDash val="solid"/>
                <a:miter lim="800000"/>
                <a:tailEnd type="triangle"/>
              </a:ln>
              <a:effectLst/>
            </p:spPr>
          </p:cxnSp>
          <p:sp>
            <p:nvSpPr>
              <p:cNvPr id="176" name="Oval 175"/>
              <p:cNvSpPr/>
              <p:nvPr/>
            </p:nvSpPr>
            <p:spPr>
              <a:xfrm rot="5400000" flipH="1">
                <a:off x="10601209" y="6085993"/>
                <a:ext cx="146909" cy="146909"/>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cxnSp>
            <p:nvCxnSpPr>
              <p:cNvPr id="177" name="Straight Arrow Connector 176"/>
              <p:cNvCxnSpPr/>
              <p:nvPr/>
            </p:nvCxnSpPr>
            <p:spPr>
              <a:xfrm>
                <a:off x="10426310" y="5809817"/>
                <a:ext cx="169951" cy="92226"/>
              </a:xfrm>
              <a:prstGeom prst="straightConnector1">
                <a:avLst/>
              </a:prstGeom>
              <a:noFill/>
              <a:ln w="6350" cap="flat" cmpd="sng" algn="ctr">
                <a:solidFill>
                  <a:srgbClr val="5B9BD5"/>
                </a:solidFill>
                <a:prstDash val="solid"/>
                <a:miter lim="800000"/>
                <a:tailEnd type="triangle"/>
              </a:ln>
              <a:effectLst/>
            </p:spPr>
          </p:cxnSp>
        </p:grpSp>
        <p:cxnSp>
          <p:nvCxnSpPr>
            <p:cNvPr id="162" name="Straight Connector 161"/>
            <p:cNvCxnSpPr/>
            <p:nvPr/>
          </p:nvCxnSpPr>
          <p:spPr>
            <a:xfrm flipH="1" flipV="1">
              <a:off x="6657362" y="2288397"/>
              <a:ext cx="800112" cy="2054539"/>
            </a:xfrm>
            <a:prstGeom prst="line">
              <a:avLst/>
            </a:prstGeom>
            <a:noFill/>
            <a:ln w="22225" cap="flat" cmpd="sng" algn="ctr">
              <a:solidFill>
                <a:srgbClr val="2F6DB6"/>
              </a:solidFill>
              <a:prstDash val="dash"/>
              <a:miter lim="800000"/>
            </a:ln>
            <a:effectLst/>
          </p:spPr>
        </p:cxnSp>
        <p:cxnSp>
          <p:nvCxnSpPr>
            <p:cNvPr id="163" name="Straight Connector 162"/>
            <p:cNvCxnSpPr/>
            <p:nvPr/>
          </p:nvCxnSpPr>
          <p:spPr>
            <a:xfrm flipH="1" flipV="1">
              <a:off x="6751408" y="2249442"/>
              <a:ext cx="1668137" cy="1472597"/>
            </a:xfrm>
            <a:prstGeom prst="line">
              <a:avLst/>
            </a:prstGeom>
            <a:noFill/>
            <a:ln w="22225" cap="flat" cmpd="sng" algn="ctr">
              <a:solidFill>
                <a:srgbClr val="2F6DB6"/>
              </a:solidFill>
              <a:prstDash val="dash"/>
              <a:miter lim="800000"/>
            </a:ln>
            <a:effectLst/>
          </p:spPr>
        </p:cxnSp>
      </p:grpSp>
      <p:grpSp>
        <p:nvGrpSpPr>
          <p:cNvPr id="70" name="Group 69"/>
          <p:cNvGrpSpPr/>
          <p:nvPr/>
        </p:nvGrpSpPr>
        <p:grpSpPr>
          <a:xfrm>
            <a:off x="7756505" y="447161"/>
            <a:ext cx="858105" cy="357820"/>
            <a:chOff x="6420051" y="5207889"/>
            <a:chExt cx="1144140" cy="477093"/>
          </a:xfrm>
        </p:grpSpPr>
        <p:cxnSp>
          <p:nvCxnSpPr>
            <p:cNvPr id="71" name="Straight Connector 70"/>
            <p:cNvCxnSpPr/>
            <p:nvPr/>
          </p:nvCxnSpPr>
          <p:spPr>
            <a:xfrm flipV="1">
              <a:off x="7331917" y="5281344"/>
              <a:ext cx="232274" cy="4"/>
            </a:xfrm>
            <a:prstGeom prst="line">
              <a:avLst/>
            </a:prstGeom>
            <a:ln w="28575" cmpd="sng">
              <a:solidFill>
                <a:srgbClr val="2F6DB6"/>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6420051" y="5611526"/>
              <a:ext cx="1144140" cy="4"/>
            </a:xfrm>
            <a:prstGeom prst="line">
              <a:avLst/>
            </a:prstGeom>
            <a:ln w="28575" cmpd="sng">
              <a:solidFill>
                <a:srgbClr val="2F6DB6"/>
              </a:solidFill>
            </a:ln>
          </p:spPr>
          <p:style>
            <a:lnRef idx="1">
              <a:schemeClr val="accent1"/>
            </a:lnRef>
            <a:fillRef idx="0">
              <a:schemeClr val="accent1"/>
            </a:fillRef>
            <a:effectRef idx="0">
              <a:schemeClr val="accent1"/>
            </a:effectRef>
            <a:fontRef idx="minor">
              <a:schemeClr val="tx1"/>
            </a:fontRef>
          </p:style>
        </p:cxnSp>
        <p:sp>
          <p:nvSpPr>
            <p:cNvPr id="73" name="Freeform 72"/>
            <p:cNvSpPr/>
            <p:nvPr/>
          </p:nvSpPr>
          <p:spPr>
            <a:xfrm>
              <a:off x="6731606" y="5271235"/>
              <a:ext cx="606391" cy="340293"/>
            </a:xfrm>
            <a:custGeom>
              <a:avLst/>
              <a:gdLst>
                <a:gd name="connsiteX0" fmla="*/ 0 w 924025"/>
                <a:gd name="connsiteY0" fmla="*/ 548683 h 548683"/>
                <a:gd name="connsiteX1" fmla="*/ 365760 w 924025"/>
                <a:gd name="connsiteY1" fmla="*/ 86671 h 548683"/>
                <a:gd name="connsiteX2" fmla="*/ 924025 w 924025"/>
                <a:gd name="connsiteY2" fmla="*/ 43 h 548683"/>
              </a:gdLst>
              <a:ahLst/>
              <a:cxnLst>
                <a:cxn ang="0">
                  <a:pos x="connsiteX0" y="connsiteY0"/>
                </a:cxn>
                <a:cxn ang="0">
                  <a:pos x="connsiteX1" y="connsiteY1"/>
                </a:cxn>
                <a:cxn ang="0">
                  <a:pos x="connsiteX2" y="connsiteY2"/>
                </a:cxn>
              </a:cxnLst>
              <a:rect l="l" t="t" r="r" b="b"/>
              <a:pathLst>
                <a:path w="924025" h="548683">
                  <a:moveTo>
                    <a:pt x="0" y="548683"/>
                  </a:moveTo>
                  <a:cubicBezTo>
                    <a:pt x="105878" y="363397"/>
                    <a:pt x="211756" y="178111"/>
                    <a:pt x="365760" y="86671"/>
                  </a:cubicBezTo>
                  <a:cubicBezTo>
                    <a:pt x="519764" y="-4769"/>
                    <a:pt x="924025" y="43"/>
                    <a:pt x="924025" y="43"/>
                  </a:cubicBezTo>
                </a:path>
              </a:pathLst>
            </a:custGeom>
            <a:ln w="28575" cmpd="sng">
              <a:solidFill>
                <a:srgbClr val="2F6DB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13"/>
            </a:p>
          </p:txBody>
        </p:sp>
        <p:sp>
          <p:nvSpPr>
            <p:cNvPr id="74" name="Oval 73"/>
            <p:cNvSpPr/>
            <p:nvPr/>
          </p:nvSpPr>
          <p:spPr>
            <a:xfrm flipH="1">
              <a:off x="7248836" y="5207889"/>
              <a:ext cx="146909" cy="146909"/>
            </a:xfrm>
            <a:prstGeom prst="ellipse">
              <a:avLst/>
            </a:prstGeom>
            <a:solidFill>
              <a:schemeClr val="bg1"/>
            </a:solidFill>
            <a:ln w="28575" cmpd="sng">
              <a:solidFill>
                <a:srgbClr val="2F6DB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13"/>
            </a:p>
          </p:txBody>
        </p:sp>
        <p:sp>
          <p:nvSpPr>
            <p:cNvPr id="75" name="Oval 74"/>
            <p:cNvSpPr/>
            <p:nvPr/>
          </p:nvSpPr>
          <p:spPr>
            <a:xfrm flipH="1">
              <a:off x="6661699" y="5538073"/>
              <a:ext cx="146909" cy="146909"/>
            </a:xfrm>
            <a:prstGeom prst="ellipse">
              <a:avLst/>
            </a:prstGeom>
            <a:solidFill>
              <a:schemeClr val="bg1"/>
            </a:solidFill>
            <a:ln w="28575" cmpd="sng">
              <a:solidFill>
                <a:srgbClr val="2F6DB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13"/>
            </a:p>
          </p:txBody>
        </p:sp>
        <p:sp>
          <p:nvSpPr>
            <p:cNvPr id="76" name="Oval 75"/>
            <p:cNvSpPr/>
            <p:nvPr/>
          </p:nvSpPr>
          <p:spPr>
            <a:xfrm flipH="1">
              <a:off x="7050256" y="5538072"/>
              <a:ext cx="146909" cy="146909"/>
            </a:xfrm>
            <a:prstGeom prst="ellipse">
              <a:avLst/>
            </a:prstGeom>
            <a:solidFill>
              <a:schemeClr val="bg1"/>
            </a:solidFill>
            <a:ln w="28575" cmpd="sng">
              <a:solidFill>
                <a:srgbClr val="2F6DB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13"/>
            </a:p>
          </p:txBody>
        </p:sp>
      </p:grpSp>
    </p:spTree>
    <p:extLst>
      <p:ext uri="{BB962C8B-B14F-4D97-AF65-F5344CB8AC3E}">
        <p14:creationId xmlns:p14="http://schemas.microsoft.com/office/powerpoint/2010/main" val="9842865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69521" y="3508373"/>
            <a:ext cx="8245089" cy="943312"/>
          </a:xfrm>
        </p:spPr>
        <p:txBody>
          <a:bodyPr/>
          <a:lstStyle/>
          <a:p>
            <a:pPr marL="0" indent="0">
              <a:lnSpc>
                <a:spcPct val="100000"/>
              </a:lnSpc>
              <a:buNone/>
            </a:pPr>
            <a:r>
              <a:rPr lang="en-US" dirty="0" smtClean="0"/>
              <a:t>More Teams (Modules/Products)</a:t>
            </a:r>
          </a:p>
          <a:p>
            <a:pPr marL="342900" lvl="1" indent="0">
              <a:lnSpc>
                <a:spcPct val="100000"/>
              </a:lnSpc>
              <a:spcBef>
                <a:spcPts val="1000"/>
              </a:spcBef>
              <a:buNone/>
            </a:pPr>
            <a:r>
              <a:rPr lang="en-US" dirty="0" smtClean="0"/>
              <a:t>Feature branches</a:t>
            </a:r>
          </a:p>
          <a:p>
            <a:pPr marL="342900" lvl="1" indent="0">
              <a:lnSpc>
                <a:spcPct val="100000"/>
              </a:lnSpc>
              <a:buNone/>
            </a:pPr>
            <a:r>
              <a:rPr lang="en-US" dirty="0" smtClean="0"/>
              <a:t>Integration branches</a:t>
            </a:r>
            <a:endParaRPr lang="en-US" dirty="0"/>
          </a:p>
        </p:txBody>
      </p:sp>
      <p:sp>
        <p:nvSpPr>
          <p:cNvPr id="3" name="Title 2"/>
          <p:cNvSpPr>
            <a:spLocks noGrp="1"/>
          </p:cNvSpPr>
          <p:nvPr>
            <p:ph type="title"/>
          </p:nvPr>
        </p:nvSpPr>
        <p:spPr/>
        <p:txBody>
          <a:bodyPr/>
          <a:lstStyle/>
          <a:p>
            <a:r>
              <a:rPr lang="en-US" dirty="0" smtClean="0"/>
              <a:t>Growth of Branches</a:t>
            </a:r>
            <a:endParaRPr lang="en-US" dirty="0"/>
          </a:p>
        </p:txBody>
      </p:sp>
      <p:grpSp>
        <p:nvGrpSpPr>
          <p:cNvPr id="4" name="Group 3"/>
          <p:cNvGrpSpPr/>
          <p:nvPr/>
        </p:nvGrpSpPr>
        <p:grpSpPr>
          <a:xfrm>
            <a:off x="1279100" y="1115695"/>
            <a:ext cx="6425930" cy="2081963"/>
            <a:chOff x="369521" y="1112341"/>
            <a:chExt cx="6425930" cy="2081963"/>
          </a:xfrm>
        </p:grpSpPr>
        <p:cxnSp>
          <p:nvCxnSpPr>
            <p:cNvPr id="79" name="Straight Arrow Connector 78"/>
            <p:cNvCxnSpPr>
              <a:endCxn id="140" idx="7"/>
            </p:cNvCxnSpPr>
            <p:nvPr/>
          </p:nvCxnSpPr>
          <p:spPr>
            <a:xfrm>
              <a:off x="2076212" y="2151862"/>
              <a:ext cx="188815" cy="317864"/>
            </a:xfrm>
            <a:prstGeom prst="straightConnector1">
              <a:avLst/>
            </a:prstGeom>
            <a:noFill/>
            <a:ln w="31750" cap="flat" cmpd="sng" algn="ctr">
              <a:solidFill>
                <a:srgbClr val="2F6DB6"/>
              </a:solidFill>
              <a:prstDash val="solid"/>
              <a:miter lim="800000"/>
              <a:headEnd type="none"/>
              <a:tailEnd type="triangle"/>
            </a:ln>
            <a:effectLst/>
          </p:spPr>
        </p:cxnSp>
        <p:cxnSp>
          <p:nvCxnSpPr>
            <p:cNvPr id="80" name="Straight Arrow Connector 79"/>
            <p:cNvCxnSpPr>
              <a:stCxn id="143" idx="3"/>
            </p:cNvCxnSpPr>
            <p:nvPr/>
          </p:nvCxnSpPr>
          <p:spPr>
            <a:xfrm>
              <a:off x="2665885" y="2189459"/>
              <a:ext cx="632952" cy="707240"/>
            </a:xfrm>
            <a:prstGeom prst="straightConnector1">
              <a:avLst/>
            </a:prstGeom>
            <a:noFill/>
            <a:ln w="31750" cap="flat" cmpd="sng" algn="ctr">
              <a:solidFill>
                <a:srgbClr val="2F6DB6"/>
              </a:solidFill>
              <a:prstDash val="solid"/>
              <a:miter lim="800000"/>
              <a:headEnd type="none"/>
              <a:tailEnd type="triangle"/>
            </a:ln>
            <a:effectLst/>
          </p:spPr>
        </p:cxnSp>
        <p:cxnSp>
          <p:nvCxnSpPr>
            <p:cNvPr id="81" name="Straight Connector 80"/>
            <p:cNvCxnSpPr/>
            <p:nvPr/>
          </p:nvCxnSpPr>
          <p:spPr>
            <a:xfrm>
              <a:off x="1355055" y="2508614"/>
              <a:ext cx="4679831" cy="0"/>
            </a:xfrm>
            <a:prstGeom prst="line">
              <a:avLst/>
            </a:prstGeom>
            <a:noFill/>
            <a:ln w="38100" cap="flat" cmpd="sng" algn="ctr">
              <a:solidFill>
                <a:srgbClr val="2F6DB6"/>
              </a:solidFill>
              <a:prstDash val="solid"/>
              <a:miter lim="800000"/>
            </a:ln>
            <a:effectLst/>
          </p:spPr>
        </p:cxnSp>
        <p:sp>
          <p:nvSpPr>
            <p:cNvPr id="82" name="Freeform 81"/>
            <p:cNvSpPr/>
            <p:nvPr/>
          </p:nvSpPr>
          <p:spPr>
            <a:xfrm flipV="1">
              <a:off x="866487" y="2138300"/>
              <a:ext cx="488568" cy="370313"/>
            </a:xfrm>
            <a:custGeom>
              <a:avLst/>
              <a:gdLst>
                <a:gd name="connsiteX0" fmla="*/ 0 w 924025"/>
                <a:gd name="connsiteY0" fmla="*/ 548683 h 548683"/>
                <a:gd name="connsiteX1" fmla="*/ 365760 w 924025"/>
                <a:gd name="connsiteY1" fmla="*/ 86671 h 548683"/>
                <a:gd name="connsiteX2" fmla="*/ 924025 w 924025"/>
                <a:gd name="connsiteY2" fmla="*/ 43 h 548683"/>
              </a:gdLst>
              <a:ahLst/>
              <a:cxnLst>
                <a:cxn ang="0">
                  <a:pos x="connsiteX0" y="connsiteY0"/>
                </a:cxn>
                <a:cxn ang="0">
                  <a:pos x="connsiteX1" y="connsiteY1"/>
                </a:cxn>
                <a:cxn ang="0">
                  <a:pos x="connsiteX2" y="connsiteY2"/>
                </a:cxn>
              </a:cxnLst>
              <a:rect l="l" t="t" r="r" b="b"/>
              <a:pathLst>
                <a:path w="924025" h="548683">
                  <a:moveTo>
                    <a:pt x="0" y="548683"/>
                  </a:moveTo>
                  <a:cubicBezTo>
                    <a:pt x="105878" y="363397"/>
                    <a:pt x="211756" y="178111"/>
                    <a:pt x="365760" y="86671"/>
                  </a:cubicBezTo>
                  <a:cubicBezTo>
                    <a:pt x="519764" y="-4769"/>
                    <a:pt x="924025" y="43"/>
                    <a:pt x="924025" y="43"/>
                  </a:cubicBezTo>
                </a:path>
              </a:pathLst>
            </a:custGeom>
            <a:no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83" name="Freeform 82"/>
            <p:cNvSpPr/>
            <p:nvPr/>
          </p:nvSpPr>
          <p:spPr>
            <a:xfrm flipV="1">
              <a:off x="866487" y="2138301"/>
              <a:ext cx="488568" cy="800850"/>
            </a:xfrm>
            <a:custGeom>
              <a:avLst/>
              <a:gdLst>
                <a:gd name="connsiteX0" fmla="*/ 0 w 924025"/>
                <a:gd name="connsiteY0" fmla="*/ 548683 h 548683"/>
                <a:gd name="connsiteX1" fmla="*/ 365760 w 924025"/>
                <a:gd name="connsiteY1" fmla="*/ 86671 h 548683"/>
                <a:gd name="connsiteX2" fmla="*/ 924025 w 924025"/>
                <a:gd name="connsiteY2" fmla="*/ 43 h 548683"/>
              </a:gdLst>
              <a:ahLst/>
              <a:cxnLst>
                <a:cxn ang="0">
                  <a:pos x="connsiteX0" y="connsiteY0"/>
                </a:cxn>
                <a:cxn ang="0">
                  <a:pos x="connsiteX1" y="connsiteY1"/>
                </a:cxn>
                <a:cxn ang="0">
                  <a:pos x="connsiteX2" y="connsiteY2"/>
                </a:cxn>
              </a:cxnLst>
              <a:rect l="l" t="t" r="r" b="b"/>
              <a:pathLst>
                <a:path w="924025" h="548683">
                  <a:moveTo>
                    <a:pt x="0" y="548683"/>
                  </a:moveTo>
                  <a:cubicBezTo>
                    <a:pt x="105878" y="363397"/>
                    <a:pt x="211756" y="178111"/>
                    <a:pt x="365760" y="86671"/>
                  </a:cubicBezTo>
                  <a:cubicBezTo>
                    <a:pt x="519764" y="-4769"/>
                    <a:pt x="924025" y="43"/>
                    <a:pt x="924025" y="43"/>
                  </a:cubicBezTo>
                </a:path>
              </a:pathLst>
            </a:custGeom>
            <a:no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cxnSp>
          <p:nvCxnSpPr>
            <p:cNvPr id="84" name="Straight Connector 83"/>
            <p:cNvCxnSpPr/>
            <p:nvPr/>
          </p:nvCxnSpPr>
          <p:spPr>
            <a:xfrm>
              <a:off x="557189" y="2147620"/>
              <a:ext cx="5477697" cy="0"/>
            </a:xfrm>
            <a:prstGeom prst="line">
              <a:avLst/>
            </a:prstGeom>
            <a:noFill/>
            <a:ln w="38100" cap="flat" cmpd="sng" algn="ctr">
              <a:solidFill>
                <a:srgbClr val="2F6DB6"/>
              </a:solidFill>
              <a:prstDash val="solid"/>
              <a:miter lim="800000"/>
            </a:ln>
            <a:effectLst/>
          </p:spPr>
        </p:cxnSp>
        <p:sp>
          <p:nvSpPr>
            <p:cNvPr id="85" name="Oval 84"/>
            <p:cNvSpPr/>
            <p:nvPr/>
          </p:nvSpPr>
          <p:spPr>
            <a:xfrm flipH="1">
              <a:off x="812173" y="2088437"/>
              <a:ext cx="118364" cy="118364"/>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86" name="Oval 85"/>
            <p:cNvSpPr/>
            <p:nvPr/>
          </p:nvSpPr>
          <p:spPr>
            <a:xfrm flipH="1">
              <a:off x="1899159" y="2452399"/>
              <a:ext cx="118364" cy="118364"/>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87" name="Oval 86"/>
            <p:cNvSpPr/>
            <p:nvPr/>
          </p:nvSpPr>
          <p:spPr>
            <a:xfrm flipH="1">
              <a:off x="2019427" y="2088428"/>
              <a:ext cx="118364" cy="118364"/>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88" name="Oval 87"/>
            <p:cNvSpPr/>
            <p:nvPr/>
          </p:nvSpPr>
          <p:spPr>
            <a:xfrm flipH="1">
              <a:off x="4833757" y="2096024"/>
              <a:ext cx="118364" cy="118364"/>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89" name="Oval 88"/>
            <p:cNvSpPr/>
            <p:nvPr/>
          </p:nvSpPr>
          <p:spPr>
            <a:xfrm flipH="1">
              <a:off x="2469970" y="2452396"/>
              <a:ext cx="118364" cy="118364"/>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grpSp>
          <p:nvGrpSpPr>
            <p:cNvPr id="90" name="Group 89"/>
            <p:cNvGrpSpPr/>
            <p:nvPr/>
          </p:nvGrpSpPr>
          <p:grpSpPr>
            <a:xfrm>
              <a:off x="6601575" y="2665869"/>
              <a:ext cx="193876" cy="353876"/>
              <a:chOff x="1742544" y="2772265"/>
              <a:chExt cx="240631" cy="439216"/>
            </a:xfrm>
            <a:solidFill>
              <a:sysClr val="window" lastClr="FFFFFF"/>
            </a:solidFill>
          </p:grpSpPr>
          <p:sp>
            <p:nvSpPr>
              <p:cNvPr id="143" name="Round Same Side Corner Rectangle 142"/>
              <p:cNvSpPr/>
              <p:nvPr/>
            </p:nvSpPr>
            <p:spPr>
              <a:xfrm>
                <a:off x="1742544" y="2951599"/>
                <a:ext cx="240631" cy="259882"/>
              </a:xfrm>
              <a:prstGeom prst="round2SameRect">
                <a:avLst>
                  <a:gd name="adj1" fmla="val 50000"/>
                  <a:gd name="adj2" fmla="val 0"/>
                </a:avLst>
              </a:prstGeom>
              <a:solidFill>
                <a:srgbClr val="FFC000">
                  <a:lumMod val="20000"/>
                  <a:lumOff val="80000"/>
                </a:srgbClr>
              </a:solidFill>
              <a:ln w="3492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sp>
            <p:nvSpPr>
              <p:cNvPr id="144" name="Oval 143"/>
              <p:cNvSpPr/>
              <p:nvPr/>
            </p:nvSpPr>
            <p:spPr>
              <a:xfrm flipH="1">
                <a:off x="1752316" y="2772265"/>
                <a:ext cx="217832" cy="217832"/>
              </a:xfrm>
              <a:prstGeom prst="ellipse">
                <a:avLst/>
              </a:prstGeom>
              <a:grp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grpSp>
        <p:sp>
          <p:nvSpPr>
            <p:cNvPr id="91" name="Oval 90"/>
            <p:cNvSpPr/>
            <p:nvPr/>
          </p:nvSpPr>
          <p:spPr>
            <a:xfrm flipH="1">
              <a:off x="1610425" y="2452394"/>
              <a:ext cx="118364" cy="118364"/>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92" name="Oval 91"/>
            <p:cNvSpPr/>
            <p:nvPr/>
          </p:nvSpPr>
          <p:spPr>
            <a:xfrm flipH="1">
              <a:off x="2247694" y="2452393"/>
              <a:ext cx="118364" cy="118364"/>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93" name="Oval 92"/>
            <p:cNvSpPr/>
            <p:nvPr/>
          </p:nvSpPr>
          <p:spPr>
            <a:xfrm flipH="1">
              <a:off x="4301999" y="2088428"/>
              <a:ext cx="118364" cy="118364"/>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94" name="Oval 93"/>
            <p:cNvSpPr/>
            <p:nvPr/>
          </p:nvSpPr>
          <p:spPr>
            <a:xfrm flipH="1">
              <a:off x="2564854" y="2088428"/>
              <a:ext cx="118364" cy="118364"/>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cxnSp>
          <p:nvCxnSpPr>
            <p:cNvPr id="95" name="Straight Connector 94"/>
            <p:cNvCxnSpPr/>
            <p:nvPr/>
          </p:nvCxnSpPr>
          <p:spPr>
            <a:xfrm>
              <a:off x="1345377" y="2939151"/>
              <a:ext cx="4674000" cy="0"/>
            </a:xfrm>
            <a:prstGeom prst="line">
              <a:avLst/>
            </a:prstGeom>
            <a:noFill/>
            <a:ln w="38100" cap="flat" cmpd="sng" algn="ctr">
              <a:solidFill>
                <a:srgbClr val="2F6DB6"/>
              </a:solidFill>
              <a:prstDash val="solid"/>
              <a:miter lim="800000"/>
            </a:ln>
            <a:effectLst/>
          </p:spPr>
        </p:cxnSp>
        <p:sp>
          <p:nvSpPr>
            <p:cNvPr id="96" name="Oval 95"/>
            <p:cNvSpPr/>
            <p:nvPr/>
          </p:nvSpPr>
          <p:spPr>
            <a:xfrm flipH="1">
              <a:off x="3570237" y="2879370"/>
              <a:ext cx="118364" cy="118364"/>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97" name="Oval 96"/>
            <p:cNvSpPr/>
            <p:nvPr/>
          </p:nvSpPr>
          <p:spPr>
            <a:xfrm flipH="1">
              <a:off x="3954926" y="2879367"/>
              <a:ext cx="118364" cy="118364"/>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98" name="Oval 97"/>
            <p:cNvSpPr/>
            <p:nvPr/>
          </p:nvSpPr>
          <p:spPr>
            <a:xfrm flipH="1">
              <a:off x="3281503" y="2879365"/>
              <a:ext cx="118364" cy="118364"/>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99" name="Oval 98"/>
            <p:cNvSpPr/>
            <p:nvPr/>
          </p:nvSpPr>
          <p:spPr>
            <a:xfrm flipH="1">
              <a:off x="3779180" y="2879364"/>
              <a:ext cx="118364" cy="118364"/>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cxnSp>
          <p:nvCxnSpPr>
            <p:cNvPr id="100" name="Straight Arrow Connector 99"/>
            <p:cNvCxnSpPr/>
            <p:nvPr/>
          </p:nvCxnSpPr>
          <p:spPr>
            <a:xfrm flipV="1">
              <a:off x="2544628" y="2206787"/>
              <a:ext cx="64922" cy="245606"/>
            </a:xfrm>
            <a:prstGeom prst="straightConnector1">
              <a:avLst/>
            </a:prstGeom>
            <a:noFill/>
            <a:ln w="31750" cap="flat" cmpd="sng" algn="ctr">
              <a:solidFill>
                <a:srgbClr val="2F6DB6"/>
              </a:solidFill>
              <a:prstDash val="solid"/>
              <a:miter lim="800000"/>
              <a:headEnd type="none"/>
              <a:tailEnd type="triangle"/>
            </a:ln>
            <a:effectLst/>
          </p:spPr>
        </p:cxnSp>
        <p:cxnSp>
          <p:nvCxnSpPr>
            <p:cNvPr id="101" name="Straight Arrow Connector 100"/>
            <p:cNvCxnSpPr/>
            <p:nvPr/>
          </p:nvCxnSpPr>
          <p:spPr>
            <a:xfrm flipV="1">
              <a:off x="4055957" y="2220826"/>
              <a:ext cx="278686" cy="675875"/>
            </a:xfrm>
            <a:prstGeom prst="straightConnector1">
              <a:avLst/>
            </a:prstGeom>
            <a:noFill/>
            <a:ln w="31750" cap="flat" cmpd="sng" algn="ctr">
              <a:solidFill>
                <a:srgbClr val="2F6DB6"/>
              </a:solidFill>
              <a:prstDash val="solid"/>
              <a:miter lim="800000"/>
              <a:headEnd type="none"/>
              <a:tailEnd type="triangle"/>
            </a:ln>
            <a:effectLst/>
          </p:spPr>
        </p:cxnSp>
        <p:grpSp>
          <p:nvGrpSpPr>
            <p:cNvPr id="102" name="Group 101"/>
            <p:cNvGrpSpPr/>
            <p:nvPr/>
          </p:nvGrpSpPr>
          <p:grpSpPr>
            <a:xfrm>
              <a:off x="6340388" y="2664787"/>
              <a:ext cx="193876" cy="353876"/>
              <a:chOff x="1742544" y="2772265"/>
              <a:chExt cx="240631" cy="439216"/>
            </a:xfrm>
          </p:grpSpPr>
          <p:sp>
            <p:nvSpPr>
              <p:cNvPr id="141" name="Round Same Side Corner Rectangle 140"/>
              <p:cNvSpPr/>
              <p:nvPr/>
            </p:nvSpPr>
            <p:spPr>
              <a:xfrm>
                <a:off x="1742544" y="2951599"/>
                <a:ext cx="240631" cy="259882"/>
              </a:xfrm>
              <a:prstGeom prst="round2SameRect">
                <a:avLst>
                  <a:gd name="adj1" fmla="val 50000"/>
                  <a:gd name="adj2" fmla="val 0"/>
                </a:avLst>
              </a:prstGeom>
              <a:solidFill>
                <a:srgbClr val="70AD47">
                  <a:lumMod val="20000"/>
                  <a:lumOff val="80000"/>
                </a:srgbClr>
              </a:solidFill>
              <a:ln w="3492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sp>
            <p:nvSpPr>
              <p:cNvPr id="142" name="Oval 141"/>
              <p:cNvSpPr/>
              <p:nvPr/>
            </p:nvSpPr>
            <p:spPr>
              <a:xfrm flipH="1">
                <a:off x="1752316" y="2772265"/>
                <a:ext cx="217832" cy="21783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grpSp>
        <p:grpSp>
          <p:nvGrpSpPr>
            <p:cNvPr id="103" name="Group 102"/>
            <p:cNvGrpSpPr/>
            <p:nvPr/>
          </p:nvGrpSpPr>
          <p:grpSpPr>
            <a:xfrm>
              <a:off x="6471128" y="2840428"/>
              <a:ext cx="193876" cy="353876"/>
              <a:chOff x="1742544" y="2772265"/>
              <a:chExt cx="240631" cy="439216"/>
            </a:xfrm>
            <a:solidFill>
              <a:sysClr val="window" lastClr="FFFFFF"/>
            </a:solidFill>
          </p:grpSpPr>
          <p:sp>
            <p:nvSpPr>
              <p:cNvPr id="139" name="Round Same Side Corner Rectangle 138"/>
              <p:cNvSpPr/>
              <p:nvPr/>
            </p:nvSpPr>
            <p:spPr>
              <a:xfrm>
                <a:off x="1742544" y="2951599"/>
                <a:ext cx="240631" cy="259882"/>
              </a:xfrm>
              <a:prstGeom prst="round2SameRect">
                <a:avLst>
                  <a:gd name="adj1" fmla="val 50000"/>
                  <a:gd name="adj2" fmla="val 0"/>
                </a:avLst>
              </a:prstGeom>
              <a:solidFill>
                <a:srgbClr val="70AD47">
                  <a:lumMod val="20000"/>
                  <a:lumOff val="80000"/>
                </a:srgbClr>
              </a:solidFill>
              <a:ln w="3492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sp>
            <p:nvSpPr>
              <p:cNvPr id="140" name="Oval 139"/>
              <p:cNvSpPr/>
              <p:nvPr/>
            </p:nvSpPr>
            <p:spPr>
              <a:xfrm flipH="1">
                <a:off x="1752316" y="2772265"/>
                <a:ext cx="217832" cy="217832"/>
              </a:xfrm>
              <a:prstGeom prst="ellipse">
                <a:avLst/>
              </a:prstGeom>
              <a:grp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grpSp>
        <p:grpSp>
          <p:nvGrpSpPr>
            <p:cNvPr id="104" name="Group 103"/>
            <p:cNvGrpSpPr/>
            <p:nvPr/>
          </p:nvGrpSpPr>
          <p:grpSpPr>
            <a:xfrm>
              <a:off x="6207039" y="2840428"/>
              <a:ext cx="193876" cy="353876"/>
              <a:chOff x="1742544" y="2772265"/>
              <a:chExt cx="240631" cy="439216"/>
            </a:xfrm>
            <a:solidFill>
              <a:sysClr val="window" lastClr="FFFFFF"/>
            </a:solidFill>
          </p:grpSpPr>
          <p:sp>
            <p:nvSpPr>
              <p:cNvPr id="137" name="Round Same Side Corner Rectangle 136"/>
              <p:cNvSpPr/>
              <p:nvPr/>
            </p:nvSpPr>
            <p:spPr>
              <a:xfrm>
                <a:off x="1742544" y="2951599"/>
                <a:ext cx="240631" cy="259882"/>
              </a:xfrm>
              <a:prstGeom prst="round2SameRect">
                <a:avLst>
                  <a:gd name="adj1" fmla="val 50000"/>
                  <a:gd name="adj2" fmla="val 0"/>
                </a:avLst>
              </a:prstGeom>
              <a:solidFill>
                <a:srgbClr val="FFC000">
                  <a:lumMod val="20000"/>
                  <a:lumOff val="80000"/>
                </a:srgbClr>
              </a:solidFill>
              <a:ln w="3492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sp>
            <p:nvSpPr>
              <p:cNvPr id="138" name="Oval 137"/>
              <p:cNvSpPr/>
              <p:nvPr/>
            </p:nvSpPr>
            <p:spPr>
              <a:xfrm flipH="1">
                <a:off x="1752316" y="2772265"/>
                <a:ext cx="217832" cy="217832"/>
              </a:xfrm>
              <a:prstGeom prst="ellipse">
                <a:avLst/>
              </a:prstGeom>
              <a:grp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grpSp>
        <p:grpSp>
          <p:nvGrpSpPr>
            <p:cNvPr id="105" name="Group 104"/>
            <p:cNvGrpSpPr/>
            <p:nvPr/>
          </p:nvGrpSpPr>
          <p:grpSpPr>
            <a:xfrm>
              <a:off x="6337306" y="1695693"/>
              <a:ext cx="193876" cy="353876"/>
              <a:chOff x="1638186" y="2406433"/>
              <a:chExt cx="240631" cy="439216"/>
            </a:xfrm>
          </p:grpSpPr>
          <p:sp>
            <p:nvSpPr>
              <p:cNvPr id="135" name="Round Same Side Corner Rectangle 134"/>
              <p:cNvSpPr/>
              <p:nvPr/>
            </p:nvSpPr>
            <p:spPr>
              <a:xfrm>
                <a:off x="1638186" y="2585767"/>
                <a:ext cx="240631" cy="259882"/>
              </a:xfrm>
              <a:prstGeom prst="round2SameRect">
                <a:avLst>
                  <a:gd name="adj1" fmla="val 50000"/>
                  <a:gd name="adj2" fmla="val 0"/>
                </a:avLst>
              </a:prstGeom>
              <a:solidFill>
                <a:srgbClr val="5B9BD5">
                  <a:lumMod val="40000"/>
                  <a:lumOff val="60000"/>
                </a:srgbClr>
              </a:solidFill>
              <a:ln w="3492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sp>
            <p:nvSpPr>
              <p:cNvPr id="136" name="Oval 135"/>
              <p:cNvSpPr/>
              <p:nvPr/>
            </p:nvSpPr>
            <p:spPr>
              <a:xfrm flipH="1">
                <a:off x="1647958" y="2406433"/>
                <a:ext cx="217832" cy="21783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grpSp>
        <p:grpSp>
          <p:nvGrpSpPr>
            <p:cNvPr id="106" name="Group 105"/>
            <p:cNvGrpSpPr/>
            <p:nvPr/>
          </p:nvGrpSpPr>
          <p:grpSpPr>
            <a:xfrm>
              <a:off x="6364611" y="2157468"/>
              <a:ext cx="193876" cy="353876"/>
              <a:chOff x="1742544" y="2772265"/>
              <a:chExt cx="240631" cy="439216"/>
            </a:xfrm>
            <a:solidFill>
              <a:sysClr val="window" lastClr="FFFFFF"/>
            </a:solidFill>
          </p:grpSpPr>
          <p:sp>
            <p:nvSpPr>
              <p:cNvPr id="133" name="Round Same Side Corner Rectangle 132"/>
              <p:cNvSpPr/>
              <p:nvPr/>
            </p:nvSpPr>
            <p:spPr>
              <a:xfrm>
                <a:off x="1742544" y="2951599"/>
                <a:ext cx="240631" cy="259882"/>
              </a:xfrm>
              <a:prstGeom prst="round2SameRect">
                <a:avLst>
                  <a:gd name="adj1" fmla="val 50000"/>
                  <a:gd name="adj2" fmla="val 0"/>
                </a:avLst>
              </a:prstGeom>
              <a:solidFill>
                <a:srgbClr val="70AD47">
                  <a:lumMod val="20000"/>
                  <a:lumOff val="80000"/>
                </a:srgbClr>
              </a:solidFill>
              <a:ln w="3492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sp>
            <p:nvSpPr>
              <p:cNvPr id="134" name="Oval 133"/>
              <p:cNvSpPr/>
              <p:nvPr/>
            </p:nvSpPr>
            <p:spPr>
              <a:xfrm flipH="1">
                <a:off x="1752316" y="2772265"/>
                <a:ext cx="217832" cy="217832"/>
              </a:xfrm>
              <a:prstGeom prst="ellipse">
                <a:avLst/>
              </a:prstGeom>
              <a:grp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grpSp>
        <p:grpSp>
          <p:nvGrpSpPr>
            <p:cNvPr id="107" name="Group 106"/>
            <p:cNvGrpSpPr/>
            <p:nvPr/>
          </p:nvGrpSpPr>
          <p:grpSpPr>
            <a:xfrm>
              <a:off x="6213456" y="2221930"/>
              <a:ext cx="193876" cy="353876"/>
              <a:chOff x="1742544" y="2772265"/>
              <a:chExt cx="240631" cy="439216"/>
            </a:xfrm>
            <a:solidFill>
              <a:sysClr val="window" lastClr="FFFFFF"/>
            </a:solidFill>
          </p:grpSpPr>
          <p:sp>
            <p:nvSpPr>
              <p:cNvPr id="131" name="Round Same Side Corner Rectangle 130"/>
              <p:cNvSpPr/>
              <p:nvPr/>
            </p:nvSpPr>
            <p:spPr>
              <a:xfrm>
                <a:off x="1742544" y="2951599"/>
                <a:ext cx="240631" cy="259882"/>
              </a:xfrm>
              <a:prstGeom prst="round2SameRect">
                <a:avLst>
                  <a:gd name="adj1" fmla="val 50000"/>
                  <a:gd name="adj2" fmla="val 0"/>
                </a:avLst>
              </a:prstGeom>
              <a:solidFill>
                <a:srgbClr val="FFC000">
                  <a:lumMod val="20000"/>
                  <a:lumOff val="80000"/>
                </a:srgbClr>
              </a:solidFill>
              <a:ln w="3492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sp>
            <p:nvSpPr>
              <p:cNvPr id="132" name="Oval 131"/>
              <p:cNvSpPr/>
              <p:nvPr/>
            </p:nvSpPr>
            <p:spPr>
              <a:xfrm flipH="1">
                <a:off x="1752316" y="2772265"/>
                <a:ext cx="217832" cy="217832"/>
              </a:xfrm>
              <a:prstGeom prst="ellipse">
                <a:avLst/>
              </a:prstGeom>
              <a:grp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grpSp>
        <p:cxnSp>
          <p:nvCxnSpPr>
            <p:cNvPr id="108" name="Straight Arrow Connector 107"/>
            <p:cNvCxnSpPr>
              <a:stCxn id="94" idx="0"/>
            </p:cNvCxnSpPr>
            <p:nvPr/>
          </p:nvCxnSpPr>
          <p:spPr>
            <a:xfrm flipH="1" flipV="1">
              <a:off x="2619167" y="1751017"/>
              <a:ext cx="4869" cy="337411"/>
            </a:xfrm>
            <a:prstGeom prst="straightConnector1">
              <a:avLst/>
            </a:prstGeom>
            <a:noFill/>
            <a:ln w="31750" cap="flat" cmpd="sng" algn="ctr">
              <a:solidFill>
                <a:srgbClr val="2F6DB6"/>
              </a:solidFill>
              <a:prstDash val="solid"/>
              <a:miter lim="800000"/>
              <a:headEnd type="none"/>
              <a:tailEnd type="triangle"/>
            </a:ln>
            <a:effectLst/>
          </p:spPr>
        </p:cxnSp>
        <p:cxnSp>
          <p:nvCxnSpPr>
            <p:cNvPr id="109" name="Straight Arrow Connector 108"/>
            <p:cNvCxnSpPr>
              <a:stCxn id="88" idx="0"/>
            </p:cNvCxnSpPr>
            <p:nvPr/>
          </p:nvCxnSpPr>
          <p:spPr>
            <a:xfrm flipV="1">
              <a:off x="4892939" y="1751018"/>
              <a:ext cx="0" cy="345006"/>
            </a:xfrm>
            <a:prstGeom prst="straightConnector1">
              <a:avLst/>
            </a:prstGeom>
            <a:noFill/>
            <a:ln w="31750" cap="flat" cmpd="sng" algn="ctr">
              <a:solidFill>
                <a:srgbClr val="2F6DB6"/>
              </a:solidFill>
              <a:prstDash val="solid"/>
              <a:miter lim="800000"/>
              <a:headEnd type="none"/>
              <a:tailEnd type="triangle"/>
            </a:ln>
            <a:effectLst/>
          </p:spPr>
        </p:cxnSp>
        <p:sp>
          <p:nvSpPr>
            <p:cNvPr id="110" name="TextBox 109"/>
            <p:cNvSpPr txBox="1"/>
            <p:nvPr/>
          </p:nvSpPr>
          <p:spPr>
            <a:xfrm>
              <a:off x="2610767" y="1112341"/>
              <a:ext cx="433132" cy="276999"/>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smtClean="0">
                  <a:ln>
                    <a:noFill/>
                  </a:ln>
                  <a:solidFill>
                    <a:prstClr val="white">
                      <a:lumMod val="50000"/>
                    </a:prstClr>
                  </a:solidFill>
                  <a:effectLst/>
                  <a:uLnTx/>
                  <a:uFillTx/>
                  <a:latin typeface="Calibri"/>
                </a:rPr>
                <a:t>r1.0</a:t>
              </a:r>
            </a:p>
          </p:txBody>
        </p:sp>
        <p:cxnSp>
          <p:nvCxnSpPr>
            <p:cNvPr id="111" name="Straight Connector 110"/>
            <p:cNvCxnSpPr/>
            <p:nvPr/>
          </p:nvCxnSpPr>
          <p:spPr>
            <a:xfrm>
              <a:off x="1360887" y="1502995"/>
              <a:ext cx="4674000" cy="0"/>
            </a:xfrm>
            <a:prstGeom prst="line">
              <a:avLst/>
            </a:prstGeom>
            <a:noFill/>
            <a:ln w="38100" cap="flat" cmpd="sng" algn="ctr">
              <a:solidFill>
                <a:sysClr val="window" lastClr="FFFFFF">
                  <a:lumMod val="50000"/>
                </a:sysClr>
              </a:solidFill>
              <a:prstDash val="sysDash"/>
              <a:miter lim="800000"/>
            </a:ln>
            <a:effectLst/>
          </p:spPr>
        </p:cxnSp>
        <p:grpSp>
          <p:nvGrpSpPr>
            <p:cNvPr id="112" name="Group 111"/>
            <p:cNvGrpSpPr/>
            <p:nvPr/>
          </p:nvGrpSpPr>
          <p:grpSpPr>
            <a:xfrm>
              <a:off x="4720335" y="1353387"/>
              <a:ext cx="368879" cy="313093"/>
              <a:chOff x="7649069" y="2842845"/>
              <a:chExt cx="636957" cy="488464"/>
            </a:xfrm>
          </p:grpSpPr>
          <p:sp>
            <p:nvSpPr>
              <p:cNvPr id="129" name="Trapezoid 128"/>
              <p:cNvSpPr/>
              <p:nvPr/>
            </p:nvSpPr>
            <p:spPr>
              <a:xfrm rot="16200000">
                <a:off x="7563099" y="2928815"/>
                <a:ext cx="488461" cy="316522"/>
              </a:xfrm>
              <a:prstGeom prst="trapezoid">
                <a:avLst/>
              </a:prstGeom>
              <a:solidFill>
                <a:sysClr val="window" lastClr="FFFFFF">
                  <a:lumMod val="50000"/>
                </a:sysClr>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sp>
            <p:nvSpPr>
              <p:cNvPr id="130" name="Trapezoid 129"/>
              <p:cNvSpPr/>
              <p:nvPr/>
            </p:nvSpPr>
            <p:spPr>
              <a:xfrm rot="5400000">
                <a:off x="7883396" y="2928679"/>
                <a:ext cx="488461" cy="316799"/>
              </a:xfrm>
              <a:prstGeom prst="trapezoid">
                <a:avLst/>
              </a:prstGeom>
              <a:solidFill>
                <a:sysClr val="window" lastClr="FFFFFF">
                  <a:lumMod val="65000"/>
                </a:sysClr>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grpSp>
        <p:grpSp>
          <p:nvGrpSpPr>
            <p:cNvPr id="113" name="Group 112"/>
            <p:cNvGrpSpPr/>
            <p:nvPr/>
          </p:nvGrpSpPr>
          <p:grpSpPr>
            <a:xfrm>
              <a:off x="2404512" y="1353084"/>
              <a:ext cx="368879" cy="313091"/>
              <a:chOff x="7729414" y="2842846"/>
              <a:chExt cx="636957" cy="488462"/>
            </a:xfrm>
          </p:grpSpPr>
          <p:sp>
            <p:nvSpPr>
              <p:cNvPr id="127" name="Trapezoid 126"/>
              <p:cNvSpPr/>
              <p:nvPr/>
            </p:nvSpPr>
            <p:spPr>
              <a:xfrm rot="16200000">
                <a:off x="7643445" y="2928815"/>
                <a:ext cx="488462" cy="316523"/>
              </a:xfrm>
              <a:prstGeom prst="trapezoid">
                <a:avLst/>
              </a:prstGeom>
              <a:solidFill>
                <a:sysClr val="window" lastClr="FFFFFF">
                  <a:lumMod val="50000"/>
                </a:sysClr>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sp>
            <p:nvSpPr>
              <p:cNvPr id="128" name="Trapezoid 127"/>
              <p:cNvSpPr/>
              <p:nvPr/>
            </p:nvSpPr>
            <p:spPr>
              <a:xfrm rot="5400000">
                <a:off x="7963740" y="2928677"/>
                <a:ext cx="488462" cy="316800"/>
              </a:xfrm>
              <a:prstGeom prst="trapezoid">
                <a:avLst/>
              </a:prstGeom>
              <a:solidFill>
                <a:sysClr val="window" lastClr="FFFFFF">
                  <a:lumMod val="65000"/>
                </a:sysClr>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grpSp>
        <p:sp>
          <p:nvSpPr>
            <p:cNvPr id="114" name="Rounded Rectangle 113"/>
            <p:cNvSpPr/>
            <p:nvPr/>
          </p:nvSpPr>
          <p:spPr>
            <a:xfrm>
              <a:off x="819414" y="1353687"/>
              <a:ext cx="389101" cy="480531"/>
            </a:xfrm>
            <a:prstGeom prst="roundRect">
              <a:avLst/>
            </a:prstGeom>
            <a:solidFill>
              <a:sysClr val="window" lastClr="FFFFFF"/>
            </a:solidFill>
            <a:ln w="3810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cxnSp>
          <p:nvCxnSpPr>
            <p:cNvPr id="115" name="Straight Connector 114"/>
            <p:cNvCxnSpPr/>
            <p:nvPr/>
          </p:nvCxnSpPr>
          <p:spPr>
            <a:xfrm>
              <a:off x="985679" y="1510233"/>
              <a:ext cx="208943" cy="0"/>
            </a:xfrm>
            <a:prstGeom prst="line">
              <a:avLst/>
            </a:prstGeom>
            <a:solidFill>
              <a:sysClr val="window" lastClr="FFFFFF"/>
            </a:solidFill>
            <a:ln w="38100" cap="rnd" cmpd="sng" algn="ctr">
              <a:solidFill>
                <a:sysClr val="window" lastClr="FFFFFF">
                  <a:lumMod val="50000"/>
                </a:sysClr>
              </a:solidFill>
              <a:prstDash val="solid"/>
              <a:round/>
            </a:ln>
            <a:effectLst/>
          </p:spPr>
        </p:cxnSp>
        <p:cxnSp>
          <p:nvCxnSpPr>
            <p:cNvPr id="116" name="Straight Connector 115"/>
            <p:cNvCxnSpPr/>
            <p:nvPr/>
          </p:nvCxnSpPr>
          <p:spPr>
            <a:xfrm>
              <a:off x="985679" y="1582856"/>
              <a:ext cx="208943" cy="0"/>
            </a:xfrm>
            <a:prstGeom prst="line">
              <a:avLst/>
            </a:prstGeom>
            <a:solidFill>
              <a:sysClr val="window" lastClr="FFFFFF"/>
            </a:solidFill>
            <a:ln w="38100" cap="rnd" cmpd="sng" algn="ctr">
              <a:solidFill>
                <a:sysClr val="window" lastClr="FFFFFF">
                  <a:lumMod val="50000"/>
                </a:sysClr>
              </a:solidFill>
              <a:prstDash val="solid"/>
              <a:round/>
            </a:ln>
            <a:effectLst/>
          </p:spPr>
        </p:cxnSp>
        <p:cxnSp>
          <p:nvCxnSpPr>
            <p:cNvPr id="117" name="Straight Connector 116"/>
            <p:cNvCxnSpPr/>
            <p:nvPr/>
          </p:nvCxnSpPr>
          <p:spPr>
            <a:xfrm>
              <a:off x="985679" y="1439144"/>
              <a:ext cx="208943" cy="0"/>
            </a:xfrm>
            <a:prstGeom prst="line">
              <a:avLst/>
            </a:prstGeom>
            <a:solidFill>
              <a:sysClr val="window" lastClr="FFFFFF"/>
            </a:solidFill>
            <a:ln w="38100" cap="rnd" cmpd="sng" algn="ctr">
              <a:solidFill>
                <a:sysClr val="window" lastClr="FFFFFF">
                  <a:lumMod val="50000"/>
                </a:sysClr>
              </a:solidFill>
              <a:prstDash val="solid"/>
              <a:round/>
            </a:ln>
            <a:effectLst/>
          </p:spPr>
        </p:cxnSp>
        <p:sp>
          <p:nvSpPr>
            <p:cNvPr id="118" name="TextBox 117"/>
            <p:cNvSpPr txBox="1"/>
            <p:nvPr/>
          </p:nvSpPr>
          <p:spPr>
            <a:xfrm>
              <a:off x="4914761" y="1126680"/>
              <a:ext cx="433132" cy="276999"/>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smtClean="0">
                  <a:ln>
                    <a:noFill/>
                  </a:ln>
                  <a:solidFill>
                    <a:prstClr val="white">
                      <a:lumMod val="50000"/>
                    </a:prstClr>
                  </a:solidFill>
                  <a:effectLst/>
                  <a:uLnTx/>
                  <a:uFillTx/>
                  <a:latin typeface="Calibri"/>
                </a:rPr>
                <a:t>r1.1</a:t>
              </a:r>
            </a:p>
          </p:txBody>
        </p:sp>
        <p:sp>
          <p:nvSpPr>
            <p:cNvPr id="119" name="TextBox 118"/>
            <p:cNvSpPr txBox="1"/>
            <p:nvPr/>
          </p:nvSpPr>
          <p:spPr>
            <a:xfrm>
              <a:off x="371238" y="2323261"/>
              <a:ext cx="68552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err="1" smtClean="0">
                  <a:ln>
                    <a:noFill/>
                  </a:ln>
                  <a:solidFill>
                    <a:srgbClr val="2F6DB6"/>
                  </a:solidFill>
                  <a:effectLst/>
                  <a:uLnTx/>
                  <a:uFillTx/>
                  <a:latin typeface="Calibri"/>
                </a:rPr>
                <a:t>comX</a:t>
              </a:r>
              <a:endParaRPr kumimoji="0" lang="en-GB" sz="1200" b="0" i="0" u="none" strike="noStrike" kern="0" cap="none" spc="0" normalizeH="0" baseline="0" noProof="0" dirty="0" smtClean="0">
                <a:ln>
                  <a:noFill/>
                </a:ln>
                <a:solidFill>
                  <a:srgbClr val="2F6DB6"/>
                </a:solidFill>
                <a:effectLst/>
                <a:uLnTx/>
                <a:uFillTx/>
                <a:latin typeface="Calibri"/>
              </a:endParaRPr>
            </a:p>
          </p:txBody>
        </p:sp>
        <p:sp>
          <p:nvSpPr>
            <p:cNvPr id="120" name="TextBox 119"/>
            <p:cNvSpPr txBox="1"/>
            <p:nvPr/>
          </p:nvSpPr>
          <p:spPr>
            <a:xfrm>
              <a:off x="369521" y="2764046"/>
              <a:ext cx="68552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err="1" smtClean="0">
                  <a:ln>
                    <a:noFill/>
                  </a:ln>
                  <a:solidFill>
                    <a:srgbClr val="2F6DB6"/>
                  </a:solidFill>
                  <a:effectLst/>
                  <a:uLnTx/>
                  <a:uFillTx/>
                  <a:latin typeface="Calibri"/>
                </a:rPr>
                <a:t>comY</a:t>
              </a:r>
              <a:endParaRPr kumimoji="0" lang="en-GB" sz="1200" b="0" i="0" u="none" strike="noStrike" kern="0" cap="none" spc="0" normalizeH="0" baseline="0" noProof="0" dirty="0" smtClean="0">
                <a:ln>
                  <a:noFill/>
                </a:ln>
                <a:solidFill>
                  <a:srgbClr val="2F6DB6"/>
                </a:solidFill>
                <a:effectLst/>
                <a:uLnTx/>
                <a:uFillTx/>
                <a:latin typeface="Calibri"/>
              </a:endParaRPr>
            </a:p>
          </p:txBody>
        </p:sp>
        <p:sp>
          <p:nvSpPr>
            <p:cNvPr id="121" name="Oval 120"/>
            <p:cNvSpPr/>
            <p:nvPr/>
          </p:nvSpPr>
          <p:spPr>
            <a:xfrm flipH="1">
              <a:off x="3816673" y="2452201"/>
              <a:ext cx="118364" cy="118364"/>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22" name="Oval 121"/>
            <p:cNvSpPr/>
            <p:nvPr/>
          </p:nvSpPr>
          <p:spPr>
            <a:xfrm flipH="1">
              <a:off x="4569577" y="2452201"/>
              <a:ext cx="118364" cy="118364"/>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23" name="Oval 122"/>
            <p:cNvSpPr/>
            <p:nvPr/>
          </p:nvSpPr>
          <p:spPr>
            <a:xfrm flipH="1">
              <a:off x="4767770" y="2452201"/>
              <a:ext cx="118364" cy="118364"/>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24" name="Oval 123"/>
            <p:cNvSpPr/>
            <p:nvPr/>
          </p:nvSpPr>
          <p:spPr>
            <a:xfrm flipH="1">
              <a:off x="5036219" y="2869720"/>
              <a:ext cx="118364" cy="118364"/>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25" name="Oval 124"/>
            <p:cNvSpPr/>
            <p:nvPr/>
          </p:nvSpPr>
          <p:spPr>
            <a:xfrm flipH="1">
              <a:off x="1756622" y="2868960"/>
              <a:ext cx="118364" cy="118364"/>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26" name="Oval 125"/>
            <p:cNvSpPr/>
            <p:nvPr/>
          </p:nvSpPr>
          <p:spPr>
            <a:xfrm flipH="1">
              <a:off x="2328985" y="2870131"/>
              <a:ext cx="118364" cy="118364"/>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grpSp>
      <p:grpSp>
        <p:nvGrpSpPr>
          <p:cNvPr id="77" name="Group 76"/>
          <p:cNvGrpSpPr/>
          <p:nvPr/>
        </p:nvGrpSpPr>
        <p:grpSpPr>
          <a:xfrm>
            <a:off x="7756505" y="447161"/>
            <a:ext cx="858105" cy="357820"/>
            <a:chOff x="6420051" y="5207889"/>
            <a:chExt cx="1144140" cy="477093"/>
          </a:xfrm>
        </p:grpSpPr>
        <p:cxnSp>
          <p:nvCxnSpPr>
            <p:cNvPr id="78" name="Straight Connector 77"/>
            <p:cNvCxnSpPr/>
            <p:nvPr/>
          </p:nvCxnSpPr>
          <p:spPr>
            <a:xfrm flipV="1">
              <a:off x="7331917" y="5281344"/>
              <a:ext cx="232274" cy="4"/>
            </a:xfrm>
            <a:prstGeom prst="line">
              <a:avLst/>
            </a:prstGeom>
            <a:ln w="28575" cmpd="sng">
              <a:solidFill>
                <a:srgbClr val="2F6DB6"/>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V="1">
              <a:off x="6420051" y="5611526"/>
              <a:ext cx="1144140" cy="4"/>
            </a:xfrm>
            <a:prstGeom prst="line">
              <a:avLst/>
            </a:prstGeom>
            <a:ln w="28575" cmpd="sng">
              <a:solidFill>
                <a:srgbClr val="2F6DB6"/>
              </a:solidFill>
            </a:ln>
          </p:spPr>
          <p:style>
            <a:lnRef idx="1">
              <a:schemeClr val="accent1"/>
            </a:lnRef>
            <a:fillRef idx="0">
              <a:schemeClr val="accent1"/>
            </a:fillRef>
            <a:effectRef idx="0">
              <a:schemeClr val="accent1"/>
            </a:effectRef>
            <a:fontRef idx="minor">
              <a:schemeClr val="tx1"/>
            </a:fontRef>
          </p:style>
        </p:cxnSp>
        <p:sp>
          <p:nvSpPr>
            <p:cNvPr id="146" name="Freeform 145"/>
            <p:cNvSpPr/>
            <p:nvPr/>
          </p:nvSpPr>
          <p:spPr>
            <a:xfrm>
              <a:off x="6731606" y="5271235"/>
              <a:ext cx="606391" cy="340293"/>
            </a:xfrm>
            <a:custGeom>
              <a:avLst/>
              <a:gdLst>
                <a:gd name="connsiteX0" fmla="*/ 0 w 924025"/>
                <a:gd name="connsiteY0" fmla="*/ 548683 h 548683"/>
                <a:gd name="connsiteX1" fmla="*/ 365760 w 924025"/>
                <a:gd name="connsiteY1" fmla="*/ 86671 h 548683"/>
                <a:gd name="connsiteX2" fmla="*/ 924025 w 924025"/>
                <a:gd name="connsiteY2" fmla="*/ 43 h 548683"/>
              </a:gdLst>
              <a:ahLst/>
              <a:cxnLst>
                <a:cxn ang="0">
                  <a:pos x="connsiteX0" y="connsiteY0"/>
                </a:cxn>
                <a:cxn ang="0">
                  <a:pos x="connsiteX1" y="connsiteY1"/>
                </a:cxn>
                <a:cxn ang="0">
                  <a:pos x="connsiteX2" y="connsiteY2"/>
                </a:cxn>
              </a:cxnLst>
              <a:rect l="l" t="t" r="r" b="b"/>
              <a:pathLst>
                <a:path w="924025" h="548683">
                  <a:moveTo>
                    <a:pt x="0" y="548683"/>
                  </a:moveTo>
                  <a:cubicBezTo>
                    <a:pt x="105878" y="363397"/>
                    <a:pt x="211756" y="178111"/>
                    <a:pt x="365760" y="86671"/>
                  </a:cubicBezTo>
                  <a:cubicBezTo>
                    <a:pt x="519764" y="-4769"/>
                    <a:pt x="924025" y="43"/>
                    <a:pt x="924025" y="43"/>
                  </a:cubicBezTo>
                </a:path>
              </a:pathLst>
            </a:custGeom>
            <a:ln w="28575" cmpd="sng">
              <a:solidFill>
                <a:srgbClr val="2F6DB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13"/>
            </a:p>
          </p:txBody>
        </p:sp>
        <p:sp>
          <p:nvSpPr>
            <p:cNvPr id="147" name="Oval 146"/>
            <p:cNvSpPr/>
            <p:nvPr/>
          </p:nvSpPr>
          <p:spPr>
            <a:xfrm flipH="1">
              <a:off x="7248836" y="5207889"/>
              <a:ext cx="146909" cy="146909"/>
            </a:xfrm>
            <a:prstGeom prst="ellipse">
              <a:avLst/>
            </a:prstGeom>
            <a:solidFill>
              <a:schemeClr val="bg1"/>
            </a:solidFill>
            <a:ln w="28575" cmpd="sng">
              <a:solidFill>
                <a:srgbClr val="2F6DB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13"/>
            </a:p>
          </p:txBody>
        </p:sp>
        <p:sp>
          <p:nvSpPr>
            <p:cNvPr id="148" name="Oval 147"/>
            <p:cNvSpPr/>
            <p:nvPr/>
          </p:nvSpPr>
          <p:spPr>
            <a:xfrm flipH="1">
              <a:off x="6661699" y="5538073"/>
              <a:ext cx="146909" cy="146909"/>
            </a:xfrm>
            <a:prstGeom prst="ellipse">
              <a:avLst/>
            </a:prstGeom>
            <a:solidFill>
              <a:schemeClr val="bg1"/>
            </a:solidFill>
            <a:ln w="28575" cmpd="sng">
              <a:solidFill>
                <a:srgbClr val="2F6DB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13"/>
            </a:p>
          </p:txBody>
        </p:sp>
        <p:sp>
          <p:nvSpPr>
            <p:cNvPr id="149" name="Oval 148"/>
            <p:cNvSpPr/>
            <p:nvPr/>
          </p:nvSpPr>
          <p:spPr>
            <a:xfrm flipH="1">
              <a:off x="7050256" y="5538072"/>
              <a:ext cx="146909" cy="146909"/>
            </a:xfrm>
            <a:prstGeom prst="ellipse">
              <a:avLst/>
            </a:prstGeom>
            <a:solidFill>
              <a:schemeClr val="bg1"/>
            </a:solidFill>
            <a:ln w="28575" cmpd="sng">
              <a:solidFill>
                <a:srgbClr val="2F6DB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13"/>
            </a:p>
          </p:txBody>
        </p:sp>
      </p:grpSp>
    </p:spTree>
    <p:extLst>
      <p:ext uri="{BB962C8B-B14F-4D97-AF65-F5344CB8AC3E}">
        <p14:creationId xmlns:p14="http://schemas.microsoft.com/office/powerpoint/2010/main" val="8377146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69521" y="3586203"/>
            <a:ext cx="8245089" cy="865481"/>
          </a:xfrm>
        </p:spPr>
        <p:txBody>
          <a:bodyPr/>
          <a:lstStyle/>
          <a:p>
            <a:pPr marL="0" indent="0">
              <a:lnSpc>
                <a:spcPct val="100000"/>
              </a:lnSpc>
              <a:buNone/>
            </a:pPr>
            <a:r>
              <a:rPr lang="en-US" dirty="0" smtClean="0"/>
              <a:t>More Teams (Divide the Code)</a:t>
            </a:r>
          </a:p>
          <a:p>
            <a:pPr marL="342900" lvl="1" indent="0">
              <a:lnSpc>
                <a:spcPct val="100000"/>
              </a:lnSpc>
              <a:spcBef>
                <a:spcPts val="1000"/>
              </a:spcBef>
              <a:buNone/>
            </a:pPr>
            <a:r>
              <a:rPr lang="en-US" dirty="0" smtClean="0"/>
              <a:t>Multiple repositories</a:t>
            </a:r>
          </a:p>
          <a:p>
            <a:pPr marL="342900" lvl="1" indent="0">
              <a:lnSpc>
                <a:spcPct val="100000"/>
              </a:lnSpc>
              <a:buNone/>
            </a:pPr>
            <a:r>
              <a:rPr lang="en-US" dirty="0" smtClean="0"/>
              <a:t>Dependency management</a:t>
            </a:r>
            <a:endParaRPr lang="en-US" dirty="0"/>
          </a:p>
        </p:txBody>
      </p:sp>
      <p:sp>
        <p:nvSpPr>
          <p:cNvPr id="3" name="Title 2"/>
          <p:cNvSpPr>
            <a:spLocks noGrp="1"/>
          </p:cNvSpPr>
          <p:nvPr>
            <p:ph type="title"/>
          </p:nvPr>
        </p:nvSpPr>
        <p:spPr/>
        <p:txBody>
          <a:bodyPr/>
          <a:lstStyle/>
          <a:p>
            <a:r>
              <a:rPr lang="en-US" dirty="0" smtClean="0"/>
              <a:t>Multiple Repos</a:t>
            </a:r>
            <a:endParaRPr lang="en-US" dirty="0"/>
          </a:p>
        </p:txBody>
      </p:sp>
      <p:grpSp>
        <p:nvGrpSpPr>
          <p:cNvPr id="4" name="Group 3"/>
          <p:cNvGrpSpPr/>
          <p:nvPr/>
        </p:nvGrpSpPr>
        <p:grpSpPr>
          <a:xfrm>
            <a:off x="7882847" y="262054"/>
            <a:ext cx="731763" cy="542927"/>
            <a:chOff x="7707742" y="505332"/>
            <a:chExt cx="833393" cy="618331"/>
          </a:xfrm>
        </p:grpSpPr>
        <p:grpSp>
          <p:nvGrpSpPr>
            <p:cNvPr id="5" name="Group 4"/>
            <p:cNvGrpSpPr/>
            <p:nvPr/>
          </p:nvGrpSpPr>
          <p:grpSpPr>
            <a:xfrm rot="16200000">
              <a:off x="7707742" y="670144"/>
              <a:ext cx="277798" cy="277798"/>
              <a:chOff x="7677150" y="341876"/>
              <a:chExt cx="688461" cy="688461"/>
            </a:xfrm>
          </p:grpSpPr>
          <p:sp>
            <p:nvSpPr>
              <p:cNvPr id="21" name="Oval 20"/>
              <p:cNvSpPr/>
              <p:nvPr/>
            </p:nvSpPr>
            <p:spPr>
              <a:xfrm>
                <a:off x="7677150" y="341876"/>
                <a:ext cx="688461" cy="688461"/>
              </a:xfrm>
              <a:prstGeom prst="ellipse">
                <a:avLst/>
              </a:prstGeom>
              <a:solidFill>
                <a:schemeClr val="bg1"/>
              </a:solidFill>
              <a:ln w="28575" cmpd="sng">
                <a:solidFill>
                  <a:srgbClr val="2F6D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p:cNvGrpSpPr/>
              <p:nvPr/>
            </p:nvGrpSpPr>
            <p:grpSpPr>
              <a:xfrm rot="5400000">
                <a:off x="7723635" y="558496"/>
                <a:ext cx="688460" cy="255222"/>
                <a:chOff x="6420050" y="5271235"/>
                <a:chExt cx="917947" cy="340296"/>
              </a:xfrm>
            </p:grpSpPr>
            <p:cxnSp>
              <p:nvCxnSpPr>
                <p:cNvPr id="23" name="Straight Connector 22"/>
                <p:cNvCxnSpPr/>
                <p:nvPr/>
              </p:nvCxnSpPr>
              <p:spPr>
                <a:xfrm rot="16200000">
                  <a:off x="6879022" y="5152555"/>
                  <a:ext cx="4" cy="917947"/>
                </a:xfrm>
                <a:prstGeom prst="line">
                  <a:avLst/>
                </a:prstGeom>
                <a:ln w="28575" cmpd="sng">
                  <a:solidFill>
                    <a:srgbClr val="2F6DB6"/>
                  </a:solidFill>
                </a:ln>
              </p:spPr>
              <p:style>
                <a:lnRef idx="1">
                  <a:schemeClr val="accent1"/>
                </a:lnRef>
                <a:fillRef idx="0">
                  <a:schemeClr val="accent1"/>
                </a:fillRef>
                <a:effectRef idx="0">
                  <a:schemeClr val="accent1"/>
                </a:effectRef>
                <a:fontRef idx="minor">
                  <a:schemeClr val="tx1"/>
                </a:fontRef>
              </p:style>
            </p:cxnSp>
            <p:sp>
              <p:nvSpPr>
                <p:cNvPr id="24" name="Freeform 23"/>
                <p:cNvSpPr/>
                <p:nvPr/>
              </p:nvSpPr>
              <p:spPr>
                <a:xfrm>
                  <a:off x="6731609" y="5271235"/>
                  <a:ext cx="547419" cy="340293"/>
                </a:xfrm>
                <a:custGeom>
                  <a:avLst/>
                  <a:gdLst>
                    <a:gd name="connsiteX0" fmla="*/ 0 w 924025"/>
                    <a:gd name="connsiteY0" fmla="*/ 548683 h 548683"/>
                    <a:gd name="connsiteX1" fmla="*/ 365760 w 924025"/>
                    <a:gd name="connsiteY1" fmla="*/ 86671 h 548683"/>
                    <a:gd name="connsiteX2" fmla="*/ 924025 w 924025"/>
                    <a:gd name="connsiteY2" fmla="*/ 43 h 548683"/>
                  </a:gdLst>
                  <a:ahLst/>
                  <a:cxnLst>
                    <a:cxn ang="0">
                      <a:pos x="connsiteX0" y="connsiteY0"/>
                    </a:cxn>
                    <a:cxn ang="0">
                      <a:pos x="connsiteX1" y="connsiteY1"/>
                    </a:cxn>
                    <a:cxn ang="0">
                      <a:pos x="connsiteX2" y="connsiteY2"/>
                    </a:cxn>
                  </a:cxnLst>
                  <a:rect l="l" t="t" r="r" b="b"/>
                  <a:pathLst>
                    <a:path w="924025" h="548683">
                      <a:moveTo>
                        <a:pt x="0" y="548683"/>
                      </a:moveTo>
                      <a:cubicBezTo>
                        <a:pt x="105878" y="363397"/>
                        <a:pt x="211756" y="178111"/>
                        <a:pt x="365760" y="86671"/>
                      </a:cubicBezTo>
                      <a:cubicBezTo>
                        <a:pt x="519764" y="-4769"/>
                        <a:pt x="924025" y="43"/>
                        <a:pt x="924025" y="43"/>
                      </a:cubicBezTo>
                    </a:path>
                  </a:pathLst>
                </a:custGeom>
                <a:ln w="28575" cmpd="sng">
                  <a:solidFill>
                    <a:srgbClr val="2F6DB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13"/>
                </a:p>
              </p:txBody>
            </p:sp>
          </p:grpSp>
        </p:grpSp>
        <p:grpSp>
          <p:nvGrpSpPr>
            <p:cNvPr id="6" name="Group 5"/>
            <p:cNvGrpSpPr/>
            <p:nvPr/>
          </p:nvGrpSpPr>
          <p:grpSpPr>
            <a:xfrm rot="16200000">
              <a:off x="8263337" y="670145"/>
              <a:ext cx="277798" cy="277798"/>
              <a:chOff x="7677150" y="341876"/>
              <a:chExt cx="688461" cy="688461"/>
            </a:xfrm>
          </p:grpSpPr>
          <p:sp>
            <p:nvSpPr>
              <p:cNvPr id="17" name="Oval 16"/>
              <p:cNvSpPr/>
              <p:nvPr/>
            </p:nvSpPr>
            <p:spPr>
              <a:xfrm>
                <a:off x="7677150" y="341876"/>
                <a:ext cx="688461" cy="688461"/>
              </a:xfrm>
              <a:prstGeom prst="ellipse">
                <a:avLst/>
              </a:prstGeom>
              <a:solidFill>
                <a:schemeClr val="bg1"/>
              </a:solidFill>
              <a:ln w="28575" cmpd="sng">
                <a:solidFill>
                  <a:srgbClr val="2F6D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7"/>
              <p:cNvGrpSpPr/>
              <p:nvPr/>
            </p:nvGrpSpPr>
            <p:grpSpPr>
              <a:xfrm rot="5400000">
                <a:off x="7723635" y="558496"/>
                <a:ext cx="688460" cy="255222"/>
                <a:chOff x="6420050" y="5271235"/>
                <a:chExt cx="917947" cy="340296"/>
              </a:xfrm>
            </p:grpSpPr>
            <p:cxnSp>
              <p:nvCxnSpPr>
                <p:cNvPr id="19" name="Straight Connector 18"/>
                <p:cNvCxnSpPr/>
                <p:nvPr/>
              </p:nvCxnSpPr>
              <p:spPr>
                <a:xfrm rot="16200000">
                  <a:off x="6879022" y="5152555"/>
                  <a:ext cx="4" cy="917947"/>
                </a:xfrm>
                <a:prstGeom prst="line">
                  <a:avLst/>
                </a:prstGeom>
                <a:ln w="28575" cmpd="sng">
                  <a:solidFill>
                    <a:srgbClr val="2F6DB6"/>
                  </a:solidFill>
                </a:ln>
              </p:spPr>
              <p:style>
                <a:lnRef idx="1">
                  <a:schemeClr val="accent1"/>
                </a:lnRef>
                <a:fillRef idx="0">
                  <a:schemeClr val="accent1"/>
                </a:fillRef>
                <a:effectRef idx="0">
                  <a:schemeClr val="accent1"/>
                </a:effectRef>
                <a:fontRef idx="minor">
                  <a:schemeClr val="tx1"/>
                </a:fontRef>
              </p:style>
            </p:cxnSp>
            <p:sp>
              <p:nvSpPr>
                <p:cNvPr id="20" name="Freeform 19"/>
                <p:cNvSpPr/>
                <p:nvPr/>
              </p:nvSpPr>
              <p:spPr>
                <a:xfrm>
                  <a:off x="6731609" y="5271235"/>
                  <a:ext cx="547419" cy="340293"/>
                </a:xfrm>
                <a:custGeom>
                  <a:avLst/>
                  <a:gdLst>
                    <a:gd name="connsiteX0" fmla="*/ 0 w 924025"/>
                    <a:gd name="connsiteY0" fmla="*/ 548683 h 548683"/>
                    <a:gd name="connsiteX1" fmla="*/ 365760 w 924025"/>
                    <a:gd name="connsiteY1" fmla="*/ 86671 h 548683"/>
                    <a:gd name="connsiteX2" fmla="*/ 924025 w 924025"/>
                    <a:gd name="connsiteY2" fmla="*/ 43 h 548683"/>
                  </a:gdLst>
                  <a:ahLst/>
                  <a:cxnLst>
                    <a:cxn ang="0">
                      <a:pos x="connsiteX0" y="connsiteY0"/>
                    </a:cxn>
                    <a:cxn ang="0">
                      <a:pos x="connsiteX1" y="connsiteY1"/>
                    </a:cxn>
                    <a:cxn ang="0">
                      <a:pos x="connsiteX2" y="connsiteY2"/>
                    </a:cxn>
                  </a:cxnLst>
                  <a:rect l="l" t="t" r="r" b="b"/>
                  <a:pathLst>
                    <a:path w="924025" h="548683">
                      <a:moveTo>
                        <a:pt x="0" y="548683"/>
                      </a:moveTo>
                      <a:cubicBezTo>
                        <a:pt x="105878" y="363397"/>
                        <a:pt x="211756" y="178111"/>
                        <a:pt x="365760" y="86671"/>
                      </a:cubicBezTo>
                      <a:cubicBezTo>
                        <a:pt x="519764" y="-4769"/>
                        <a:pt x="924025" y="43"/>
                        <a:pt x="924025" y="43"/>
                      </a:cubicBezTo>
                    </a:path>
                  </a:pathLst>
                </a:custGeom>
                <a:ln w="28575" cmpd="sng">
                  <a:solidFill>
                    <a:srgbClr val="2F6DB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13"/>
                </a:p>
              </p:txBody>
            </p:sp>
          </p:grpSp>
        </p:grpSp>
        <p:grpSp>
          <p:nvGrpSpPr>
            <p:cNvPr id="7" name="Group 6"/>
            <p:cNvGrpSpPr/>
            <p:nvPr/>
          </p:nvGrpSpPr>
          <p:grpSpPr>
            <a:xfrm rot="16200000">
              <a:off x="7985540" y="845865"/>
              <a:ext cx="277798" cy="277798"/>
              <a:chOff x="7677150" y="341876"/>
              <a:chExt cx="688461" cy="688461"/>
            </a:xfrm>
          </p:grpSpPr>
          <p:sp>
            <p:nvSpPr>
              <p:cNvPr id="13" name="Oval 12"/>
              <p:cNvSpPr/>
              <p:nvPr/>
            </p:nvSpPr>
            <p:spPr>
              <a:xfrm>
                <a:off x="7677150" y="341876"/>
                <a:ext cx="688461" cy="688461"/>
              </a:xfrm>
              <a:prstGeom prst="ellipse">
                <a:avLst/>
              </a:prstGeom>
              <a:solidFill>
                <a:schemeClr val="bg1"/>
              </a:solidFill>
              <a:ln w="28575" cmpd="sng">
                <a:solidFill>
                  <a:srgbClr val="2F6D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p:cNvGrpSpPr/>
              <p:nvPr/>
            </p:nvGrpSpPr>
            <p:grpSpPr>
              <a:xfrm rot="5400000">
                <a:off x="7723635" y="558496"/>
                <a:ext cx="688460" cy="255222"/>
                <a:chOff x="6420050" y="5271235"/>
                <a:chExt cx="917947" cy="340296"/>
              </a:xfrm>
            </p:grpSpPr>
            <p:cxnSp>
              <p:nvCxnSpPr>
                <p:cNvPr id="15" name="Straight Connector 14"/>
                <p:cNvCxnSpPr/>
                <p:nvPr/>
              </p:nvCxnSpPr>
              <p:spPr>
                <a:xfrm rot="16200000">
                  <a:off x="6879022" y="5152555"/>
                  <a:ext cx="4" cy="917947"/>
                </a:xfrm>
                <a:prstGeom prst="line">
                  <a:avLst/>
                </a:prstGeom>
                <a:ln w="28575" cmpd="sng">
                  <a:solidFill>
                    <a:srgbClr val="2F6DB6"/>
                  </a:solidFill>
                </a:ln>
              </p:spPr>
              <p:style>
                <a:lnRef idx="1">
                  <a:schemeClr val="accent1"/>
                </a:lnRef>
                <a:fillRef idx="0">
                  <a:schemeClr val="accent1"/>
                </a:fillRef>
                <a:effectRef idx="0">
                  <a:schemeClr val="accent1"/>
                </a:effectRef>
                <a:fontRef idx="minor">
                  <a:schemeClr val="tx1"/>
                </a:fontRef>
              </p:style>
            </p:cxnSp>
            <p:sp>
              <p:nvSpPr>
                <p:cNvPr id="16" name="Freeform 15"/>
                <p:cNvSpPr/>
                <p:nvPr/>
              </p:nvSpPr>
              <p:spPr>
                <a:xfrm>
                  <a:off x="6731609" y="5271235"/>
                  <a:ext cx="547419" cy="340293"/>
                </a:xfrm>
                <a:custGeom>
                  <a:avLst/>
                  <a:gdLst>
                    <a:gd name="connsiteX0" fmla="*/ 0 w 924025"/>
                    <a:gd name="connsiteY0" fmla="*/ 548683 h 548683"/>
                    <a:gd name="connsiteX1" fmla="*/ 365760 w 924025"/>
                    <a:gd name="connsiteY1" fmla="*/ 86671 h 548683"/>
                    <a:gd name="connsiteX2" fmla="*/ 924025 w 924025"/>
                    <a:gd name="connsiteY2" fmla="*/ 43 h 548683"/>
                  </a:gdLst>
                  <a:ahLst/>
                  <a:cxnLst>
                    <a:cxn ang="0">
                      <a:pos x="connsiteX0" y="connsiteY0"/>
                    </a:cxn>
                    <a:cxn ang="0">
                      <a:pos x="connsiteX1" y="connsiteY1"/>
                    </a:cxn>
                    <a:cxn ang="0">
                      <a:pos x="connsiteX2" y="connsiteY2"/>
                    </a:cxn>
                  </a:cxnLst>
                  <a:rect l="l" t="t" r="r" b="b"/>
                  <a:pathLst>
                    <a:path w="924025" h="548683">
                      <a:moveTo>
                        <a:pt x="0" y="548683"/>
                      </a:moveTo>
                      <a:cubicBezTo>
                        <a:pt x="105878" y="363397"/>
                        <a:pt x="211756" y="178111"/>
                        <a:pt x="365760" y="86671"/>
                      </a:cubicBezTo>
                      <a:cubicBezTo>
                        <a:pt x="519764" y="-4769"/>
                        <a:pt x="924025" y="43"/>
                        <a:pt x="924025" y="43"/>
                      </a:cubicBezTo>
                    </a:path>
                  </a:pathLst>
                </a:custGeom>
                <a:ln w="28575" cmpd="sng">
                  <a:solidFill>
                    <a:srgbClr val="2F6DB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13"/>
                </a:p>
              </p:txBody>
            </p:sp>
          </p:grpSp>
        </p:grpSp>
        <p:grpSp>
          <p:nvGrpSpPr>
            <p:cNvPr id="8" name="Group 7"/>
            <p:cNvGrpSpPr/>
            <p:nvPr/>
          </p:nvGrpSpPr>
          <p:grpSpPr>
            <a:xfrm rot="16200000">
              <a:off x="7985540" y="505332"/>
              <a:ext cx="277798" cy="277798"/>
              <a:chOff x="7677150" y="341876"/>
              <a:chExt cx="688461" cy="688461"/>
            </a:xfrm>
          </p:grpSpPr>
          <p:sp>
            <p:nvSpPr>
              <p:cNvPr id="9" name="Oval 8"/>
              <p:cNvSpPr/>
              <p:nvPr/>
            </p:nvSpPr>
            <p:spPr>
              <a:xfrm>
                <a:off x="7677150" y="341876"/>
                <a:ext cx="688461" cy="688461"/>
              </a:xfrm>
              <a:prstGeom prst="ellipse">
                <a:avLst/>
              </a:prstGeom>
              <a:solidFill>
                <a:schemeClr val="bg1"/>
              </a:solidFill>
              <a:ln w="28575" cmpd="sng">
                <a:solidFill>
                  <a:srgbClr val="2F6D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rot="5400000">
                <a:off x="7723635" y="558496"/>
                <a:ext cx="688460" cy="255222"/>
                <a:chOff x="6420050" y="5271235"/>
                <a:chExt cx="917947" cy="340296"/>
              </a:xfrm>
            </p:grpSpPr>
            <p:cxnSp>
              <p:nvCxnSpPr>
                <p:cNvPr id="11" name="Straight Connector 10"/>
                <p:cNvCxnSpPr/>
                <p:nvPr/>
              </p:nvCxnSpPr>
              <p:spPr>
                <a:xfrm rot="16200000">
                  <a:off x="6879022" y="5152555"/>
                  <a:ext cx="4" cy="917947"/>
                </a:xfrm>
                <a:prstGeom prst="line">
                  <a:avLst/>
                </a:prstGeom>
                <a:ln w="28575" cmpd="sng">
                  <a:solidFill>
                    <a:srgbClr val="2F6DB6"/>
                  </a:solidFill>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6731609" y="5271235"/>
                  <a:ext cx="547419" cy="340293"/>
                </a:xfrm>
                <a:custGeom>
                  <a:avLst/>
                  <a:gdLst>
                    <a:gd name="connsiteX0" fmla="*/ 0 w 924025"/>
                    <a:gd name="connsiteY0" fmla="*/ 548683 h 548683"/>
                    <a:gd name="connsiteX1" fmla="*/ 365760 w 924025"/>
                    <a:gd name="connsiteY1" fmla="*/ 86671 h 548683"/>
                    <a:gd name="connsiteX2" fmla="*/ 924025 w 924025"/>
                    <a:gd name="connsiteY2" fmla="*/ 43 h 548683"/>
                  </a:gdLst>
                  <a:ahLst/>
                  <a:cxnLst>
                    <a:cxn ang="0">
                      <a:pos x="connsiteX0" y="connsiteY0"/>
                    </a:cxn>
                    <a:cxn ang="0">
                      <a:pos x="connsiteX1" y="connsiteY1"/>
                    </a:cxn>
                    <a:cxn ang="0">
                      <a:pos x="connsiteX2" y="connsiteY2"/>
                    </a:cxn>
                  </a:cxnLst>
                  <a:rect l="l" t="t" r="r" b="b"/>
                  <a:pathLst>
                    <a:path w="924025" h="548683">
                      <a:moveTo>
                        <a:pt x="0" y="548683"/>
                      </a:moveTo>
                      <a:cubicBezTo>
                        <a:pt x="105878" y="363397"/>
                        <a:pt x="211756" y="178111"/>
                        <a:pt x="365760" y="86671"/>
                      </a:cubicBezTo>
                      <a:cubicBezTo>
                        <a:pt x="519764" y="-4769"/>
                        <a:pt x="924025" y="43"/>
                        <a:pt x="924025" y="43"/>
                      </a:cubicBezTo>
                    </a:path>
                  </a:pathLst>
                </a:custGeom>
                <a:ln w="28575" cmpd="sng">
                  <a:solidFill>
                    <a:srgbClr val="2F6DB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13"/>
                </a:p>
              </p:txBody>
            </p:sp>
          </p:grpSp>
        </p:grpSp>
      </p:grpSp>
      <p:grpSp>
        <p:nvGrpSpPr>
          <p:cNvPr id="298" name="Group 297"/>
          <p:cNvGrpSpPr/>
          <p:nvPr/>
        </p:nvGrpSpPr>
        <p:grpSpPr>
          <a:xfrm>
            <a:off x="1574987" y="1051341"/>
            <a:ext cx="5834156" cy="2288501"/>
            <a:chOff x="369521" y="1112341"/>
            <a:chExt cx="5834156" cy="2288501"/>
          </a:xfrm>
        </p:grpSpPr>
        <p:cxnSp>
          <p:nvCxnSpPr>
            <p:cNvPr id="209" name="Straight Connector 208"/>
            <p:cNvCxnSpPr/>
            <p:nvPr/>
          </p:nvCxnSpPr>
          <p:spPr>
            <a:xfrm>
              <a:off x="1125734" y="2598521"/>
              <a:ext cx="4428926" cy="0"/>
            </a:xfrm>
            <a:prstGeom prst="line">
              <a:avLst/>
            </a:prstGeom>
            <a:noFill/>
            <a:ln w="38100" cap="flat" cmpd="sng" algn="ctr">
              <a:solidFill>
                <a:srgbClr val="2F6DB6"/>
              </a:solidFill>
              <a:prstDash val="solid"/>
              <a:miter lim="800000"/>
            </a:ln>
            <a:effectLst/>
          </p:spPr>
        </p:cxnSp>
        <p:cxnSp>
          <p:nvCxnSpPr>
            <p:cNvPr id="210" name="Straight Connector 209"/>
            <p:cNvCxnSpPr/>
            <p:nvPr/>
          </p:nvCxnSpPr>
          <p:spPr>
            <a:xfrm>
              <a:off x="1125734" y="2262483"/>
              <a:ext cx="4428926" cy="0"/>
            </a:xfrm>
            <a:prstGeom prst="line">
              <a:avLst/>
            </a:prstGeom>
            <a:noFill/>
            <a:ln w="38100" cap="flat" cmpd="sng" algn="ctr">
              <a:solidFill>
                <a:srgbClr val="2F6DB6"/>
              </a:solidFill>
              <a:prstDash val="solid"/>
              <a:miter lim="800000"/>
            </a:ln>
            <a:effectLst/>
          </p:spPr>
        </p:cxnSp>
        <p:sp>
          <p:nvSpPr>
            <p:cNvPr id="211" name="Round Same Side Corner Rectangle 210"/>
            <p:cNvSpPr/>
            <p:nvPr/>
          </p:nvSpPr>
          <p:spPr>
            <a:xfrm>
              <a:off x="5663071" y="3091630"/>
              <a:ext cx="180473" cy="194912"/>
            </a:xfrm>
            <a:prstGeom prst="round2SameRect">
              <a:avLst>
                <a:gd name="adj1" fmla="val 50000"/>
                <a:gd name="adj2" fmla="val 0"/>
              </a:avLst>
            </a:prstGeom>
            <a:solidFill>
              <a:srgbClr val="FFC000">
                <a:lumMod val="20000"/>
                <a:lumOff val="80000"/>
              </a:srgbClr>
            </a:solidFill>
            <a:ln w="3492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sp>
          <p:nvSpPr>
            <p:cNvPr id="212" name="Oval 211"/>
            <p:cNvSpPr/>
            <p:nvPr/>
          </p:nvSpPr>
          <p:spPr>
            <a:xfrm flipH="1">
              <a:off x="5670399" y="2957129"/>
              <a:ext cx="163374" cy="163374"/>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cxnSp>
          <p:nvCxnSpPr>
            <p:cNvPr id="213" name="Straight Connector 212"/>
            <p:cNvCxnSpPr/>
            <p:nvPr/>
          </p:nvCxnSpPr>
          <p:spPr>
            <a:xfrm>
              <a:off x="1125734" y="2999295"/>
              <a:ext cx="4428926" cy="0"/>
            </a:xfrm>
            <a:prstGeom prst="line">
              <a:avLst/>
            </a:prstGeom>
            <a:noFill/>
            <a:ln w="38100" cap="flat" cmpd="sng" algn="ctr">
              <a:solidFill>
                <a:srgbClr val="2F6DB6"/>
              </a:solidFill>
              <a:prstDash val="solid"/>
              <a:miter lim="800000"/>
            </a:ln>
            <a:effectLst/>
          </p:spPr>
        </p:cxnSp>
        <p:sp>
          <p:nvSpPr>
            <p:cNvPr id="214" name="Round Same Side Corner Rectangle 213"/>
            <p:cNvSpPr/>
            <p:nvPr/>
          </p:nvSpPr>
          <p:spPr>
            <a:xfrm>
              <a:off x="5901501" y="3042430"/>
              <a:ext cx="180473" cy="194912"/>
            </a:xfrm>
            <a:prstGeom prst="round2SameRect">
              <a:avLst>
                <a:gd name="adj1" fmla="val 50000"/>
                <a:gd name="adj2" fmla="val 0"/>
              </a:avLst>
            </a:prstGeom>
            <a:solidFill>
              <a:srgbClr val="70AD47">
                <a:lumMod val="20000"/>
                <a:lumOff val="80000"/>
              </a:srgbClr>
            </a:solidFill>
            <a:ln w="3492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sp>
          <p:nvSpPr>
            <p:cNvPr id="215" name="Oval 214"/>
            <p:cNvSpPr/>
            <p:nvPr/>
          </p:nvSpPr>
          <p:spPr>
            <a:xfrm flipH="1">
              <a:off x="5908830" y="2907930"/>
              <a:ext cx="163374" cy="163374"/>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216" name="Round Same Side Corner Rectangle 215"/>
            <p:cNvSpPr/>
            <p:nvPr/>
          </p:nvSpPr>
          <p:spPr>
            <a:xfrm>
              <a:off x="6023204" y="3205930"/>
              <a:ext cx="180473" cy="194912"/>
            </a:xfrm>
            <a:prstGeom prst="round2SameRect">
              <a:avLst>
                <a:gd name="adj1" fmla="val 50000"/>
                <a:gd name="adj2" fmla="val 0"/>
              </a:avLst>
            </a:prstGeom>
            <a:solidFill>
              <a:srgbClr val="70AD47">
                <a:lumMod val="20000"/>
                <a:lumOff val="80000"/>
              </a:srgbClr>
            </a:solidFill>
            <a:ln w="3492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sp>
          <p:nvSpPr>
            <p:cNvPr id="217" name="Oval 216"/>
            <p:cNvSpPr/>
            <p:nvPr/>
          </p:nvSpPr>
          <p:spPr>
            <a:xfrm flipH="1">
              <a:off x="6030532" y="3071429"/>
              <a:ext cx="163374" cy="163374"/>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218" name="Round Same Side Corner Rectangle 217"/>
            <p:cNvSpPr/>
            <p:nvPr/>
          </p:nvSpPr>
          <p:spPr>
            <a:xfrm>
              <a:off x="5777371" y="3205930"/>
              <a:ext cx="180473" cy="194912"/>
            </a:xfrm>
            <a:prstGeom prst="round2SameRect">
              <a:avLst>
                <a:gd name="adj1" fmla="val 50000"/>
                <a:gd name="adj2" fmla="val 0"/>
              </a:avLst>
            </a:prstGeom>
            <a:solidFill>
              <a:srgbClr val="FFC000">
                <a:lumMod val="20000"/>
                <a:lumOff val="80000"/>
              </a:srgbClr>
            </a:solidFill>
            <a:ln w="3492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sp>
          <p:nvSpPr>
            <p:cNvPr id="219" name="Oval 218"/>
            <p:cNvSpPr/>
            <p:nvPr/>
          </p:nvSpPr>
          <p:spPr>
            <a:xfrm flipH="1">
              <a:off x="5784699" y="3071429"/>
              <a:ext cx="163374" cy="163374"/>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220" name="Round Same Side Corner Rectangle 219"/>
            <p:cNvSpPr/>
            <p:nvPr/>
          </p:nvSpPr>
          <p:spPr>
            <a:xfrm>
              <a:off x="5724079" y="2132310"/>
              <a:ext cx="180473" cy="194912"/>
            </a:xfrm>
            <a:prstGeom prst="round2SameRect">
              <a:avLst>
                <a:gd name="adj1" fmla="val 50000"/>
                <a:gd name="adj2" fmla="val 0"/>
              </a:avLst>
            </a:prstGeom>
            <a:solidFill>
              <a:srgbClr val="5B9BD5">
                <a:lumMod val="40000"/>
                <a:lumOff val="60000"/>
              </a:srgbClr>
            </a:solidFill>
            <a:ln w="3492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sp>
          <p:nvSpPr>
            <p:cNvPr id="221" name="Oval 220"/>
            <p:cNvSpPr/>
            <p:nvPr/>
          </p:nvSpPr>
          <p:spPr>
            <a:xfrm flipH="1">
              <a:off x="5731407" y="1997810"/>
              <a:ext cx="163374" cy="163374"/>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222" name="Round Same Side Corner Rectangle 221"/>
            <p:cNvSpPr/>
            <p:nvPr/>
          </p:nvSpPr>
          <p:spPr>
            <a:xfrm>
              <a:off x="5924050" y="2570183"/>
              <a:ext cx="180473" cy="194912"/>
            </a:xfrm>
            <a:prstGeom prst="round2SameRect">
              <a:avLst>
                <a:gd name="adj1" fmla="val 50000"/>
                <a:gd name="adj2" fmla="val 0"/>
              </a:avLst>
            </a:prstGeom>
            <a:solidFill>
              <a:srgbClr val="70AD47">
                <a:lumMod val="20000"/>
                <a:lumOff val="80000"/>
              </a:srgbClr>
            </a:solidFill>
            <a:ln w="3492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sp>
          <p:nvSpPr>
            <p:cNvPr id="223" name="Oval 222"/>
            <p:cNvSpPr/>
            <p:nvPr/>
          </p:nvSpPr>
          <p:spPr>
            <a:xfrm flipH="1">
              <a:off x="5931378" y="2435683"/>
              <a:ext cx="163374" cy="163374"/>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224" name="Round Same Side Corner Rectangle 223"/>
            <p:cNvSpPr/>
            <p:nvPr/>
          </p:nvSpPr>
          <p:spPr>
            <a:xfrm>
              <a:off x="5678217" y="2570183"/>
              <a:ext cx="180473" cy="194912"/>
            </a:xfrm>
            <a:prstGeom prst="round2SameRect">
              <a:avLst>
                <a:gd name="adj1" fmla="val 50000"/>
                <a:gd name="adj2" fmla="val 0"/>
              </a:avLst>
            </a:prstGeom>
            <a:solidFill>
              <a:srgbClr val="FFC000">
                <a:lumMod val="20000"/>
                <a:lumOff val="80000"/>
              </a:srgbClr>
            </a:solidFill>
            <a:ln w="3492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sp>
          <p:nvSpPr>
            <p:cNvPr id="225" name="Oval 224"/>
            <p:cNvSpPr/>
            <p:nvPr/>
          </p:nvSpPr>
          <p:spPr>
            <a:xfrm flipH="1">
              <a:off x="5685546" y="2435683"/>
              <a:ext cx="163374" cy="163374"/>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cxnSp>
          <p:nvCxnSpPr>
            <p:cNvPr id="226" name="Straight Connector 225"/>
            <p:cNvCxnSpPr/>
            <p:nvPr/>
          </p:nvCxnSpPr>
          <p:spPr>
            <a:xfrm>
              <a:off x="1502711" y="1483254"/>
              <a:ext cx="4157091" cy="0"/>
            </a:xfrm>
            <a:prstGeom prst="line">
              <a:avLst/>
            </a:prstGeom>
            <a:noFill/>
            <a:ln w="38100" cap="flat" cmpd="sng" algn="ctr">
              <a:solidFill>
                <a:sysClr val="window" lastClr="FFFFFF">
                  <a:lumMod val="50000"/>
                </a:sysClr>
              </a:solidFill>
              <a:prstDash val="sysDash"/>
              <a:miter lim="800000"/>
            </a:ln>
            <a:effectLst/>
          </p:spPr>
        </p:cxnSp>
        <p:sp>
          <p:nvSpPr>
            <p:cNvPr id="227" name="Rounded Rectangle 226"/>
            <p:cNvSpPr/>
            <p:nvPr/>
          </p:nvSpPr>
          <p:spPr>
            <a:xfrm>
              <a:off x="985738" y="1458830"/>
              <a:ext cx="362202" cy="447312"/>
            </a:xfrm>
            <a:prstGeom prst="roundRect">
              <a:avLst/>
            </a:prstGeom>
            <a:solidFill>
              <a:sysClr val="window" lastClr="FFFFFF"/>
            </a:solidFill>
            <a:ln w="3810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cxnSp>
          <p:nvCxnSpPr>
            <p:cNvPr id="228" name="Straight Connector 227"/>
            <p:cNvCxnSpPr/>
            <p:nvPr/>
          </p:nvCxnSpPr>
          <p:spPr>
            <a:xfrm>
              <a:off x="1140509" y="1604554"/>
              <a:ext cx="194499" cy="0"/>
            </a:xfrm>
            <a:prstGeom prst="line">
              <a:avLst/>
            </a:prstGeom>
            <a:solidFill>
              <a:sysClr val="window" lastClr="FFFFFF"/>
            </a:solidFill>
            <a:ln w="38100" cap="rnd" cmpd="sng" algn="ctr">
              <a:solidFill>
                <a:sysClr val="window" lastClr="FFFFFF">
                  <a:lumMod val="50000"/>
                </a:sysClr>
              </a:solidFill>
              <a:prstDash val="solid"/>
              <a:round/>
            </a:ln>
            <a:effectLst/>
          </p:spPr>
        </p:cxnSp>
        <p:cxnSp>
          <p:nvCxnSpPr>
            <p:cNvPr id="229" name="Straight Connector 228"/>
            <p:cNvCxnSpPr/>
            <p:nvPr/>
          </p:nvCxnSpPr>
          <p:spPr>
            <a:xfrm>
              <a:off x="1140509" y="1672157"/>
              <a:ext cx="194499" cy="0"/>
            </a:xfrm>
            <a:prstGeom prst="line">
              <a:avLst/>
            </a:prstGeom>
            <a:solidFill>
              <a:sysClr val="window" lastClr="FFFFFF"/>
            </a:solidFill>
            <a:ln w="38100" cap="rnd" cmpd="sng" algn="ctr">
              <a:solidFill>
                <a:sysClr val="window" lastClr="FFFFFF">
                  <a:lumMod val="50000"/>
                </a:sysClr>
              </a:solidFill>
              <a:prstDash val="solid"/>
              <a:round/>
            </a:ln>
            <a:effectLst/>
          </p:spPr>
        </p:cxnSp>
        <p:cxnSp>
          <p:nvCxnSpPr>
            <p:cNvPr id="230" name="Straight Connector 229"/>
            <p:cNvCxnSpPr/>
            <p:nvPr/>
          </p:nvCxnSpPr>
          <p:spPr>
            <a:xfrm>
              <a:off x="1140509" y="1538380"/>
              <a:ext cx="194499" cy="0"/>
            </a:xfrm>
            <a:prstGeom prst="line">
              <a:avLst/>
            </a:prstGeom>
            <a:solidFill>
              <a:sysClr val="window" lastClr="FFFFFF"/>
            </a:solidFill>
            <a:ln w="38100" cap="rnd" cmpd="sng" algn="ctr">
              <a:solidFill>
                <a:sysClr val="window" lastClr="FFFFFF">
                  <a:lumMod val="50000"/>
                </a:sysClr>
              </a:solidFill>
              <a:prstDash val="solid"/>
              <a:round/>
            </a:ln>
            <a:effectLst/>
          </p:spPr>
        </p:cxnSp>
        <p:cxnSp>
          <p:nvCxnSpPr>
            <p:cNvPr id="231" name="Straight Connector 230"/>
            <p:cNvCxnSpPr/>
            <p:nvPr/>
          </p:nvCxnSpPr>
          <p:spPr>
            <a:xfrm>
              <a:off x="1505955" y="1763801"/>
              <a:ext cx="4153847" cy="0"/>
            </a:xfrm>
            <a:prstGeom prst="line">
              <a:avLst/>
            </a:prstGeom>
            <a:noFill/>
            <a:ln w="38100" cap="flat" cmpd="sng" algn="ctr">
              <a:solidFill>
                <a:sysClr val="window" lastClr="FFFFFF">
                  <a:lumMod val="50000"/>
                </a:sysClr>
              </a:solidFill>
              <a:prstDash val="sysDash"/>
              <a:miter lim="800000"/>
            </a:ln>
            <a:effectLst/>
          </p:spPr>
        </p:cxnSp>
        <p:sp>
          <p:nvSpPr>
            <p:cNvPr id="232" name="TextBox 231"/>
            <p:cNvSpPr txBox="1"/>
            <p:nvPr/>
          </p:nvSpPr>
          <p:spPr>
            <a:xfrm>
              <a:off x="680518" y="2443893"/>
              <a:ext cx="638134" cy="276999"/>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err="1" smtClean="0">
                  <a:ln>
                    <a:noFill/>
                  </a:ln>
                  <a:solidFill>
                    <a:srgbClr val="2F6DB6"/>
                  </a:solidFill>
                  <a:effectLst/>
                  <a:uLnTx/>
                  <a:uFillTx/>
                  <a:latin typeface="Calibri"/>
                </a:rPr>
                <a:t>comX</a:t>
              </a:r>
              <a:endParaRPr kumimoji="0" lang="en-GB" sz="1200" b="0" i="0" u="none" strike="noStrike" kern="0" cap="none" spc="0" normalizeH="0" baseline="0" noProof="0" dirty="0" smtClean="0">
                <a:ln>
                  <a:noFill/>
                </a:ln>
                <a:solidFill>
                  <a:srgbClr val="2F6DB6"/>
                </a:solidFill>
                <a:effectLst/>
                <a:uLnTx/>
                <a:uFillTx/>
                <a:latin typeface="Calibri"/>
              </a:endParaRPr>
            </a:p>
          </p:txBody>
        </p:sp>
        <p:sp>
          <p:nvSpPr>
            <p:cNvPr id="233" name="TextBox 232"/>
            <p:cNvSpPr txBox="1"/>
            <p:nvPr/>
          </p:nvSpPr>
          <p:spPr>
            <a:xfrm>
              <a:off x="680518" y="2815225"/>
              <a:ext cx="63813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err="1" smtClean="0">
                  <a:ln>
                    <a:noFill/>
                  </a:ln>
                  <a:solidFill>
                    <a:srgbClr val="2F6DB6"/>
                  </a:solidFill>
                  <a:effectLst/>
                  <a:uLnTx/>
                  <a:uFillTx/>
                  <a:latin typeface="Calibri"/>
                </a:rPr>
                <a:t>comY</a:t>
              </a:r>
              <a:endParaRPr kumimoji="0" lang="en-GB" sz="1200" b="0" i="0" u="none" strike="noStrike" kern="0" cap="none" spc="0" normalizeH="0" baseline="0" noProof="0" dirty="0" smtClean="0">
                <a:ln>
                  <a:noFill/>
                </a:ln>
                <a:solidFill>
                  <a:srgbClr val="2F6DB6"/>
                </a:solidFill>
                <a:effectLst/>
                <a:uLnTx/>
                <a:uFillTx/>
                <a:latin typeface="Calibri"/>
              </a:endParaRPr>
            </a:p>
          </p:txBody>
        </p:sp>
        <p:cxnSp>
          <p:nvCxnSpPr>
            <p:cNvPr id="234" name="Straight Arrow Connector 233"/>
            <p:cNvCxnSpPr>
              <a:stCxn id="235" idx="0"/>
            </p:cNvCxnSpPr>
            <p:nvPr/>
          </p:nvCxnSpPr>
          <p:spPr>
            <a:xfrm flipH="1" flipV="1">
              <a:off x="2652657" y="2044585"/>
              <a:ext cx="6724" cy="904691"/>
            </a:xfrm>
            <a:prstGeom prst="straightConnector1">
              <a:avLst/>
            </a:prstGeom>
            <a:noFill/>
            <a:ln w="31750" cap="flat" cmpd="sng" algn="ctr">
              <a:solidFill>
                <a:srgbClr val="2F6DB6"/>
              </a:solidFill>
              <a:prstDash val="solid"/>
              <a:miter lim="800000"/>
              <a:headEnd type="none"/>
              <a:tailEnd type="triangle"/>
            </a:ln>
            <a:effectLst/>
          </p:spPr>
        </p:cxnSp>
        <p:sp>
          <p:nvSpPr>
            <p:cNvPr id="235" name="Oval 234"/>
            <p:cNvSpPr/>
            <p:nvPr/>
          </p:nvSpPr>
          <p:spPr>
            <a:xfrm flipH="1">
              <a:off x="2604290" y="2949276"/>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236" name="Oval 235"/>
            <p:cNvSpPr/>
            <p:nvPr/>
          </p:nvSpPr>
          <p:spPr>
            <a:xfrm flipH="1">
              <a:off x="2335516" y="2949270"/>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grpSp>
          <p:nvGrpSpPr>
            <p:cNvPr id="237" name="Group 236"/>
            <p:cNvGrpSpPr/>
            <p:nvPr/>
          </p:nvGrpSpPr>
          <p:grpSpPr>
            <a:xfrm>
              <a:off x="2527060" y="1688415"/>
              <a:ext cx="184727" cy="156790"/>
              <a:chOff x="8014313" y="2429771"/>
              <a:chExt cx="457838" cy="388597"/>
            </a:xfrm>
          </p:grpSpPr>
          <p:sp>
            <p:nvSpPr>
              <p:cNvPr id="287" name="Trapezoid 286"/>
              <p:cNvSpPr/>
              <p:nvPr/>
            </p:nvSpPr>
            <p:spPr>
              <a:xfrm rot="16200000">
                <a:off x="7933772" y="2510312"/>
                <a:ext cx="388596" cy="227513"/>
              </a:xfrm>
              <a:prstGeom prst="trapezoid">
                <a:avLst/>
              </a:prstGeom>
              <a:solidFill>
                <a:sysClr val="window" lastClr="FFFFFF">
                  <a:lumMod val="50000"/>
                </a:sysClr>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sp>
            <p:nvSpPr>
              <p:cNvPr id="288" name="Trapezoid 287"/>
              <p:cNvSpPr/>
              <p:nvPr/>
            </p:nvSpPr>
            <p:spPr>
              <a:xfrm rot="5400000">
                <a:off x="8163997" y="2510213"/>
                <a:ext cx="388596" cy="227713"/>
              </a:xfrm>
              <a:prstGeom prst="trapezoid">
                <a:avLst/>
              </a:prstGeom>
              <a:solidFill>
                <a:sysClr val="window" lastClr="FFFFFF">
                  <a:lumMod val="65000"/>
                </a:sysClr>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grpSp>
        <p:sp>
          <p:nvSpPr>
            <p:cNvPr id="238" name="TextBox 237"/>
            <p:cNvSpPr txBox="1"/>
            <p:nvPr/>
          </p:nvSpPr>
          <p:spPr>
            <a:xfrm>
              <a:off x="2580416" y="1791044"/>
              <a:ext cx="695330" cy="276999"/>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smtClean="0">
                  <a:ln>
                    <a:noFill/>
                  </a:ln>
                  <a:solidFill>
                    <a:prstClr val="white">
                      <a:lumMod val="50000"/>
                    </a:prstClr>
                  </a:solidFill>
                  <a:effectLst/>
                  <a:uLnTx/>
                  <a:uFillTx/>
                  <a:latin typeface="Calibri"/>
                </a:rPr>
                <a:t>Y:1.0</a:t>
              </a:r>
            </a:p>
          </p:txBody>
        </p:sp>
        <p:sp>
          <p:nvSpPr>
            <p:cNvPr id="239" name="Oval 238"/>
            <p:cNvSpPr/>
            <p:nvPr/>
          </p:nvSpPr>
          <p:spPr>
            <a:xfrm flipH="1">
              <a:off x="1805140" y="2546185"/>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240" name="Oval 239"/>
            <p:cNvSpPr/>
            <p:nvPr/>
          </p:nvSpPr>
          <p:spPr>
            <a:xfrm flipH="1">
              <a:off x="1997875" y="2546188"/>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grpSp>
          <p:nvGrpSpPr>
            <p:cNvPr id="241" name="Group 240"/>
            <p:cNvGrpSpPr/>
            <p:nvPr/>
          </p:nvGrpSpPr>
          <p:grpSpPr>
            <a:xfrm>
              <a:off x="1923330" y="1688415"/>
              <a:ext cx="184727" cy="156790"/>
              <a:chOff x="8014313" y="2429771"/>
              <a:chExt cx="457838" cy="388597"/>
            </a:xfrm>
          </p:grpSpPr>
          <p:sp>
            <p:nvSpPr>
              <p:cNvPr id="285" name="Trapezoid 284"/>
              <p:cNvSpPr/>
              <p:nvPr/>
            </p:nvSpPr>
            <p:spPr>
              <a:xfrm rot="16200000">
                <a:off x="7933772" y="2510312"/>
                <a:ext cx="388596" cy="227513"/>
              </a:xfrm>
              <a:prstGeom prst="trapezoid">
                <a:avLst/>
              </a:prstGeom>
              <a:solidFill>
                <a:sysClr val="window" lastClr="FFFFFF">
                  <a:lumMod val="50000"/>
                </a:sysClr>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sp>
            <p:nvSpPr>
              <p:cNvPr id="286" name="Trapezoid 285"/>
              <p:cNvSpPr/>
              <p:nvPr/>
            </p:nvSpPr>
            <p:spPr>
              <a:xfrm rot="5400000">
                <a:off x="8163997" y="2510213"/>
                <a:ext cx="388596" cy="227713"/>
              </a:xfrm>
              <a:prstGeom prst="trapezoid">
                <a:avLst/>
              </a:prstGeom>
              <a:solidFill>
                <a:sysClr val="window" lastClr="FFFFFF">
                  <a:lumMod val="65000"/>
                </a:sysClr>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grpSp>
        <p:sp>
          <p:nvSpPr>
            <p:cNvPr id="242" name="TextBox 241"/>
            <p:cNvSpPr txBox="1"/>
            <p:nvPr/>
          </p:nvSpPr>
          <p:spPr>
            <a:xfrm>
              <a:off x="1998082" y="1792135"/>
              <a:ext cx="695330" cy="276999"/>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smtClean="0">
                  <a:ln>
                    <a:noFill/>
                  </a:ln>
                  <a:solidFill>
                    <a:prstClr val="white">
                      <a:lumMod val="50000"/>
                    </a:prstClr>
                  </a:solidFill>
                  <a:effectLst/>
                  <a:uLnTx/>
                  <a:uFillTx/>
                  <a:latin typeface="Calibri"/>
                </a:rPr>
                <a:t>X:1.0</a:t>
              </a:r>
            </a:p>
          </p:txBody>
        </p:sp>
        <p:cxnSp>
          <p:nvCxnSpPr>
            <p:cNvPr id="243" name="Straight Arrow Connector 242"/>
            <p:cNvCxnSpPr>
              <a:stCxn id="240" idx="0"/>
            </p:cNvCxnSpPr>
            <p:nvPr/>
          </p:nvCxnSpPr>
          <p:spPr>
            <a:xfrm flipV="1">
              <a:off x="2052966" y="2044586"/>
              <a:ext cx="2763" cy="501602"/>
            </a:xfrm>
            <a:prstGeom prst="straightConnector1">
              <a:avLst/>
            </a:prstGeom>
            <a:noFill/>
            <a:ln w="31750" cap="flat" cmpd="sng" algn="ctr">
              <a:solidFill>
                <a:srgbClr val="2F6DB6"/>
              </a:solidFill>
              <a:prstDash val="solid"/>
              <a:miter lim="800000"/>
              <a:headEnd type="none"/>
              <a:tailEnd type="triangle"/>
            </a:ln>
            <a:effectLst/>
          </p:spPr>
        </p:cxnSp>
        <p:sp>
          <p:nvSpPr>
            <p:cNvPr id="244" name="Oval 243"/>
            <p:cNvSpPr/>
            <p:nvPr/>
          </p:nvSpPr>
          <p:spPr>
            <a:xfrm flipH="1">
              <a:off x="4085729" y="2941178"/>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245" name="Oval 244"/>
            <p:cNvSpPr/>
            <p:nvPr/>
          </p:nvSpPr>
          <p:spPr>
            <a:xfrm flipH="1">
              <a:off x="3922132" y="2941175"/>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grpSp>
          <p:nvGrpSpPr>
            <p:cNvPr id="246" name="Group 245"/>
            <p:cNvGrpSpPr/>
            <p:nvPr/>
          </p:nvGrpSpPr>
          <p:grpSpPr>
            <a:xfrm>
              <a:off x="4000313" y="1688413"/>
              <a:ext cx="184727" cy="156790"/>
              <a:chOff x="8014313" y="2429771"/>
              <a:chExt cx="457838" cy="388597"/>
            </a:xfrm>
          </p:grpSpPr>
          <p:sp>
            <p:nvSpPr>
              <p:cNvPr id="283" name="Trapezoid 282"/>
              <p:cNvSpPr/>
              <p:nvPr/>
            </p:nvSpPr>
            <p:spPr>
              <a:xfrm rot="16200000">
                <a:off x="7933772" y="2510312"/>
                <a:ext cx="388596" cy="227513"/>
              </a:xfrm>
              <a:prstGeom prst="trapezoid">
                <a:avLst/>
              </a:prstGeom>
              <a:solidFill>
                <a:sysClr val="window" lastClr="FFFFFF">
                  <a:lumMod val="50000"/>
                </a:sysClr>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sp>
            <p:nvSpPr>
              <p:cNvPr id="284" name="Trapezoid 283"/>
              <p:cNvSpPr/>
              <p:nvPr/>
            </p:nvSpPr>
            <p:spPr>
              <a:xfrm rot="5400000">
                <a:off x="8163997" y="2510213"/>
                <a:ext cx="388596" cy="227713"/>
              </a:xfrm>
              <a:prstGeom prst="trapezoid">
                <a:avLst/>
              </a:prstGeom>
              <a:solidFill>
                <a:sysClr val="window" lastClr="FFFFFF">
                  <a:lumMod val="65000"/>
                </a:sysClr>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grpSp>
        <p:sp>
          <p:nvSpPr>
            <p:cNvPr id="247" name="TextBox 246"/>
            <p:cNvSpPr txBox="1"/>
            <p:nvPr/>
          </p:nvSpPr>
          <p:spPr>
            <a:xfrm>
              <a:off x="4068912" y="1797171"/>
              <a:ext cx="695330" cy="276999"/>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smtClean="0">
                  <a:ln>
                    <a:noFill/>
                  </a:ln>
                  <a:solidFill>
                    <a:prstClr val="white">
                      <a:lumMod val="50000"/>
                    </a:prstClr>
                  </a:solidFill>
                  <a:effectLst/>
                  <a:uLnTx/>
                  <a:uFillTx/>
                  <a:latin typeface="Calibri"/>
                </a:rPr>
                <a:t>Y:2.0</a:t>
              </a:r>
            </a:p>
          </p:txBody>
        </p:sp>
        <p:cxnSp>
          <p:nvCxnSpPr>
            <p:cNvPr id="248" name="Straight Arrow Connector 247"/>
            <p:cNvCxnSpPr>
              <a:stCxn id="244" idx="0"/>
            </p:cNvCxnSpPr>
            <p:nvPr/>
          </p:nvCxnSpPr>
          <p:spPr>
            <a:xfrm flipV="1">
              <a:off x="4140820" y="2051087"/>
              <a:ext cx="5222" cy="890091"/>
            </a:xfrm>
            <a:prstGeom prst="straightConnector1">
              <a:avLst/>
            </a:prstGeom>
            <a:noFill/>
            <a:ln w="31750" cap="flat" cmpd="sng" algn="ctr">
              <a:solidFill>
                <a:srgbClr val="2F6DB6"/>
              </a:solidFill>
              <a:prstDash val="solid"/>
              <a:miter lim="800000"/>
              <a:headEnd type="none"/>
              <a:tailEnd type="triangle"/>
            </a:ln>
            <a:effectLst/>
          </p:spPr>
        </p:cxnSp>
        <p:sp>
          <p:nvSpPr>
            <p:cNvPr id="249" name="Oval 248"/>
            <p:cNvSpPr/>
            <p:nvPr/>
          </p:nvSpPr>
          <p:spPr>
            <a:xfrm flipH="1">
              <a:off x="3528955" y="2546188"/>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250" name="Oval 249"/>
            <p:cNvSpPr/>
            <p:nvPr/>
          </p:nvSpPr>
          <p:spPr>
            <a:xfrm flipH="1">
              <a:off x="3365358" y="2546185"/>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grpSp>
          <p:nvGrpSpPr>
            <p:cNvPr id="251" name="Group 250"/>
            <p:cNvGrpSpPr/>
            <p:nvPr/>
          </p:nvGrpSpPr>
          <p:grpSpPr>
            <a:xfrm>
              <a:off x="3509529" y="1688414"/>
              <a:ext cx="184727" cy="156790"/>
              <a:chOff x="8014313" y="2429771"/>
              <a:chExt cx="457838" cy="388597"/>
            </a:xfrm>
          </p:grpSpPr>
          <p:sp>
            <p:nvSpPr>
              <p:cNvPr id="281" name="Trapezoid 280"/>
              <p:cNvSpPr/>
              <p:nvPr/>
            </p:nvSpPr>
            <p:spPr>
              <a:xfrm rot="16200000">
                <a:off x="7933772" y="2510312"/>
                <a:ext cx="388596" cy="227513"/>
              </a:xfrm>
              <a:prstGeom prst="trapezoid">
                <a:avLst/>
              </a:prstGeom>
              <a:solidFill>
                <a:sysClr val="window" lastClr="FFFFFF">
                  <a:lumMod val="50000"/>
                </a:sysClr>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sp>
            <p:nvSpPr>
              <p:cNvPr id="282" name="Trapezoid 281"/>
              <p:cNvSpPr/>
              <p:nvPr/>
            </p:nvSpPr>
            <p:spPr>
              <a:xfrm rot="5400000">
                <a:off x="8163997" y="2510213"/>
                <a:ext cx="388596" cy="227713"/>
              </a:xfrm>
              <a:prstGeom prst="trapezoid">
                <a:avLst/>
              </a:prstGeom>
              <a:solidFill>
                <a:sysClr val="window" lastClr="FFFFFF">
                  <a:lumMod val="65000"/>
                </a:sysClr>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grpSp>
        <p:sp>
          <p:nvSpPr>
            <p:cNvPr id="252" name="TextBox 251"/>
            <p:cNvSpPr txBox="1"/>
            <p:nvPr/>
          </p:nvSpPr>
          <p:spPr>
            <a:xfrm>
              <a:off x="3583066" y="1792135"/>
              <a:ext cx="695330" cy="276999"/>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smtClean="0">
                  <a:ln>
                    <a:noFill/>
                  </a:ln>
                  <a:solidFill>
                    <a:prstClr val="white">
                      <a:lumMod val="50000"/>
                    </a:prstClr>
                  </a:solidFill>
                  <a:effectLst/>
                  <a:uLnTx/>
                  <a:uFillTx/>
                  <a:latin typeface="Calibri"/>
                </a:rPr>
                <a:t>X:1.1</a:t>
              </a:r>
            </a:p>
          </p:txBody>
        </p:sp>
        <p:cxnSp>
          <p:nvCxnSpPr>
            <p:cNvPr id="253" name="Straight Arrow Connector 252"/>
            <p:cNvCxnSpPr>
              <a:stCxn id="249" idx="0"/>
            </p:cNvCxnSpPr>
            <p:nvPr/>
          </p:nvCxnSpPr>
          <p:spPr>
            <a:xfrm flipH="1" flipV="1">
              <a:off x="3580179" y="2051087"/>
              <a:ext cx="3867" cy="495101"/>
            </a:xfrm>
            <a:prstGeom prst="straightConnector1">
              <a:avLst/>
            </a:prstGeom>
            <a:noFill/>
            <a:ln w="31750" cap="flat" cmpd="sng" algn="ctr">
              <a:solidFill>
                <a:srgbClr val="2F6DB6"/>
              </a:solidFill>
              <a:prstDash val="solid"/>
              <a:miter lim="800000"/>
              <a:headEnd type="none"/>
              <a:tailEnd type="triangle"/>
            </a:ln>
            <a:effectLst/>
          </p:spPr>
        </p:cxnSp>
        <p:sp>
          <p:nvSpPr>
            <p:cNvPr id="254" name="Oval 253"/>
            <p:cNvSpPr/>
            <p:nvPr/>
          </p:nvSpPr>
          <p:spPr>
            <a:xfrm flipH="1">
              <a:off x="2862273" y="2207384"/>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255" name="Oval 254"/>
            <p:cNvSpPr/>
            <p:nvPr/>
          </p:nvSpPr>
          <p:spPr>
            <a:xfrm flipH="1">
              <a:off x="3037921" y="2207384"/>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256" name="TextBox 255"/>
            <p:cNvSpPr txBox="1"/>
            <p:nvPr/>
          </p:nvSpPr>
          <p:spPr>
            <a:xfrm>
              <a:off x="3117275" y="1112341"/>
              <a:ext cx="521862" cy="276999"/>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smtClean="0">
                  <a:ln>
                    <a:noFill/>
                  </a:ln>
                  <a:solidFill>
                    <a:prstClr val="white">
                      <a:lumMod val="50000"/>
                    </a:prstClr>
                  </a:solidFill>
                  <a:effectLst/>
                  <a:uLnTx/>
                  <a:uFillTx/>
                  <a:latin typeface="Calibri"/>
                </a:rPr>
                <a:t>r1.0</a:t>
              </a:r>
            </a:p>
          </p:txBody>
        </p:sp>
        <p:grpSp>
          <p:nvGrpSpPr>
            <p:cNvPr id="257" name="Group 256"/>
            <p:cNvGrpSpPr/>
            <p:nvPr/>
          </p:nvGrpSpPr>
          <p:grpSpPr>
            <a:xfrm>
              <a:off x="2925278" y="1336442"/>
              <a:ext cx="343379" cy="291447"/>
              <a:chOff x="7729414" y="2842846"/>
              <a:chExt cx="636957" cy="488462"/>
            </a:xfrm>
          </p:grpSpPr>
          <p:sp>
            <p:nvSpPr>
              <p:cNvPr id="279" name="Trapezoid 278"/>
              <p:cNvSpPr/>
              <p:nvPr/>
            </p:nvSpPr>
            <p:spPr>
              <a:xfrm rot="16200000">
                <a:off x="7643445" y="2928815"/>
                <a:ext cx="488462" cy="316523"/>
              </a:xfrm>
              <a:prstGeom prst="trapezoid">
                <a:avLst/>
              </a:prstGeom>
              <a:solidFill>
                <a:sysClr val="window" lastClr="FFFFFF">
                  <a:lumMod val="50000"/>
                </a:sysClr>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sp>
            <p:nvSpPr>
              <p:cNvPr id="280" name="Trapezoid 279"/>
              <p:cNvSpPr/>
              <p:nvPr/>
            </p:nvSpPr>
            <p:spPr>
              <a:xfrm rot="5400000">
                <a:off x="7963740" y="2928677"/>
                <a:ext cx="488462" cy="316800"/>
              </a:xfrm>
              <a:prstGeom prst="trapezoid">
                <a:avLst/>
              </a:prstGeom>
              <a:solidFill>
                <a:sysClr val="window" lastClr="FFFFFF">
                  <a:lumMod val="65000"/>
                </a:sysClr>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grpSp>
        <p:cxnSp>
          <p:nvCxnSpPr>
            <p:cNvPr id="258" name="Straight Arrow Connector 257"/>
            <p:cNvCxnSpPr>
              <a:stCxn id="255" idx="0"/>
            </p:cNvCxnSpPr>
            <p:nvPr/>
          </p:nvCxnSpPr>
          <p:spPr>
            <a:xfrm flipH="1" flipV="1">
              <a:off x="3091457" y="1672158"/>
              <a:ext cx="1555" cy="535226"/>
            </a:xfrm>
            <a:prstGeom prst="straightConnector1">
              <a:avLst/>
            </a:prstGeom>
            <a:noFill/>
            <a:ln w="31750" cap="flat" cmpd="sng" algn="ctr">
              <a:solidFill>
                <a:srgbClr val="2F6DB6"/>
              </a:solidFill>
              <a:prstDash val="solid"/>
              <a:miter lim="800000"/>
              <a:headEnd type="none"/>
              <a:tailEnd type="triangle"/>
            </a:ln>
            <a:effectLst/>
          </p:spPr>
        </p:cxnSp>
        <p:sp>
          <p:nvSpPr>
            <p:cNvPr id="259" name="Oval 258"/>
            <p:cNvSpPr/>
            <p:nvPr/>
          </p:nvSpPr>
          <p:spPr>
            <a:xfrm flipH="1">
              <a:off x="4417675" y="2214454"/>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260" name="Oval 259"/>
            <p:cNvSpPr/>
            <p:nvPr/>
          </p:nvSpPr>
          <p:spPr>
            <a:xfrm flipH="1">
              <a:off x="4654060" y="2214454"/>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grpSp>
          <p:nvGrpSpPr>
            <p:cNvPr id="261" name="Group 260"/>
            <p:cNvGrpSpPr/>
            <p:nvPr/>
          </p:nvGrpSpPr>
          <p:grpSpPr>
            <a:xfrm>
              <a:off x="4531654" y="1336723"/>
              <a:ext cx="343379" cy="291447"/>
              <a:chOff x="7729414" y="2842846"/>
              <a:chExt cx="636957" cy="488462"/>
            </a:xfrm>
          </p:grpSpPr>
          <p:sp>
            <p:nvSpPr>
              <p:cNvPr id="277" name="Trapezoid 276"/>
              <p:cNvSpPr/>
              <p:nvPr/>
            </p:nvSpPr>
            <p:spPr>
              <a:xfrm rot="16200000">
                <a:off x="7643445" y="2928815"/>
                <a:ext cx="488462" cy="316523"/>
              </a:xfrm>
              <a:prstGeom prst="trapezoid">
                <a:avLst/>
              </a:prstGeom>
              <a:solidFill>
                <a:sysClr val="window" lastClr="FFFFFF">
                  <a:lumMod val="50000"/>
                </a:sysClr>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sp>
            <p:nvSpPr>
              <p:cNvPr id="278" name="Trapezoid 277"/>
              <p:cNvSpPr/>
              <p:nvPr/>
            </p:nvSpPr>
            <p:spPr>
              <a:xfrm rot="5400000">
                <a:off x="7963740" y="2928677"/>
                <a:ext cx="488462" cy="316800"/>
              </a:xfrm>
              <a:prstGeom prst="trapezoid">
                <a:avLst/>
              </a:prstGeom>
              <a:solidFill>
                <a:sysClr val="window" lastClr="FFFFFF">
                  <a:lumMod val="65000"/>
                </a:sysClr>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grpSp>
        <p:sp>
          <p:nvSpPr>
            <p:cNvPr id="262" name="TextBox 261"/>
            <p:cNvSpPr txBox="1"/>
            <p:nvPr/>
          </p:nvSpPr>
          <p:spPr>
            <a:xfrm>
              <a:off x="4712639" y="1125689"/>
              <a:ext cx="500111" cy="276999"/>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smtClean="0">
                  <a:ln>
                    <a:noFill/>
                  </a:ln>
                  <a:solidFill>
                    <a:prstClr val="white">
                      <a:lumMod val="50000"/>
                    </a:prstClr>
                  </a:solidFill>
                  <a:effectLst/>
                  <a:uLnTx/>
                  <a:uFillTx/>
                  <a:latin typeface="Calibri"/>
                </a:rPr>
                <a:t>r2.0</a:t>
              </a:r>
            </a:p>
          </p:txBody>
        </p:sp>
        <p:cxnSp>
          <p:nvCxnSpPr>
            <p:cNvPr id="263" name="Straight Arrow Connector 262"/>
            <p:cNvCxnSpPr>
              <a:stCxn id="260" idx="0"/>
            </p:cNvCxnSpPr>
            <p:nvPr/>
          </p:nvCxnSpPr>
          <p:spPr>
            <a:xfrm flipH="1" flipV="1">
              <a:off x="4708183" y="1672157"/>
              <a:ext cx="968" cy="542297"/>
            </a:xfrm>
            <a:prstGeom prst="straightConnector1">
              <a:avLst/>
            </a:prstGeom>
            <a:noFill/>
            <a:ln w="31750" cap="flat" cmpd="sng" algn="ctr">
              <a:solidFill>
                <a:srgbClr val="2F6DB6"/>
              </a:solidFill>
              <a:prstDash val="solid"/>
              <a:miter lim="800000"/>
              <a:headEnd type="none"/>
              <a:tailEnd type="triangle"/>
            </a:ln>
            <a:effectLst/>
          </p:spPr>
        </p:cxnSp>
        <p:grpSp>
          <p:nvGrpSpPr>
            <p:cNvPr id="264" name="Group 263"/>
            <p:cNvGrpSpPr/>
            <p:nvPr/>
          </p:nvGrpSpPr>
          <p:grpSpPr>
            <a:xfrm>
              <a:off x="369521" y="2122278"/>
              <a:ext cx="277799" cy="277798"/>
              <a:chOff x="8137940" y="998265"/>
              <a:chExt cx="277799" cy="277798"/>
            </a:xfrm>
          </p:grpSpPr>
          <p:sp>
            <p:nvSpPr>
              <p:cNvPr id="274" name="Oval 273"/>
              <p:cNvSpPr/>
              <p:nvPr/>
            </p:nvSpPr>
            <p:spPr>
              <a:xfrm rot="16200000">
                <a:off x="8137940" y="998265"/>
                <a:ext cx="277798" cy="277798"/>
              </a:xfrm>
              <a:prstGeom prst="ellipse">
                <a:avLst/>
              </a:prstGeom>
              <a:solidFill>
                <a:sysClr val="window" lastClr="FFFFFF"/>
              </a:solidFill>
              <a:ln w="2857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
                  <a:cs typeface=""/>
                </a:endParaRPr>
              </a:p>
            </p:txBody>
          </p:sp>
          <p:cxnSp>
            <p:nvCxnSpPr>
              <p:cNvPr id="275" name="Straight Connector 274"/>
              <p:cNvCxnSpPr/>
              <p:nvPr/>
            </p:nvCxnSpPr>
            <p:spPr>
              <a:xfrm rot="16200000">
                <a:off x="8276839" y="1030999"/>
                <a:ext cx="1" cy="277798"/>
              </a:xfrm>
              <a:prstGeom prst="line">
                <a:avLst/>
              </a:prstGeom>
              <a:noFill/>
              <a:ln w="28575" cap="flat" cmpd="sng" algn="ctr">
                <a:solidFill>
                  <a:srgbClr val="2F6DB6"/>
                </a:solidFill>
                <a:prstDash val="solid"/>
                <a:miter lim="800000"/>
              </a:ln>
              <a:effectLst/>
            </p:spPr>
          </p:cxnSp>
          <p:sp>
            <p:nvSpPr>
              <p:cNvPr id="276" name="Freeform 275"/>
              <p:cNvSpPr/>
              <p:nvPr/>
            </p:nvSpPr>
            <p:spPr>
              <a:xfrm>
                <a:off x="8232227" y="1066915"/>
                <a:ext cx="165665" cy="102983"/>
              </a:xfrm>
              <a:custGeom>
                <a:avLst/>
                <a:gdLst>
                  <a:gd name="connsiteX0" fmla="*/ 0 w 924025"/>
                  <a:gd name="connsiteY0" fmla="*/ 548683 h 548683"/>
                  <a:gd name="connsiteX1" fmla="*/ 365760 w 924025"/>
                  <a:gd name="connsiteY1" fmla="*/ 86671 h 548683"/>
                  <a:gd name="connsiteX2" fmla="*/ 924025 w 924025"/>
                  <a:gd name="connsiteY2" fmla="*/ 43 h 548683"/>
                </a:gdLst>
                <a:ahLst/>
                <a:cxnLst>
                  <a:cxn ang="0">
                    <a:pos x="connsiteX0" y="connsiteY0"/>
                  </a:cxn>
                  <a:cxn ang="0">
                    <a:pos x="connsiteX1" y="connsiteY1"/>
                  </a:cxn>
                  <a:cxn ang="0">
                    <a:pos x="connsiteX2" y="connsiteY2"/>
                  </a:cxn>
                </a:cxnLst>
                <a:rect l="l" t="t" r="r" b="b"/>
                <a:pathLst>
                  <a:path w="924025" h="548683">
                    <a:moveTo>
                      <a:pt x="0" y="548683"/>
                    </a:moveTo>
                    <a:cubicBezTo>
                      <a:pt x="105878" y="363397"/>
                      <a:pt x="211756" y="178111"/>
                      <a:pt x="365760" y="86671"/>
                    </a:cubicBezTo>
                    <a:cubicBezTo>
                      <a:pt x="519764" y="-4769"/>
                      <a:pt x="924025" y="43"/>
                      <a:pt x="924025" y="43"/>
                    </a:cubicBezTo>
                  </a:path>
                </a:pathLst>
              </a:custGeom>
              <a:noFill/>
              <a:ln w="2857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grpSp>
        <p:grpSp>
          <p:nvGrpSpPr>
            <p:cNvPr id="265" name="Group 264"/>
            <p:cNvGrpSpPr/>
            <p:nvPr/>
          </p:nvGrpSpPr>
          <p:grpSpPr>
            <a:xfrm>
              <a:off x="369521" y="2491337"/>
              <a:ext cx="277799" cy="277798"/>
              <a:chOff x="8137940" y="998265"/>
              <a:chExt cx="277799" cy="277798"/>
            </a:xfrm>
          </p:grpSpPr>
          <p:sp>
            <p:nvSpPr>
              <p:cNvPr id="271" name="Oval 270"/>
              <p:cNvSpPr/>
              <p:nvPr/>
            </p:nvSpPr>
            <p:spPr>
              <a:xfrm rot="16200000">
                <a:off x="8137940" y="998265"/>
                <a:ext cx="277798" cy="277798"/>
              </a:xfrm>
              <a:prstGeom prst="ellipse">
                <a:avLst/>
              </a:prstGeom>
              <a:solidFill>
                <a:sysClr val="window" lastClr="FFFFFF"/>
              </a:solidFill>
              <a:ln w="2857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
                  <a:cs typeface=""/>
                </a:endParaRPr>
              </a:p>
            </p:txBody>
          </p:sp>
          <p:cxnSp>
            <p:nvCxnSpPr>
              <p:cNvPr id="272" name="Straight Connector 271"/>
              <p:cNvCxnSpPr/>
              <p:nvPr/>
            </p:nvCxnSpPr>
            <p:spPr>
              <a:xfrm rot="16200000">
                <a:off x="8276839" y="1030999"/>
                <a:ext cx="1" cy="277798"/>
              </a:xfrm>
              <a:prstGeom prst="line">
                <a:avLst/>
              </a:prstGeom>
              <a:noFill/>
              <a:ln w="28575" cap="flat" cmpd="sng" algn="ctr">
                <a:solidFill>
                  <a:srgbClr val="2F6DB6"/>
                </a:solidFill>
                <a:prstDash val="solid"/>
                <a:miter lim="800000"/>
              </a:ln>
              <a:effectLst/>
            </p:spPr>
          </p:cxnSp>
          <p:sp>
            <p:nvSpPr>
              <p:cNvPr id="273" name="Freeform 272"/>
              <p:cNvSpPr/>
              <p:nvPr/>
            </p:nvSpPr>
            <p:spPr>
              <a:xfrm>
                <a:off x="8232227" y="1066915"/>
                <a:ext cx="165665" cy="102983"/>
              </a:xfrm>
              <a:custGeom>
                <a:avLst/>
                <a:gdLst>
                  <a:gd name="connsiteX0" fmla="*/ 0 w 924025"/>
                  <a:gd name="connsiteY0" fmla="*/ 548683 h 548683"/>
                  <a:gd name="connsiteX1" fmla="*/ 365760 w 924025"/>
                  <a:gd name="connsiteY1" fmla="*/ 86671 h 548683"/>
                  <a:gd name="connsiteX2" fmla="*/ 924025 w 924025"/>
                  <a:gd name="connsiteY2" fmla="*/ 43 h 548683"/>
                </a:gdLst>
                <a:ahLst/>
                <a:cxnLst>
                  <a:cxn ang="0">
                    <a:pos x="connsiteX0" y="connsiteY0"/>
                  </a:cxn>
                  <a:cxn ang="0">
                    <a:pos x="connsiteX1" y="connsiteY1"/>
                  </a:cxn>
                  <a:cxn ang="0">
                    <a:pos x="connsiteX2" y="connsiteY2"/>
                  </a:cxn>
                </a:cxnLst>
                <a:rect l="l" t="t" r="r" b="b"/>
                <a:pathLst>
                  <a:path w="924025" h="548683">
                    <a:moveTo>
                      <a:pt x="0" y="548683"/>
                    </a:moveTo>
                    <a:cubicBezTo>
                      <a:pt x="105878" y="363397"/>
                      <a:pt x="211756" y="178111"/>
                      <a:pt x="365760" y="86671"/>
                    </a:cubicBezTo>
                    <a:cubicBezTo>
                      <a:pt x="519764" y="-4769"/>
                      <a:pt x="924025" y="43"/>
                      <a:pt x="924025" y="43"/>
                    </a:cubicBezTo>
                  </a:path>
                </a:pathLst>
              </a:custGeom>
              <a:noFill/>
              <a:ln w="2857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grpSp>
        <p:grpSp>
          <p:nvGrpSpPr>
            <p:cNvPr id="266" name="Group 265"/>
            <p:cNvGrpSpPr/>
            <p:nvPr/>
          </p:nvGrpSpPr>
          <p:grpSpPr>
            <a:xfrm>
              <a:off x="369521" y="2860396"/>
              <a:ext cx="277799" cy="277798"/>
              <a:chOff x="8137940" y="998265"/>
              <a:chExt cx="277799" cy="277798"/>
            </a:xfrm>
          </p:grpSpPr>
          <p:sp>
            <p:nvSpPr>
              <p:cNvPr id="268" name="Oval 267"/>
              <p:cNvSpPr/>
              <p:nvPr/>
            </p:nvSpPr>
            <p:spPr>
              <a:xfrm rot="16200000">
                <a:off x="8137940" y="998265"/>
                <a:ext cx="277798" cy="277798"/>
              </a:xfrm>
              <a:prstGeom prst="ellipse">
                <a:avLst/>
              </a:prstGeom>
              <a:solidFill>
                <a:sysClr val="window" lastClr="FFFFFF"/>
              </a:solidFill>
              <a:ln w="2857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
                  <a:cs typeface=""/>
                </a:endParaRPr>
              </a:p>
            </p:txBody>
          </p:sp>
          <p:cxnSp>
            <p:nvCxnSpPr>
              <p:cNvPr id="269" name="Straight Connector 268"/>
              <p:cNvCxnSpPr/>
              <p:nvPr/>
            </p:nvCxnSpPr>
            <p:spPr>
              <a:xfrm rot="16200000">
                <a:off x="8276839" y="1030999"/>
                <a:ext cx="1" cy="277798"/>
              </a:xfrm>
              <a:prstGeom prst="line">
                <a:avLst/>
              </a:prstGeom>
              <a:noFill/>
              <a:ln w="28575" cap="flat" cmpd="sng" algn="ctr">
                <a:solidFill>
                  <a:srgbClr val="2F6DB6"/>
                </a:solidFill>
                <a:prstDash val="solid"/>
                <a:miter lim="800000"/>
              </a:ln>
              <a:effectLst/>
            </p:spPr>
          </p:cxnSp>
          <p:sp>
            <p:nvSpPr>
              <p:cNvPr id="270" name="Freeform 269"/>
              <p:cNvSpPr/>
              <p:nvPr/>
            </p:nvSpPr>
            <p:spPr>
              <a:xfrm>
                <a:off x="8232227" y="1066915"/>
                <a:ext cx="165665" cy="102983"/>
              </a:xfrm>
              <a:custGeom>
                <a:avLst/>
                <a:gdLst>
                  <a:gd name="connsiteX0" fmla="*/ 0 w 924025"/>
                  <a:gd name="connsiteY0" fmla="*/ 548683 h 548683"/>
                  <a:gd name="connsiteX1" fmla="*/ 365760 w 924025"/>
                  <a:gd name="connsiteY1" fmla="*/ 86671 h 548683"/>
                  <a:gd name="connsiteX2" fmla="*/ 924025 w 924025"/>
                  <a:gd name="connsiteY2" fmla="*/ 43 h 548683"/>
                </a:gdLst>
                <a:ahLst/>
                <a:cxnLst>
                  <a:cxn ang="0">
                    <a:pos x="connsiteX0" y="connsiteY0"/>
                  </a:cxn>
                  <a:cxn ang="0">
                    <a:pos x="connsiteX1" y="connsiteY1"/>
                  </a:cxn>
                  <a:cxn ang="0">
                    <a:pos x="connsiteX2" y="connsiteY2"/>
                  </a:cxn>
                </a:cxnLst>
                <a:rect l="l" t="t" r="r" b="b"/>
                <a:pathLst>
                  <a:path w="924025" h="548683">
                    <a:moveTo>
                      <a:pt x="0" y="548683"/>
                    </a:moveTo>
                    <a:cubicBezTo>
                      <a:pt x="105878" y="363397"/>
                      <a:pt x="211756" y="178111"/>
                      <a:pt x="365760" y="86671"/>
                    </a:cubicBezTo>
                    <a:cubicBezTo>
                      <a:pt x="519764" y="-4769"/>
                      <a:pt x="924025" y="43"/>
                      <a:pt x="924025" y="43"/>
                    </a:cubicBezTo>
                  </a:path>
                </a:pathLst>
              </a:custGeom>
              <a:noFill/>
              <a:ln w="2857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grpSp>
        <p:sp>
          <p:nvSpPr>
            <p:cNvPr id="267" name="TextBox 266"/>
            <p:cNvSpPr txBox="1"/>
            <p:nvPr/>
          </p:nvSpPr>
          <p:spPr>
            <a:xfrm>
              <a:off x="680518" y="2095833"/>
              <a:ext cx="63813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smtClean="0">
                  <a:ln>
                    <a:noFill/>
                  </a:ln>
                  <a:solidFill>
                    <a:srgbClr val="2F6DB6"/>
                  </a:solidFill>
                  <a:effectLst/>
                  <a:uLnTx/>
                  <a:uFillTx/>
                  <a:latin typeface="Calibri"/>
                </a:rPr>
                <a:t>prod</a:t>
              </a:r>
            </a:p>
          </p:txBody>
        </p:sp>
      </p:grpSp>
    </p:spTree>
    <p:extLst>
      <p:ext uri="{BB962C8B-B14F-4D97-AF65-F5344CB8AC3E}">
        <p14:creationId xmlns:p14="http://schemas.microsoft.com/office/powerpoint/2010/main" val="5680555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marL="0" indent="0">
              <a:lnSpc>
                <a:spcPct val="100000"/>
              </a:lnSpc>
              <a:spcBef>
                <a:spcPts val="1000"/>
              </a:spcBef>
              <a:buNone/>
            </a:pPr>
            <a:r>
              <a:rPr lang="en-US" dirty="0" smtClean="0"/>
              <a:t>Independent Releases</a:t>
            </a:r>
          </a:p>
          <a:p>
            <a:pPr marL="342900" lvl="1" indent="0">
              <a:lnSpc>
                <a:spcPct val="100000"/>
              </a:lnSpc>
              <a:spcBef>
                <a:spcPts val="1000"/>
              </a:spcBef>
              <a:buNone/>
            </a:pPr>
            <a:r>
              <a:rPr lang="en-US" dirty="0" smtClean="0"/>
              <a:t>Previously we had 1 : many</a:t>
            </a:r>
          </a:p>
          <a:p>
            <a:pPr marL="0" indent="0">
              <a:lnSpc>
                <a:spcPct val="100000"/>
              </a:lnSpc>
              <a:spcBef>
                <a:spcPts val="1000"/>
              </a:spcBef>
              <a:buNone/>
            </a:pPr>
            <a:endParaRPr lang="en-US" dirty="0" smtClean="0"/>
          </a:p>
          <a:p>
            <a:pPr marL="0" indent="0">
              <a:lnSpc>
                <a:spcPct val="100000"/>
              </a:lnSpc>
              <a:spcBef>
                <a:spcPts val="1000"/>
              </a:spcBef>
              <a:buNone/>
            </a:pPr>
            <a:r>
              <a:rPr lang="en-US" dirty="0" smtClean="0"/>
              <a:t>Sharing Components</a:t>
            </a:r>
          </a:p>
          <a:p>
            <a:pPr marL="342900" lvl="1" indent="0">
              <a:lnSpc>
                <a:spcPct val="100000"/>
              </a:lnSpc>
              <a:spcBef>
                <a:spcPts val="1000"/>
              </a:spcBef>
              <a:buNone/>
            </a:pPr>
            <a:r>
              <a:rPr lang="en-US" dirty="0" smtClean="0"/>
              <a:t>many : many</a:t>
            </a:r>
            <a:endParaRPr lang="en-US" dirty="0"/>
          </a:p>
        </p:txBody>
      </p:sp>
      <p:sp>
        <p:nvSpPr>
          <p:cNvPr id="3" name="Title 2"/>
          <p:cNvSpPr>
            <a:spLocks noGrp="1"/>
          </p:cNvSpPr>
          <p:nvPr>
            <p:ph type="title"/>
          </p:nvPr>
        </p:nvSpPr>
        <p:spPr/>
        <p:txBody>
          <a:bodyPr/>
          <a:lstStyle/>
          <a:p>
            <a:r>
              <a:rPr lang="en-US" dirty="0" smtClean="0"/>
              <a:t>Explosion of Artefacts</a:t>
            </a:r>
            <a:endParaRPr lang="en-US" dirty="0"/>
          </a:p>
        </p:txBody>
      </p:sp>
      <p:grpSp>
        <p:nvGrpSpPr>
          <p:cNvPr id="103" name="Group 102"/>
          <p:cNvGrpSpPr/>
          <p:nvPr/>
        </p:nvGrpSpPr>
        <p:grpSpPr>
          <a:xfrm>
            <a:off x="4060236" y="1112341"/>
            <a:ext cx="4589051" cy="2784093"/>
            <a:chOff x="3637420" y="1704408"/>
            <a:chExt cx="4589051" cy="2784093"/>
          </a:xfrm>
        </p:grpSpPr>
        <p:cxnSp>
          <p:nvCxnSpPr>
            <p:cNvPr id="104" name="Straight Connector 103"/>
            <p:cNvCxnSpPr/>
            <p:nvPr/>
          </p:nvCxnSpPr>
          <p:spPr>
            <a:xfrm>
              <a:off x="3988675" y="2521942"/>
              <a:ext cx="3902237" cy="0"/>
            </a:xfrm>
            <a:prstGeom prst="line">
              <a:avLst/>
            </a:prstGeom>
            <a:noFill/>
            <a:ln w="38100" cap="flat" cmpd="sng" algn="ctr">
              <a:solidFill>
                <a:srgbClr val="2F6DB6"/>
              </a:solidFill>
              <a:prstDash val="solid"/>
              <a:miter lim="800000"/>
            </a:ln>
            <a:effectLst/>
          </p:spPr>
        </p:cxnSp>
        <p:cxnSp>
          <p:nvCxnSpPr>
            <p:cNvPr id="105" name="Straight Connector 104"/>
            <p:cNvCxnSpPr/>
            <p:nvPr/>
          </p:nvCxnSpPr>
          <p:spPr>
            <a:xfrm>
              <a:off x="3988675" y="2084952"/>
              <a:ext cx="3902237" cy="0"/>
            </a:xfrm>
            <a:prstGeom prst="line">
              <a:avLst/>
            </a:prstGeom>
            <a:noFill/>
            <a:ln w="38100" cap="flat" cmpd="sng" algn="ctr">
              <a:solidFill>
                <a:srgbClr val="2F6DB6"/>
              </a:solidFill>
              <a:prstDash val="solid"/>
              <a:miter lim="800000"/>
            </a:ln>
            <a:effectLst/>
          </p:spPr>
        </p:cxnSp>
        <p:cxnSp>
          <p:nvCxnSpPr>
            <p:cNvPr id="106" name="Straight Connector 105"/>
            <p:cNvCxnSpPr/>
            <p:nvPr/>
          </p:nvCxnSpPr>
          <p:spPr>
            <a:xfrm>
              <a:off x="3988675" y="3159623"/>
              <a:ext cx="3902237" cy="0"/>
            </a:xfrm>
            <a:prstGeom prst="line">
              <a:avLst/>
            </a:prstGeom>
            <a:noFill/>
            <a:ln w="38100" cap="flat" cmpd="sng" algn="ctr">
              <a:solidFill>
                <a:srgbClr val="2F6DB6"/>
              </a:solidFill>
              <a:prstDash val="solid"/>
              <a:miter lim="800000"/>
            </a:ln>
            <a:effectLst/>
          </p:spPr>
        </p:cxnSp>
        <p:cxnSp>
          <p:nvCxnSpPr>
            <p:cNvPr id="107" name="Straight Connector 106"/>
            <p:cNvCxnSpPr/>
            <p:nvPr/>
          </p:nvCxnSpPr>
          <p:spPr>
            <a:xfrm>
              <a:off x="3988675" y="3560397"/>
              <a:ext cx="3902237" cy="0"/>
            </a:xfrm>
            <a:prstGeom prst="line">
              <a:avLst/>
            </a:prstGeom>
            <a:noFill/>
            <a:ln w="38100" cap="flat" cmpd="sng" algn="ctr">
              <a:solidFill>
                <a:srgbClr val="2F6DB6"/>
              </a:solidFill>
              <a:prstDash val="solid"/>
              <a:miter lim="800000"/>
            </a:ln>
            <a:effectLst/>
          </p:spPr>
        </p:cxnSp>
        <p:sp>
          <p:nvSpPr>
            <p:cNvPr id="108" name="TextBox 107"/>
            <p:cNvSpPr txBox="1"/>
            <p:nvPr/>
          </p:nvSpPr>
          <p:spPr>
            <a:xfrm>
              <a:off x="3918780" y="2915385"/>
              <a:ext cx="63813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err="1" smtClean="0">
                  <a:ln>
                    <a:noFill/>
                  </a:ln>
                  <a:solidFill>
                    <a:srgbClr val="2F6DB6"/>
                  </a:solidFill>
                  <a:effectLst/>
                  <a:uLnTx/>
                  <a:uFillTx/>
                  <a:latin typeface="Calibri"/>
                </a:rPr>
                <a:t>comW</a:t>
              </a:r>
              <a:endParaRPr kumimoji="0" lang="en-GB" sz="1200" b="0" i="0" u="none" strike="noStrike" kern="0" cap="none" spc="0" normalizeH="0" baseline="0" noProof="0" dirty="0" smtClean="0">
                <a:ln>
                  <a:noFill/>
                </a:ln>
                <a:solidFill>
                  <a:srgbClr val="2F6DB6"/>
                </a:solidFill>
                <a:effectLst/>
                <a:uLnTx/>
                <a:uFillTx/>
                <a:latin typeface="Calibri"/>
              </a:endParaRPr>
            </a:p>
          </p:txBody>
        </p:sp>
        <p:sp>
          <p:nvSpPr>
            <p:cNvPr id="109" name="TextBox 108"/>
            <p:cNvSpPr txBox="1"/>
            <p:nvPr/>
          </p:nvSpPr>
          <p:spPr>
            <a:xfrm>
              <a:off x="3917181" y="3325698"/>
              <a:ext cx="63813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err="1" smtClean="0">
                  <a:ln>
                    <a:noFill/>
                  </a:ln>
                  <a:solidFill>
                    <a:srgbClr val="2F6DB6"/>
                  </a:solidFill>
                  <a:effectLst/>
                  <a:uLnTx/>
                  <a:uFillTx/>
                  <a:latin typeface="Calibri"/>
                </a:rPr>
                <a:t>comX</a:t>
              </a:r>
              <a:endParaRPr kumimoji="0" lang="en-GB" sz="1200" b="0" i="0" u="none" strike="noStrike" kern="0" cap="none" spc="0" normalizeH="0" baseline="0" noProof="0" dirty="0" smtClean="0">
                <a:ln>
                  <a:noFill/>
                </a:ln>
                <a:solidFill>
                  <a:srgbClr val="2F6DB6"/>
                </a:solidFill>
                <a:effectLst/>
                <a:uLnTx/>
                <a:uFillTx/>
                <a:latin typeface="Calibri"/>
              </a:endParaRPr>
            </a:p>
          </p:txBody>
        </p:sp>
        <p:cxnSp>
          <p:nvCxnSpPr>
            <p:cNvPr id="110" name="Straight Connector 109"/>
            <p:cNvCxnSpPr/>
            <p:nvPr/>
          </p:nvCxnSpPr>
          <p:spPr>
            <a:xfrm>
              <a:off x="3987076" y="3928411"/>
              <a:ext cx="3903836" cy="0"/>
            </a:xfrm>
            <a:prstGeom prst="line">
              <a:avLst/>
            </a:prstGeom>
            <a:noFill/>
            <a:ln w="38100" cap="flat" cmpd="sng" algn="ctr">
              <a:solidFill>
                <a:srgbClr val="2F6DB6"/>
              </a:solidFill>
              <a:prstDash val="solid"/>
              <a:miter lim="800000"/>
            </a:ln>
            <a:effectLst/>
          </p:spPr>
        </p:cxnSp>
        <p:cxnSp>
          <p:nvCxnSpPr>
            <p:cNvPr id="111" name="Straight Connector 110"/>
            <p:cNvCxnSpPr/>
            <p:nvPr/>
          </p:nvCxnSpPr>
          <p:spPr>
            <a:xfrm>
              <a:off x="3987076" y="4329185"/>
              <a:ext cx="3903836" cy="0"/>
            </a:xfrm>
            <a:prstGeom prst="line">
              <a:avLst/>
            </a:prstGeom>
            <a:noFill/>
            <a:ln w="38100" cap="flat" cmpd="sng" algn="ctr">
              <a:solidFill>
                <a:srgbClr val="2F6DB6"/>
              </a:solidFill>
              <a:prstDash val="solid"/>
              <a:miter lim="800000"/>
            </a:ln>
            <a:effectLst/>
          </p:spPr>
        </p:cxnSp>
        <p:sp>
          <p:nvSpPr>
            <p:cNvPr id="112" name="TextBox 111"/>
            <p:cNvSpPr txBox="1"/>
            <p:nvPr/>
          </p:nvSpPr>
          <p:spPr>
            <a:xfrm>
              <a:off x="3917181" y="3684173"/>
              <a:ext cx="63813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err="1" smtClean="0">
                  <a:ln>
                    <a:noFill/>
                  </a:ln>
                  <a:solidFill>
                    <a:srgbClr val="2F6DB6"/>
                  </a:solidFill>
                  <a:effectLst/>
                  <a:uLnTx/>
                  <a:uFillTx/>
                  <a:latin typeface="Calibri"/>
                </a:rPr>
                <a:t>comY</a:t>
              </a:r>
              <a:endParaRPr kumimoji="0" lang="en-GB" sz="1200" b="0" i="0" u="none" strike="noStrike" kern="0" cap="none" spc="0" normalizeH="0" baseline="0" noProof="0" dirty="0" smtClean="0">
                <a:ln>
                  <a:noFill/>
                </a:ln>
                <a:solidFill>
                  <a:srgbClr val="2F6DB6"/>
                </a:solidFill>
                <a:effectLst/>
                <a:uLnTx/>
                <a:uFillTx/>
                <a:latin typeface="Calibri"/>
              </a:endParaRPr>
            </a:p>
          </p:txBody>
        </p:sp>
        <p:sp>
          <p:nvSpPr>
            <p:cNvPr id="113" name="TextBox 112"/>
            <p:cNvSpPr txBox="1"/>
            <p:nvPr/>
          </p:nvSpPr>
          <p:spPr>
            <a:xfrm>
              <a:off x="3930827" y="4097533"/>
              <a:ext cx="63813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err="1" smtClean="0">
                  <a:ln>
                    <a:noFill/>
                  </a:ln>
                  <a:solidFill>
                    <a:srgbClr val="2F6DB6"/>
                  </a:solidFill>
                  <a:effectLst/>
                  <a:uLnTx/>
                  <a:uFillTx/>
                  <a:latin typeface="Calibri"/>
                </a:rPr>
                <a:t>comZ</a:t>
              </a:r>
              <a:endParaRPr kumimoji="0" lang="en-GB" sz="1200" b="0" i="0" u="none" strike="noStrike" kern="0" cap="none" spc="0" normalizeH="0" baseline="0" noProof="0" dirty="0" smtClean="0">
                <a:ln>
                  <a:noFill/>
                </a:ln>
                <a:solidFill>
                  <a:srgbClr val="2F6DB6"/>
                </a:solidFill>
                <a:effectLst/>
                <a:uLnTx/>
                <a:uFillTx/>
                <a:latin typeface="Calibri"/>
              </a:endParaRPr>
            </a:p>
          </p:txBody>
        </p:sp>
        <p:cxnSp>
          <p:nvCxnSpPr>
            <p:cNvPr id="114" name="Straight Connector 113"/>
            <p:cNvCxnSpPr/>
            <p:nvPr/>
          </p:nvCxnSpPr>
          <p:spPr>
            <a:xfrm>
              <a:off x="4975607" y="1801168"/>
              <a:ext cx="0" cy="2658686"/>
            </a:xfrm>
            <a:prstGeom prst="line">
              <a:avLst/>
            </a:prstGeom>
            <a:noFill/>
            <a:ln w="38100" cap="flat" cmpd="sng" algn="ctr">
              <a:solidFill>
                <a:srgbClr val="2F6DB6"/>
              </a:solidFill>
              <a:prstDash val="solid"/>
              <a:miter lim="800000"/>
            </a:ln>
            <a:effectLst/>
          </p:spPr>
        </p:cxnSp>
        <p:cxnSp>
          <p:nvCxnSpPr>
            <p:cNvPr id="115" name="Straight Connector 114"/>
            <p:cNvCxnSpPr/>
            <p:nvPr/>
          </p:nvCxnSpPr>
          <p:spPr>
            <a:xfrm>
              <a:off x="5773977" y="1801168"/>
              <a:ext cx="0" cy="2658686"/>
            </a:xfrm>
            <a:prstGeom prst="line">
              <a:avLst/>
            </a:prstGeom>
            <a:noFill/>
            <a:ln w="38100" cap="flat" cmpd="sng" algn="ctr">
              <a:solidFill>
                <a:srgbClr val="2F6DB6"/>
              </a:solidFill>
              <a:prstDash val="solid"/>
              <a:miter lim="800000"/>
            </a:ln>
            <a:effectLst/>
          </p:spPr>
        </p:cxnSp>
        <p:cxnSp>
          <p:nvCxnSpPr>
            <p:cNvPr id="116" name="Straight Connector 115"/>
            <p:cNvCxnSpPr/>
            <p:nvPr/>
          </p:nvCxnSpPr>
          <p:spPr>
            <a:xfrm>
              <a:off x="6755209" y="1801167"/>
              <a:ext cx="0" cy="2673010"/>
            </a:xfrm>
            <a:prstGeom prst="line">
              <a:avLst/>
            </a:prstGeom>
            <a:noFill/>
            <a:ln w="38100" cap="flat" cmpd="sng" algn="ctr">
              <a:solidFill>
                <a:srgbClr val="2F6DB6"/>
              </a:solidFill>
              <a:prstDash val="solid"/>
              <a:miter lim="800000"/>
            </a:ln>
            <a:effectLst/>
          </p:spPr>
        </p:cxnSp>
        <p:cxnSp>
          <p:nvCxnSpPr>
            <p:cNvPr id="117" name="Straight Connector 116"/>
            <p:cNvCxnSpPr/>
            <p:nvPr/>
          </p:nvCxnSpPr>
          <p:spPr>
            <a:xfrm>
              <a:off x="7546412" y="1801168"/>
              <a:ext cx="0" cy="2687333"/>
            </a:xfrm>
            <a:prstGeom prst="line">
              <a:avLst/>
            </a:prstGeom>
            <a:noFill/>
            <a:ln w="38100" cap="flat" cmpd="sng" algn="ctr">
              <a:solidFill>
                <a:srgbClr val="2F6DB6"/>
              </a:solidFill>
              <a:prstDash val="solid"/>
              <a:miter lim="800000"/>
            </a:ln>
            <a:effectLst/>
          </p:spPr>
        </p:cxnSp>
        <p:grpSp>
          <p:nvGrpSpPr>
            <p:cNvPr id="118" name="Group 117"/>
            <p:cNvGrpSpPr/>
            <p:nvPr/>
          </p:nvGrpSpPr>
          <p:grpSpPr>
            <a:xfrm>
              <a:off x="5599975" y="1707074"/>
              <a:ext cx="720598" cy="515548"/>
              <a:chOff x="4868137" y="1314813"/>
              <a:chExt cx="960797" cy="687397"/>
            </a:xfrm>
          </p:grpSpPr>
          <p:sp>
            <p:nvSpPr>
              <p:cNvPr id="177" name="TextBox 176"/>
              <p:cNvSpPr txBox="1"/>
              <p:nvPr/>
            </p:nvSpPr>
            <p:spPr>
              <a:xfrm>
                <a:off x="5124132" y="1314813"/>
                <a:ext cx="704802" cy="369332"/>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smtClean="0">
                    <a:ln>
                      <a:noFill/>
                    </a:ln>
                    <a:solidFill>
                      <a:prstClr val="white">
                        <a:lumMod val="50000"/>
                      </a:prstClr>
                    </a:solidFill>
                    <a:effectLst/>
                    <a:uLnTx/>
                    <a:uFillTx/>
                    <a:latin typeface="Calibri"/>
                  </a:rPr>
                  <a:t>r1.15</a:t>
                </a:r>
              </a:p>
            </p:txBody>
          </p:sp>
          <p:grpSp>
            <p:nvGrpSpPr>
              <p:cNvPr id="178" name="Group 177"/>
              <p:cNvGrpSpPr/>
              <p:nvPr/>
            </p:nvGrpSpPr>
            <p:grpSpPr>
              <a:xfrm>
                <a:off x="4868137" y="1613614"/>
                <a:ext cx="457838" cy="388596"/>
                <a:chOff x="7729414" y="2842846"/>
                <a:chExt cx="636957" cy="488462"/>
              </a:xfrm>
            </p:grpSpPr>
            <p:sp>
              <p:nvSpPr>
                <p:cNvPr id="179" name="Trapezoid 178"/>
                <p:cNvSpPr/>
                <p:nvPr/>
              </p:nvSpPr>
              <p:spPr>
                <a:xfrm rot="16200000">
                  <a:off x="7643445" y="2928815"/>
                  <a:ext cx="488462" cy="316523"/>
                </a:xfrm>
                <a:prstGeom prst="trapezoid">
                  <a:avLst/>
                </a:prstGeom>
                <a:solidFill>
                  <a:sysClr val="window" lastClr="FFFFFF">
                    <a:lumMod val="50000"/>
                  </a:sysClr>
                </a:solidFill>
                <a:ln w="254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sp>
              <p:nvSpPr>
                <p:cNvPr id="180" name="Trapezoid 179"/>
                <p:cNvSpPr/>
                <p:nvPr/>
              </p:nvSpPr>
              <p:spPr>
                <a:xfrm rot="5400000">
                  <a:off x="7963740" y="2928677"/>
                  <a:ext cx="488462" cy="316800"/>
                </a:xfrm>
                <a:prstGeom prst="trapezoid">
                  <a:avLst/>
                </a:prstGeom>
                <a:solidFill>
                  <a:sysClr val="window" lastClr="FFFFFF">
                    <a:lumMod val="65000"/>
                  </a:sysClr>
                </a:solidFill>
                <a:ln w="254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grpSp>
        </p:grpSp>
        <p:grpSp>
          <p:nvGrpSpPr>
            <p:cNvPr id="119" name="Group 118"/>
            <p:cNvGrpSpPr/>
            <p:nvPr/>
          </p:nvGrpSpPr>
          <p:grpSpPr>
            <a:xfrm>
              <a:off x="4803633" y="2156530"/>
              <a:ext cx="761662" cy="515548"/>
              <a:chOff x="4868137" y="1314813"/>
              <a:chExt cx="1015548" cy="687397"/>
            </a:xfrm>
          </p:grpSpPr>
          <p:sp>
            <p:nvSpPr>
              <p:cNvPr id="173" name="TextBox 172"/>
              <p:cNvSpPr txBox="1"/>
              <p:nvPr/>
            </p:nvSpPr>
            <p:spPr>
              <a:xfrm>
                <a:off x="5124131" y="1314813"/>
                <a:ext cx="759554" cy="369332"/>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smtClean="0">
                    <a:ln>
                      <a:noFill/>
                    </a:ln>
                    <a:solidFill>
                      <a:prstClr val="white">
                        <a:lumMod val="50000"/>
                      </a:prstClr>
                    </a:solidFill>
                    <a:effectLst/>
                    <a:uLnTx/>
                    <a:uFillTx/>
                    <a:latin typeface="Calibri"/>
                  </a:rPr>
                  <a:t>r3.0</a:t>
                </a:r>
              </a:p>
            </p:txBody>
          </p:sp>
          <p:grpSp>
            <p:nvGrpSpPr>
              <p:cNvPr id="174" name="Group 173"/>
              <p:cNvGrpSpPr/>
              <p:nvPr/>
            </p:nvGrpSpPr>
            <p:grpSpPr>
              <a:xfrm>
                <a:off x="4868137" y="1613614"/>
                <a:ext cx="457838" cy="388596"/>
                <a:chOff x="7729414" y="2842846"/>
                <a:chExt cx="636957" cy="488462"/>
              </a:xfrm>
            </p:grpSpPr>
            <p:sp>
              <p:nvSpPr>
                <p:cNvPr id="175" name="Trapezoid 174"/>
                <p:cNvSpPr/>
                <p:nvPr/>
              </p:nvSpPr>
              <p:spPr>
                <a:xfrm rot="16200000">
                  <a:off x="7643445" y="2928815"/>
                  <a:ext cx="488462" cy="316523"/>
                </a:xfrm>
                <a:prstGeom prst="trapezoid">
                  <a:avLst/>
                </a:prstGeom>
                <a:solidFill>
                  <a:sysClr val="window" lastClr="FFFFFF">
                    <a:lumMod val="50000"/>
                  </a:sysClr>
                </a:solidFill>
                <a:ln w="254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sp>
              <p:nvSpPr>
                <p:cNvPr id="176" name="Trapezoid 175"/>
                <p:cNvSpPr/>
                <p:nvPr/>
              </p:nvSpPr>
              <p:spPr>
                <a:xfrm rot="5400000">
                  <a:off x="7963740" y="2928677"/>
                  <a:ext cx="488462" cy="316800"/>
                </a:xfrm>
                <a:prstGeom prst="trapezoid">
                  <a:avLst/>
                </a:prstGeom>
                <a:solidFill>
                  <a:sysClr val="window" lastClr="FFFFFF">
                    <a:lumMod val="65000"/>
                  </a:sysClr>
                </a:solidFill>
                <a:ln w="254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grpSp>
        </p:grpSp>
        <p:grpSp>
          <p:nvGrpSpPr>
            <p:cNvPr id="120" name="Group 119"/>
            <p:cNvGrpSpPr/>
            <p:nvPr/>
          </p:nvGrpSpPr>
          <p:grpSpPr>
            <a:xfrm>
              <a:off x="7378550" y="2152119"/>
              <a:ext cx="847921" cy="515548"/>
              <a:chOff x="4868137" y="1314813"/>
              <a:chExt cx="1130561" cy="687397"/>
            </a:xfrm>
          </p:grpSpPr>
          <p:sp>
            <p:nvSpPr>
              <p:cNvPr id="169" name="TextBox 168"/>
              <p:cNvSpPr txBox="1"/>
              <p:nvPr/>
            </p:nvSpPr>
            <p:spPr>
              <a:xfrm>
                <a:off x="5124132" y="1314813"/>
                <a:ext cx="874566" cy="369332"/>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smtClean="0">
                    <a:ln>
                      <a:noFill/>
                    </a:ln>
                    <a:solidFill>
                      <a:prstClr val="white">
                        <a:lumMod val="50000"/>
                      </a:prstClr>
                    </a:solidFill>
                    <a:effectLst/>
                    <a:uLnTx/>
                    <a:uFillTx/>
                    <a:latin typeface="Calibri"/>
                  </a:rPr>
                  <a:t>r3.1</a:t>
                </a:r>
              </a:p>
            </p:txBody>
          </p:sp>
          <p:grpSp>
            <p:nvGrpSpPr>
              <p:cNvPr id="170" name="Group 169"/>
              <p:cNvGrpSpPr/>
              <p:nvPr/>
            </p:nvGrpSpPr>
            <p:grpSpPr>
              <a:xfrm>
                <a:off x="4868137" y="1613614"/>
                <a:ext cx="457838" cy="388596"/>
                <a:chOff x="7729414" y="2842846"/>
                <a:chExt cx="636957" cy="488462"/>
              </a:xfrm>
            </p:grpSpPr>
            <p:sp>
              <p:nvSpPr>
                <p:cNvPr id="171" name="Trapezoid 170"/>
                <p:cNvSpPr/>
                <p:nvPr/>
              </p:nvSpPr>
              <p:spPr>
                <a:xfrm rot="16200000">
                  <a:off x="7643445" y="2928815"/>
                  <a:ext cx="488462" cy="316523"/>
                </a:xfrm>
                <a:prstGeom prst="trapezoid">
                  <a:avLst/>
                </a:prstGeom>
                <a:solidFill>
                  <a:sysClr val="window" lastClr="FFFFFF">
                    <a:lumMod val="50000"/>
                  </a:sysClr>
                </a:solidFill>
                <a:ln w="254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sp>
              <p:nvSpPr>
                <p:cNvPr id="172" name="Trapezoid 171"/>
                <p:cNvSpPr/>
                <p:nvPr/>
              </p:nvSpPr>
              <p:spPr>
                <a:xfrm rot="5400000">
                  <a:off x="7963740" y="2928677"/>
                  <a:ext cx="488462" cy="316800"/>
                </a:xfrm>
                <a:prstGeom prst="trapezoid">
                  <a:avLst/>
                </a:prstGeom>
                <a:solidFill>
                  <a:sysClr val="window" lastClr="FFFFFF">
                    <a:lumMod val="65000"/>
                  </a:sysClr>
                </a:solidFill>
                <a:ln w="254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grpSp>
        </p:grpSp>
        <p:grpSp>
          <p:nvGrpSpPr>
            <p:cNvPr id="121" name="Group 120"/>
            <p:cNvGrpSpPr/>
            <p:nvPr/>
          </p:nvGrpSpPr>
          <p:grpSpPr>
            <a:xfrm>
              <a:off x="6586612" y="1704408"/>
              <a:ext cx="785019" cy="515548"/>
              <a:chOff x="4868137" y="1314813"/>
              <a:chExt cx="1046692" cy="687397"/>
            </a:xfrm>
          </p:grpSpPr>
          <p:sp>
            <p:nvSpPr>
              <p:cNvPr id="165" name="TextBox 164"/>
              <p:cNvSpPr txBox="1"/>
              <p:nvPr/>
            </p:nvSpPr>
            <p:spPr>
              <a:xfrm>
                <a:off x="5124132" y="1314813"/>
                <a:ext cx="790697" cy="369332"/>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smtClean="0">
                    <a:ln>
                      <a:noFill/>
                    </a:ln>
                    <a:solidFill>
                      <a:prstClr val="white">
                        <a:lumMod val="50000"/>
                      </a:prstClr>
                    </a:solidFill>
                    <a:effectLst/>
                    <a:uLnTx/>
                    <a:uFillTx/>
                    <a:latin typeface="Calibri"/>
                  </a:rPr>
                  <a:t>r1.16</a:t>
                </a:r>
              </a:p>
            </p:txBody>
          </p:sp>
          <p:grpSp>
            <p:nvGrpSpPr>
              <p:cNvPr id="166" name="Group 165"/>
              <p:cNvGrpSpPr/>
              <p:nvPr/>
            </p:nvGrpSpPr>
            <p:grpSpPr>
              <a:xfrm>
                <a:off x="4868137" y="1613614"/>
                <a:ext cx="457838" cy="388596"/>
                <a:chOff x="7729414" y="2842846"/>
                <a:chExt cx="636957" cy="488462"/>
              </a:xfrm>
            </p:grpSpPr>
            <p:sp>
              <p:nvSpPr>
                <p:cNvPr id="167" name="Trapezoid 166"/>
                <p:cNvSpPr/>
                <p:nvPr/>
              </p:nvSpPr>
              <p:spPr>
                <a:xfrm rot="16200000">
                  <a:off x="7643445" y="2928815"/>
                  <a:ext cx="488462" cy="316523"/>
                </a:xfrm>
                <a:prstGeom prst="trapezoid">
                  <a:avLst/>
                </a:prstGeom>
                <a:solidFill>
                  <a:sysClr val="window" lastClr="FFFFFF">
                    <a:lumMod val="50000"/>
                  </a:sysClr>
                </a:solidFill>
                <a:ln w="254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sp>
              <p:nvSpPr>
                <p:cNvPr id="168" name="Trapezoid 167"/>
                <p:cNvSpPr/>
                <p:nvPr/>
              </p:nvSpPr>
              <p:spPr>
                <a:xfrm rot="5400000">
                  <a:off x="7963740" y="2928677"/>
                  <a:ext cx="488462" cy="316800"/>
                </a:xfrm>
                <a:prstGeom prst="trapezoid">
                  <a:avLst/>
                </a:prstGeom>
                <a:solidFill>
                  <a:sysClr val="window" lastClr="FFFFFF">
                    <a:lumMod val="65000"/>
                  </a:sysClr>
                </a:solidFill>
                <a:ln w="254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grpSp>
        </p:grpSp>
        <p:sp>
          <p:nvSpPr>
            <p:cNvPr id="122" name="TextBox 121"/>
            <p:cNvSpPr txBox="1"/>
            <p:nvPr/>
          </p:nvSpPr>
          <p:spPr>
            <a:xfrm>
              <a:off x="3933066" y="1838817"/>
              <a:ext cx="63813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err="1" smtClean="0">
                  <a:ln>
                    <a:noFill/>
                  </a:ln>
                  <a:solidFill>
                    <a:srgbClr val="2F6DB6"/>
                  </a:solidFill>
                  <a:effectLst/>
                  <a:uLnTx/>
                  <a:uFillTx/>
                  <a:latin typeface="Calibri"/>
                </a:rPr>
                <a:t>projA</a:t>
              </a:r>
              <a:endParaRPr kumimoji="0" lang="en-GB" sz="1200" b="0" i="0" u="none" strike="noStrike" kern="0" cap="none" spc="0" normalizeH="0" baseline="0" noProof="0" dirty="0" smtClean="0">
                <a:ln>
                  <a:noFill/>
                </a:ln>
                <a:solidFill>
                  <a:srgbClr val="2F6DB6"/>
                </a:solidFill>
                <a:effectLst/>
                <a:uLnTx/>
                <a:uFillTx/>
                <a:latin typeface="Calibri"/>
              </a:endParaRPr>
            </a:p>
          </p:txBody>
        </p:sp>
        <p:sp>
          <p:nvSpPr>
            <p:cNvPr id="123" name="TextBox 122"/>
            <p:cNvSpPr txBox="1"/>
            <p:nvPr/>
          </p:nvSpPr>
          <p:spPr>
            <a:xfrm>
              <a:off x="3926976" y="2275131"/>
              <a:ext cx="63813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err="1" smtClean="0">
                  <a:ln>
                    <a:noFill/>
                  </a:ln>
                  <a:solidFill>
                    <a:srgbClr val="2F6DB6"/>
                  </a:solidFill>
                  <a:effectLst/>
                  <a:uLnTx/>
                  <a:uFillTx/>
                  <a:latin typeface="Calibri"/>
                </a:rPr>
                <a:t>projB</a:t>
              </a:r>
              <a:endParaRPr kumimoji="0" lang="en-GB" sz="1200" b="0" i="0" u="none" strike="noStrike" kern="0" cap="none" spc="0" normalizeH="0" baseline="0" noProof="0" dirty="0" smtClean="0">
                <a:ln>
                  <a:noFill/>
                </a:ln>
                <a:solidFill>
                  <a:srgbClr val="2F6DB6"/>
                </a:solidFill>
                <a:effectLst/>
                <a:uLnTx/>
                <a:uFillTx/>
                <a:latin typeface="Calibri"/>
              </a:endParaRPr>
            </a:p>
          </p:txBody>
        </p:sp>
        <p:sp>
          <p:nvSpPr>
            <p:cNvPr id="124" name="Oval 123"/>
            <p:cNvSpPr/>
            <p:nvPr/>
          </p:nvSpPr>
          <p:spPr>
            <a:xfrm flipH="1">
              <a:off x="4605086" y="3104532"/>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25" name="Oval 124"/>
            <p:cNvSpPr/>
            <p:nvPr/>
          </p:nvSpPr>
          <p:spPr>
            <a:xfrm flipH="1">
              <a:off x="4924856" y="3107106"/>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26" name="Oval 125"/>
            <p:cNvSpPr/>
            <p:nvPr/>
          </p:nvSpPr>
          <p:spPr>
            <a:xfrm flipH="1">
              <a:off x="4740053" y="3504246"/>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27" name="Oval 126"/>
            <p:cNvSpPr/>
            <p:nvPr/>
          </p:nvSpPr>
          <p:spPr>
            <a:xfrm flipH="1">
              <a:off x="5498870" y="3507927"/>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28" name="Oval 127"/>
            <p:cNvSpPr/>
            <p:nvPr/>
          </p:nvSpPr>
          <p:spPr>
            <a:xfrm flipH="1">
              <a:off x="6502546" y="3505306"/>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29" name="Oval 128"/>
            <p:cNvSpPr/>
            <p:nvPr/>
          </p:nvSpPr>
          <p:spPr>
            <a:xfrm flipH="1">
              <a:off x="7353688" y="3505306"/>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30" name="Oval 129"/>
            <p:cNvSpPr/>
            <p:nvPr/>
          </p:nvSpPr>
          <p:spPr>
            <a:xfrm flipH="1">
              <a:off x="5638446" y="3106461"/>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31" name="Oval 130"/>
            <p:cNvSpPr/>
            <p:nvPr/>
          </p:nvSpPr>
          <p:spPr>
            <a:xfrm flipH="1">
              <a:off x="5464415" y="3106973"/>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32" name="Oval 131"/>
            <p:cNvSpPr/>
            <p:nvPr/>
          </p:nvSpPr>
          <p:spPr>
            <a:xfrm flipH="1">
              <a:off x="4635468" y="3873320"/>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33" name="Oval 132"/>
            <p:cNvSpPr/>
            <p:nvPr/>
          </p:nvSpPr>
          <p:spPr>
            <a:xfrm flipH="1">
              <a:off x="4568023" y="4271223"/>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34" name="Oval 133"/>
            <p:cNvSpPr/>
            <p:nvPr/>
          </p:nvSpPr>
          <p:spPr>
            <a:xfrm flipH="1">
              <a:off x="5322654" y="4271223"/>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35" name="Oval 134"/>
            <p:cNvSpPr/>
            <p:nvPr/>
          </p:nvSpPr>
          <p:spPr>
            <a:xfrm flipH="1">
              <a:off x="6985539" y="4271223"/>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36" name="Oval 135"/>
            <p:cNvSpPr/>
            <p:nvPr/>
          </p:nvSpPr>
          <p:spPr>
            <a:xfrm flipH="1">
              <a:off x="7265742" y="4264350"/>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37" name="Oval 136"/>
            <p:cNvSpPr/>
            <p:nvPr/>
          </p:nvSpPr>
          <p:spPr>
            <a:xfrm flipH="1">
              <a:off x="6302663" y="3504909"/>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38" name="Oval 137"/>
            <p:cNvSpPr/>
            <p:nvPr/>
          </p:nvSpPr>
          <p:spPr>
            <a:xfrm flipH="1">
              <a:off x="6169579" y="3104532"/>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39" name="Oval 138"/>
            <p:cNvSpPr/>
            <p:nvPr/>
          </p:nvSpPr>
          <p:spPr>
            <a:xfrm flipH="1">
              <a:off x="7153230" y="3104532"/>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40" name="Oval 139"/>
            <p:cNvSpPr/>
            <p:nvPr/>
          </p:nvSpPr>
          <p:spPr>
            <a:xfrm flipH="1">
              <a:off x="6845203" y="3872475"/>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grpSp>
          <p:nvGrpSpPr>
            <p:cNvPr id="141" name="Group 140"/>
            <p:cNvGrpSpPr/>
            <p:nvPr/>
          </p:nvGrpSpPr>
          <p:grpSpPr>
            <a:xfrm>
              <a:off x="3637420" y="4182056"/>
              <a:ext cx="277799" cy="277798"/>
              <a:chOff x="8137940" y="998265"/>
              <a:chExt cx="277799" cy="277798"/>
            </a:xfrm>
          </p:grpSpPr>
          <p:sp>
            <p:nvSpPr>
              <p:cNvPr id="162" name="Oval 161"/>
              <p:cNvSpPr/>
              <p:nvPr/>
            </p:nvSpPr>
            <p:spPr>
              <a:xfrm rot="16200000">
                <a:off x="8137940" y="998265"/>
                <a:ext cx="277798" cy="277798"/>
              </a:xfrm>
              <a:prstGeom prst="ellipse">
                <a:avLst/>
              </a:prstGeom>
              <a:solidFill>
                <a:sysClr val="window" lastClr="FFFFFF"/>
              </a:solidFill>
              <a:ln w="2857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
                  <a:cs typeface=""/>
                </a:endParaRPr>
              </a:p>
            </p:txBody>
          </p:sp>
          <p:cxnSp>
            <p:nvCxnSpPr>
              <p:cNvPr id="163" name="Straight Connector 162"/>
              <p:cNvCxnSpPr/>
              <p:nvPr/>
            </p:nvCxnSpPr>
            <p:spPr>
              <a:xfrm rot="16200000">
                <a:off x="8276839" y="1030999"/>
                <a:ext cx="1" cy="277798"/>
              </a:xfrm>
              <a:prstGeom prst="line">
                <a:avLst/>
              </a:prstGeom>
              <a:noFill/>
              <a:ln w="28575" cap="flat" cmpd="sng" algn="ctr">
                <a:solidFill>
                  <a:srgbClr val="2F6DB6"/>
                </a:solidFill>
                <a:prstDash val="solid"/>
                <a:miter lim="800000"/>
              </a:ln>
              <a:effectLst/>
            </p:spPr>
          </p:cxnSp>
          <p:sp>
            <p:nvSpPr>
              <p:cNvPr id="164" name="Freeform 163"/>
              <p:cNvSpPr/>
              <p:nvPr/>
            </p:nvSpPr>
            <p:spPr>
              <a:xfrm>
                <a:off x="8232227" y="1066915"/>
                <a:ext cx="165665" cy="102983"/>
              </a:xfrm>
              <a:custGeom>
                <a:avLst/>
                <a:gdLst>
                  <a:gd name="connsiteX0" fmla="*/ 0 w 924025"/>
                  <a:gd name="connsiteY0" fmla="*/ 548683 h 548683"/>
                  <a:gd name="connsiteX1" fmla="*/ 365760 w 924025"/>
                  <a:gd name="connsiteY1" fmla="*/ 86671 h 548683"/>
                  <a:gd name="connsiteX2" fmla="*/ 924025 w 924025"/>
                  <a:gd name="connsiteY2" fmla="*/ 43 h 548683"/>
                </a:gdLst>
                <a:ahLst/>
                <a:cxnLst>
                  <a:cxn ang="0">
                    <a:pos x="connsiteX0" y="connsiteY0"/>
                  </a:cxn>
                  <a:cxn ang="0">
                    <a:pos x="connsiteX1" y="connsiteY1"/>
                  </a:cxn>
                  <a:cxn ang="0">
                    <a:pos x="connsiteX2" y="connsiteY2"/>
                  </a:cxn>
                </a:cxnLst>
                <a:rect l="l" t="t" r="r" b="b"/>
                <a:pathLst>
                  <a:path w="924025" h="548683">
                    <a:moveTo>
                      <a:pt x="0" y="548683"/>
                    </a:moveTo>
                    <a:cubicBezTo>
                      <a:pt x="105878" y="363397"/>
                      <a:pt x="211756" y="178111"/>
                      <a:pt x="365760" y="86671"/>
                    </a:cubicBezTo>
                    <a:cubicBezTo>
                      <a:pt x="519764" y="-4769"/>
                      <a:pt x="924025" y="43"/>
                      <a:pt x="924025" y="43"/>
                    </a:cubicBezTo>
                  </a:path>
                </a:pathLst>
              </a:custGeom>
              <a:noFill/>
              <a:ln w="2857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grpSp>
        <p:grpSp>
          <p:nvGrpSpPr>
            <p:cNvPr id="142" name="Group 141"/>
            <p:cNvGrpSpPr/>
            <p:nvPr/>
          </p:nvGrpSpPr>
          <p:grpSpPr>
            <a:xfrm>
              <a:off x="3637420" y="3789512"/>
              <a:ext cx="277799" cy="277798"/>
              <a:chOff x="8137940" y="998265"/>
              <a:chExt cx="277799" cy="277798"/>
            </a:xfrm>
          </p:grpSpPr>
          <p:sp>
            <p:nvSpPr>
              <p:cNvPr id="159" name="Oval 158"/>
              <p:cNvSpPr/>
              <p:nvPr/>
            </p:nvSpPr>
            <p:spPr>
              <a:xfrm rot="16200000">
                <a:off x="8137940" y="998265"/>
                <a:ext cx="277798" cy="277798"/>
              </a:xfrm>
              <a:prstGeom prst="ellipse">
                <a:avLst/>
              </a:prstGeom>
              <a:solidFill>
                <a:sysClr val="window" lastClr="FFFFFF"/>
              </a:solidFill>
              <a:ln w="2857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
                  <a:cs typeface=""/>
                </a:endParaRPr>
              </a:p>
            </p:txBody>
          </p:sp>
          <p:cxnSp>
            <p:nvCxnSpPr>
              <p:cNvPr id="160" name="Straight Connector 159"/>
              <p:cNvCxnSpPr/>
              <p:nvPr/>
            </p:nvCxnSpPr>
            <p:spPr>
              <a:xfrm rot="16200000">
                <a:off x="8276839" y="1030999"/>
                <a:ext cx="1" cy="277798"/>
              </a:xfrm>
              <a:prstGeom prst="line">
                <a:avLst/>
              </a:prstGeom>
              <a:noFill/>
              <a:ln w="28575" cap="flat" cmpd="sng" algn="ctr">
                <a:solidFill>
                  <a:srgbClr val="2F6DB6"/>
                </a:solidFill>
                <a:prstDash val="solid"/>
                <a:miter lim="800000"/>
              </a:ln>
              <a:effectLst/>
            </p:spPr>
          </p:cxnSp>
          <p:sp>
            <p:nvSpPr>
              <p:cNvPr id="161" name="Freeform 160"/>
              <p:cNvSpPr/>
              <p:nvPr/>
            </p:nvSpPr>
            <p:spPr>
              <a:xfrm>
                <a:off x="8232227" y="1066915"/>
                <a:ext cx="165665" cy="102983"/>
              </a:xfrm>
              <a:custGeom>
                <a:avLst/>
                <a:gdLst>
                  <a:gd name="connsiteX0" fmla="*/ 0 w 924025"/>
                  <a:gd name="connsiteY0" fmla="*/ 548683 h 548683"/>
                  <a:gd name="connsiteX1" fmla="*/ 365760 w 924025"/>
                  <a:gd name="connsiteY1" fmla="*/ 86671 h 548683"/>
                  <a:gd name="connsiteX2" fmla="*/ 924025 w 924025"/>
                  <a:gd name="connsiteY2" fmla="*/ 43 h 548683"/>
                </a:gdLst>
                <a:ahLst/>
                <a:cxnLst>
                  <a:cxn ang="0">
                    <a:pos x="connsiteX0" y="connsiteY0"/>
                  </a:cxn>
                  <a:cxn ang="0">
                    <a:pos x="connsiteX1" y="connsiteY1"/>
                  </a:cxn>
                  <a:cxn ang="0">
                    <a:pos x="connsiteX2" y="connsiteY2"/>
                  </a:cxn>
                </a:cxnLst>
                <a:rect l="l" t="t" r="r" b="b"/>
                <a:pathLst>
                  <a:path w="924025" h="548683">
                    <a:moveTo>
                      <a:pt x="0" y="548683"/>
                    </a:moveTo>
                    <a:cubicBezTo>
                      <a:pt x="105878" y="363397"/>
                      <a:pt x="211756" y="178111"/>
                      <a:pt x="365760" y="86671"/>
                    </a:cubicBezTo>
                    <a:cubicBezTo>
                      <a:pt x="519764" y="-4769"/>
                      <a:pt x="924025" y="43"/>
                      <a:pt x="924025" y="43"/>
                    </a:cubicBezTo>
                  </a:path>
                </a:pathLst>
              </a:custGeom>
              <a:noFill/>
              <a:ln w="2857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grpSp>
        <p:grpSp>
          <p:nvGrpSpPr>
            <p:cNvPr id="143" name="Group 142"/>
            <p:cNvGrpSpPr/>
            <p:nvPr/>
          </p:nvGrpSpPr>
          <p:grpSpPr>
            <a:xfrm>
              <a:off x="3637420" y="3421498"/>
              <a:ext cx="277799" cy="277798"/>
              <a:chOff x="8137940" y="998265"/>
              <a:chExt cx="277799" cy="277798"/>
            </a:xfrm>
          </p:grpSpPr>
          <p:sp>
            <p:nvSpPr>
              <p:cNvPr id="156" name="Oval 155"/>
              <p:cNvSpPr/>
              <p:nvPr/>
            </p:nvSpPr>
            <p:spPr>
              <a:xfrm rot="16200000">
                <a:off x="8137940" y="998265"/>
                <a:ext cx="277798" cy="277798"/>
              </a:xfrm>
              <a:prstGeom prst="ellipse">
                <a:avLst/>
              </a:prstGeom>
              <a:solidFill>
                <a:sysClr val="window" lastClr="FFFFFF"/>
              </a:solidFill>
              <a:ln w="2857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
                  <a:cs typeface=""/>
                </a:endParaRPr>
              </a:p>
            </p:txBody>
          </p:sp>
          <p:cxnSp>
            <p:nvCxnSpPr>
              <p:cNvPr id="157" name="Straight Connector 156"/>
              <p:cNvCxnSpPr/>
              <p:nvPr/>
            </p:nvCxnSpPr>
            <p:spPr>
              <a:xfrm rot="16200000">
                <a:off x="8276839" y="1030999"/>
                <a:ext cx="1" cy="277798"/>
              </a:xfrm>
              <a:prstGeom prst="line">
                <a:avLst/>
              </a:prstGeom>
              <a:noFill/>
              <a:ln w="28575" cap="flat" cmpd="sng" algn="ctr">
                <a:solidFill>
                  <a:srgbClr val="2F6DB6"/>
                </a:solidFill>
                <a:prstDash val="solid"/>
                <a:miter lim="800000"/>
              </a:ln>
              <a:effectLst/>
            </p:spPr>
          </p:cxnSp>
          <p:sp>
            <p:nvSpPr>
              <p:cNvPr id="158" name="Freeform 157"/>
              <p:cNvSpPr/>
              <p:nvPr/>
            </p:nvSpPr>
            <p:spPr>
              <a:xfrm>
                <a:off x="8232227" y="1066915"/>
                <a:ext cx="165665" cy="102983"/>
              </a:xfrm>
              <a:custGeom>
                <a:avLst/>
                <a:gdLst>
                  <a:gd name="connsiteX0" fmla="*/ 0 w 924025"/>
                  <a:gd name="connsiteY0" fmla="*/ 548683 h 548683"/>
                  <a:gd name="connsiteX1" fmla="*/ 365760 w 924025"/>
                  <a:gd name="connsiteY1" fmla="*/ 86671 h 548683"/>
                  <a:gd name="connsiteX2" fmla="*/ 924025 w 924025"/>
                  <a:gd name="connsiteY2" fmla="*/ 43 h 548683"/>
                </a:gdLst>
                <a:ahLst/>
                <a:cxnLst>
                  <a:cxn ang="0">
                    <a:pos x="connsiteX0" y="connsiteY0"/>
                  </a:cxn>
                  <a:cxn ang="0">
                    <a:pos x="connsiteX1" y="connsiteY1"/>
                  </a:cxn>
                  <a:cxn ang="0">
                    <a:pos x="connsiteX2" y="connsiteY2"/>
                  </a:cxn>
                </a:cxnLst>
                <a:rect l="l" t="t" r="r" b="b"/>
                <a:pathLst>
                  <a:path w="924025" h="548683">
                    <a:moveTo>
                      <a:pt x="0" y="548683"/>
                    </a:moveTo>
                    <a:cubicBezTo>
                      <a:pt x="105878" y="363397"/>
                      <a:pt x="211756" y="178111"/>
                      <a:pt x="365760" y="86671"/>
                    </a:cubicBezTo>
                    <a:cubicBezTo>
                      <a:pt x="519764" y="-4769"/>
                      <a:pt x="924025" y="43"/>
                      <a:pt x="924025" y="43"/>
                    </a:cubicBezTo>
                  </a:path>
                </a:pathLst>
              </a:custGeom>
              <a:noFill/>
              <a:ln w="2857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grpSp>
        <p:grpSp>
          <p:nvGrpSpPr>
            <p:cNvPr id="144" name="Group 143"/>
            <p:cNvGrpSpPr/>
            <p:nvPr/>
          </p:nvGrpSpPr>
          <p:grpSpPr>
            <a:xfrm>
              <a:off x="3637420" y="3020724"/>
              <a:ext cx="277799" cy="277798"/>
              <a:chOff x="8137940" y="998265"/>
              <a:chExt cx="277799" cy="277798"/>
            </a:xfrm>
          </p:grpSpPr>
          <p:sp>
            <p:nvSpPr>
              <p:cNvPr id="153" name="Oval 152"/>
              <p:cNvSpPr/>
              <p:nvPr/>
            </p:nvSpPr>
            <p:spPr>
              <a:xfrm rot="16200000">
                <a:off x="8137940" y="998265"/>
                <a:ext cx="277798" cy="277798"/>
              </a:xfrm>
              <a:prstGeom prst="ellipse">
                <a:avLst/>
              </a:prstGeom>
              <a:solidFill>
                <a:sysClr val="window" lastClr="FFFFFF"/>
              </a:solidFill>
              <a:ln w="2857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
                  <a:cs typeface=""/>
                </a:endParaRPr>
              </a:p>
            </p:txBody>
          </p:sp>
          <p:cxnSp>
            <p:nvCxnSpPr>
              <p:cNvPr id="154" name="Straight Connector 153"/>
              <p:cNvCxnSpPr/>
              <p:nvPr/>
            </p:nvCxnSpPr>
            <p:spPr>
              <a:xfrm rot="16200000">
                <a:off x="8276839" y="1030999"/>
                <a:ext cx="1" cy="277798"/>
              </a:xfrm>
              <a:prstGeom prst="line">
                <a:avLst/>
              </a:prstGeom>
              <a:noFill/>
              <a:ln w="28575" cap="flat" cmpd="sng" algn="ctr">
                <a:solidFill>
                  <a:srgbClr val="2F6DB6"/>
                </a:solidFill>
                <a:prstDash val="solid"/>
                <a:miter lim="800000"/>
              </a:ln>
              <a:effectLst/>
            </p:spPr>
          </p:cxnSp>
          <p:sp>
            <p:nvSpPr>
              <p:cNvPr id="155" name="Freeform 154"/>
              <p:cNvSpPr/>
              <p:nvPr/>
            </p:nvSpPr>
            <p:spPr>
              <a:xfrm>
                <a:off x="8232227" y="1066915"/>
                <a:ext cx="165665" cy="102983"/>
              </a:xfrm>
              <a:custGeom>
                <a:avLst/>
                <a:gdLst>
                  <a:gd name="connsiteX0" fmla="*/ 0 w 924025"/>
                  <a:gd name="connsiteY0" fmla="*/ 548683 h 548683"/>
                  <a:gd name="connsiteX1" fmla="*/ 365760 w 924025"/>
                  <a:gd name="connsiteY1" fmla="*/ 86671 h 548683"/>
                  <a:gd name="connsiteX2" fmla="*/ 924025 w 924025"/>
                  <a:gd name="connsiteY2" fmla="*/ 43 h 548683"/>
                </a:gdLst>
                <a:ahLst/>
                <a:cxnLst>
                  <a:cxn ang="0">
                    <a:pos x="connsiteX0" y="connsiteY0"/>
                  </a:cxn>
                  <a:cxn ang="0">
                    <a:pos x="connsiteX1" y="connsiteY1"/>
                  </a:cxn>
                  <a:cxn ang="0">
                    <a:pos x="connsiteX2" y="connsiteY2"/>
                  </a:cxn>
                </a:cxnLst>
                <a:rect l="l" t="t" r="r" b="b"/>
                <a:pathLst>
                  <a:path w="924025" h="548683">
                    <a:moveTo>
                      <a:pt x="0" y="548683"/>
                    </a:moveTo>
                    <a:cubicBezTo>
                      <a:pt x="105878" y="363397"/>
                      <a:pt x="211756" y="178111"/>
                      <a:pt x="365760" y="86671"/>
                    </a:cubicBezTo>
                    <a:cubicBezTo>
                      <a:pt x="519764" y="-4769"/>
                      <a:pt x="924025" y="43"/>
                      <a:pt x="924025" y="43"/>
                    </a:cubicBezTo>
                  </a:path>
                </a:pathLst>
              </a:custGeom>
              <a:noFill/>
              <a:ln w="2857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grpSp>
        <p:grpSp>
          <p:nvGrpSpPr>
            <p:cNvPr id="145" name="Group 144"/>
            <p:cNvGrpSpPr/>
            <p:nvPr/>
          </p:nvGrpSpPr>
          <p:grpSpPr>
            <a:xfrm>
              <a:off x="3637420" y="2376219"/>
              <a:ext cx="277799" cy="277798"/>
              <a:chOff x="8137940" y="998265"/>
              <a:chExt cx="277799" cy="277798"/>
            </a:xfrm>
          </p:grpSpPr>
          <p:sp>
            <p:nvSpPr>
              <p:cNvPr id="150" name="Oval 149"/>
              <p:cNvSpPr/>
              <p:nvPr/>
            </p:nvSpPr>
            <p:spPr>
              <a:xfrm rot="16200000">
                <a:off x="8137940" y="998265"/>
                <a:ext cx="277798" cy="277798"/>
              </a:xfrm>
              <a:prstGeom prst="ellipse">
                <a:avLst/>
              </a:prstGeom>
              <a:solidFill>
                <a:sysClr val="window" lastClr="FFFFFF"/>
              </a:solidFill>
              <a:ln w="2857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
                  <a:cs typeface=""/>
                </a:endParaRPr>
              </a:p>
            </p:txBody>
          </p:sp>
          <p:cxnSp>
            <p:nvCxnSpPr>
              <p:cNvPr id="151" name="Straight Connector 150"/>
              <p:cNvCxnSpPr/>
              <p:nvPr/>
            </p:nvCxnSpPr>
            <p:spPr>
              <a:xfrm rot="16200000">
                <a:off x="8276839" y="1030999"/>
                <a:ext cx="1" cy="277798"/>
              </a:xfrm>
              <a:prstGeom prst="line">
                <a:avLst/>
              </a:prstGeom>
              <a:noFill/>
              <a:ln w="28575" cap="flat" cmpd="sng" algn="ctr">
                <a:solidFill>
                  <a:srgbClr val="2F6DB6"/>
                </a:solidFill>
                <a:prstDash val="solid"/>
                <a:miter lim="800000"/>
              </a:ln>
              <a:effectLst/>
            </p:spPr>
          </p:cxnSp>
          <p:sp>
            <p:nvSpPr>
              <p:cNvPr id="152" name="Freeform 151"/>
              <p:cNvSpPr/>
              <p:nvPr/>
            </p:nvSpPr>
            <p:spPr>
              <a:xfrm>
                <a:off x="8232227" y="1066915"/>
                <a:ext cx="165665" cy="102983"/>
              </a:xfrm>
              <a:custGeom>
                <a:avLst/>
                <a:gdLst>
                  <a:gd name="connsiteX0" fmla="*/ 0 w 924025"/>
                  <a:gd name="connsiteY0" fmla="*/ 548683 h 548683"/>
                  <a:gd name="connsiteX1" fmla="*/ 365760 w 924025"/>
                  <a:gd name="connsiteY1" fmla="*/ 86671 h 548683"/>
                  <a:gd name="connsiteX2" fmla="*/ 924025 w 924025"/>
                  <a:gd name="connsiteY2" fmla="*/ 43 h 548683"/>
                </a:gdLst>
                <a:ahLst/>
                <a:cxnLst>
                  <a:cxn ang="0">
                    <a:pos x="connsiteX0" y="connsiteY0"/>
                  </a:cxn>
                  <a:cxn ang="0">
                    <a:pos x="connsiteX1" y="connsiteY1"/>
                  </a:cxn>
                  <a:cxn ang="0">
                    <a:pos x="connsiteX2" y="connsiteY2"/>
                  </a:cxn>
                </a:cxnLst>
                <a:rect l="l" t="t" r="r" b="b"/>
                <a:pathLst>
                  <a:path w="924025" h="548683">
                    <a:moveTo>
                      <a:pt x="0" y="548683"/>
                    </a:moveTo>
                    <a:cubicBezTo>
                      <a:pt x="105878" y="363397"/>
                      <a:pt x="211756" y="178111"/>
                      <a:pt x="365760" y="86671"/>
                    </a:cubicBezTo>
                    <a:cubicBezTo>
                      <a:pt x="519764" y="-4769"/>
                      <a:pt x="924025" y="43"/>
                      <a:pt x="924025" y="43"/>
                    </a:cubicBezTo>
                  </a:path>
                </a:pathLst>
              </a:custGeom>
              <a:noFill/>
              <a:ln w="2857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grpSp>
        <p:grpSp>
          <p:nvGrpSpPr>
            <p:cNvPr id="146" name="Group 145"/>
            <p:cNvGrpSpPr/>
            <p:nvPr/>
          </p:nvGrpSpPr>
          <p:grpSpPr>
            <a:xfrm>
              <a:off x="3637420" y="1952617"/>
              <a:ext cx="277799" cy="277798"/>
              <a:chOff x="8137940" y="998265"/>
              <a:chExt cx="277799" cy="277798"/>
            </a:xfrm>
          </p:grpSpPr>
          <p:sp>
            <p:nvSpPr>
              <p:cNvPr id="147" name="Oval 146"/>
              <p:cNvSpPr/>
              <p:nvPr/>
            </p:nvSpPr>
            <p:spPr>
              <a:xfrm rot="16200000">
                <a:off x="8137940" y="998265"/>
                <a:ext cx="277798" cy="277798"/>
              </a:xfrm>
              <a:prstGeom prst="ellipse">
                <a:avLst/>
              </a:prstGeom>
              <a:solidFill>
                <a:sysClr val="window" lastClr="FFFFFF"/>
              </a:solidFill>
              <a:ln w="2857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
                  <a:cs typeface=""/>
                </a:endParaRPr>
              </a:p>
            </p:txBody>
          </p:sp>
          <p:cxnSp>
            <p:nvCxnSpPr>
              <p:cNvPr id="148" name="Straight Connector 147"/>
              <p:cNvCxnSpPr/>
              <p:nvPr/>
            </p:nvCxnSpPr>
            <p:spPr>
              <a:xfrm rot="16200000">
                <a:off x="8276839" y="1030999"/>
                <a:ext cx="1" cy="277798"/>
              </a:xfrm>
              <a:prstGeom prst="line">
                <a:avLst/>
              </a:prstGeom>
              <a:noFill/>
              <a:ln w="28575" cap="flat" cmpd="sng" algn="ctr">
                <a:solidFill>
                  <a:srgbClr val="2F6DB6"/>
                </a:solidFill>
                <a:prstDash val="solid"/>
                <a:miter lim="800000"/>
              </a:ln>
              <a:effectLst/>
            </p:spPr>
          </p:cxnSp>
          <p:sp>
            <p:nvSpPr>
              <p:cNvPr id="149" name="Freeform 148"/>
              <p:cNvSpPr/>
              <p:nvPr/>
            </p:nvSpPr>
            <p:spPr>
              <a:xfrm>
                <a:off x="8232227" y="1066915"/>
                <a:ext cx="165665" cy="102983"/>
              </a:xfrm>
              <a:custGeom>
                <a:avLst/>
                <a:gdLst>
                  <a:gd name="connsiteX0" fmla="*/ 0 w 924025"/>
                  <a:gd name="connsiteY0" fmla="*/ 548683 h 548683"/>
                  <a:gd name="connsiteX1" fmla="*/ 365760 w 924025"/>
                  <a:gd name="connsiteY1" fmla="*/ 86671 h 548683"/>
                  <a:gd name="connsiteX2" fmla="*/ 924025 w 924025"/>
                  <a:gd name="connsiteY2" fmla="*/ 43 h 548683"/>
                </a:gdLst>
                <a:ahLst/>
                <a:cxnLst>
                  <a:cxn ang="0">
                    <a:pos x="connsiteX0" y="connsiteY0"/>
                  </a:cxn>
                  <a:cxn ang="0">
                    <a:pos x="connsiteX1" y="connsiteY1"/>
                  </a:cxn>
                  <a:cxn ang="0">
                    <a:pos x="connsiteX2" y="connsiteY2"/>
                  </a:cxn>
                </a:cxnLst>
                <a:rect l="l" t="t" r="r" b="b"/>
                <a:pathLst>
                  <a:path w="924025" h="548683">
                    <a:moveTo>
                      <a:pt x="0" y="548683"/>
                    </a:moveTo>
                    <a:cubicBezTo>
                      <a:pt x="105878" y="363397"/>
                      <a:pt x="211756" y="178111"/>
                      <a:pt x="365760" y="86671"/>
                    </a:cubicBezTo>
                    <a:cubicBezTo>
                      <a:pt x="519764" y="-4769"/>
                      <a:pt x="924025" y="43"/>
                      <a:pt x="924025" y="43"/>
                    </a:cubicBezTo>
                  </a:path>
                </a:pathLst>
              </a:custGeom>
              <a:noFill/>
              <a:ln w="2857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grpSp>
      </p:grpSp>
      <p:grpSp>
        <p:nvGrpSpPr>
          <p:cNvPr id="181" name="Group 180"/>
          <p:cNvGrpSpPr/>
          <p:nvPr/>
        </p:nvGrpSpPr>
        <p:grpSpPr>
          <a:xfrm>
            <a:off x="7882847" y="262054"/>
            <a:ext cx="731763" cy="542927"/>
            <a:chOff x="7707742" y="505332"/>
            <a:chExt cx="833393" cy="618331"/>
          </a:xfrm>
        </p:grpSpPr>
        <p:grpSp>
          <p:nvGrpSpPr>
            <p:cNvPr id="182" name="Group 181"/>
            <p:cNvGrpSpPr/>
            <p:nvPr/>
          </p:nvGrpSpPr>
          <p:grpSpPr>
            <a:xfrm rot="16200000">
              <a:off x="7707742" y="670144"/>
              <a:ext cx="277798" cy="277798"/>
              <a:chOff x="7677150" y="341876"/>
              <a:chExt cx="688461" cy="688461"/>
            </a:xfrm>
          </p:grpSpPr>
          <p:sp>
            <p:nvSpPr>
              <p:cNvPr id="198" name="Oval 197"/>
              <p:cNvSpPr/>
              <p:nvPr/>
            </p:nvSpPr>
            <p:spPr>
              <a:xfrm>
                <a:off x="7677150" y="341876"/>
                <a:ext cx="688461" cy="688461"/>
              </a:xfrm>
              <a:prstGeom prst="ellipse">
                <a:avLst/>
              </a:prstGeom>
              <a:solidFill>
                <a:schemeClr val="bg1"/>
              </a:solidFill>
              <a:ln w="28575" cmpd="sng">
                <a:solidFill>
                  <a:srgbClr val="2F6D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9" name="Group 198"/>
              <p:cNvGrpSpPr/>
              <p:nvPr/>
            </p:nvGrpSpPr>
            <p:grpSpPr>
              <a:xfrm rot="5400000">
                <a:off x="7723635" y="558496"/>
                <a:ext cx="688460" cy="255222"/>
                <a:chOff x="6420050" y="5271235"/>
                <a:chExt cx="917947" cy="340296"/>
              </a:xfrm>
            </p:grpSpPr>
            <p:cxnSp>
              <p:nvCxnSpPr>
                <p:cNvPr id="200" name="Straight Connector 199"/>
                <p:cNvCxnSpPr/>
                <p:nvPr/>
              </p:nvCxnSpPr>
              <p:spPr>
                <a:xfrm rot="16200000">
                  <a:off x="6879022" y="5152555"/>
                  <a:ext cx="4" cy="917947"/>
                </a:xfrm>
                <a:prstGeom prst="line">
                  <a:avLst/>
                </a:prstGeom>
                <a:ln w="28575" cmpd="sng">
                  <a:solidFill>
                    <a:srgbClr val="2F6DB6"/>
                  </a:solidFill>
                </a:ln>
              </p:spPr>
              <p:style>
                <a:lnRef idx="1">
                  <a:schemeClr val="accent1"/>
                </a:lnRef>
                <a:fillRef idx="0">
                  <a:schemeClr val="accent1"/>
                </a:fillRef>
                <a:effectRef idx="0">
                  <a:schemeClr val="accent1"/>
                </a:effectRef>
                <a:fontRef idx="minor">
                  <a:schemeClr val="tx1"/>
                </a:fontRef>
              </p:style>
            </p:cxnSp>
            <p:sp>
              <p:nvSpPr>
                <p:cNvPr id="201" name="Freeform 200"/>
                <p:cNvSpPr/>
                <p:nvPr/>
              </p:nvSpPr>
              <p:spPr>
                <a:xfrm>
                  <a:off x="6731609" y="5271235"/>
                  <a:ext cx="547419" cy="340293"/>
                </a:xfrm>
                <a:custGeom>
                  <a:avLst/>
                  <a:gdLst>
                    <a:gd name="connsiteX0" fmla="*/ 0 w 924025"/>
                    <a:gd name="connsiteY0" fmla="*/ 548683 h 548683"/>
                    <a:gd name="connsiteX1" fmla="*/ 365760 w 924025"/>
                    <a:gd name="connsiteY1" fmla="*/ 86671 h 548683"/>
                    <a:gd name="connsiteX2" fmla="*/ 924025 w 924025"/>
                    <a:gd name="connsiteY2" fmla="*/ 43 h 548683"/>
                  </a:gdLst>
                  <a:ahLst/>
                  <a:cxnLst>
                    <a:cxn ang="0">
                      <a:pos x="connsiteX0" y="connsiteY0"/>
                    </a:cxn>
                    <a:cxn ang="0">
                      <a:pos x="connsiteX1" y="connsiteY1"/>
                    </a:cxn>
                    <a:cxn ang="0">
                      <a:pos x="connsiteX2" y="connsiteY2"/>
                    </a:cxn>
                  </a:cxnLst>
                  <a:rect l="l" t="t" r="r" b="b"/>
                  <a:pathLst>
                    <a:path w="924025" h="548683">
                      <a:moveTo>
                        <a:pt x="0" y="548683"/>
                      </a:moveTo>
                      <a:cubicBezTo>
                        <a:pt x="105878" y="363397"/>
                        <a:pt x="211756" y="178111"/>
                        <a:pt x="365760" y="86671"/>
                      </a:cubicBezTo>
                      <a:cubicBezTo>
                        <a:pt x="519764" y="-4769"/>
                        <a:pt x="924025" y="43"/>
                        <a:pt x="924025" y="43"/>
                      </a:cubicBezTo>
                    </a:path>
                  </a:pathLst>
                </a:custGeom>
                <a:ln w="28575" cmpd="sng">
                  <a:solidFill>
                    <a:srgbClr val="2F6DB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13"/>
                </a:p>
              </p:txBody>
            </p:sp>
          </p:grpSp>
        </p:grpSp>
        <p:grpSp>
          <p:nvGrpSpPr>
            <p:cNvPr id="183" name="Group 182"/>
            <p:cNvGrpSpPr/>
            <p:nvPr/>
          </p:nvGrpSpPr>
          <p:grpSpPr>
            <a:xfrm rot="16200000">
              <a:off x="8263337" y="670145"/>
              <a:ext cx="277798" cy="277798"/>
              <a:chOff x="7677150" y="341876"/>
              <a:chExt cx="688461" cy="688461"/>
            </a:xfrm>
          </p:grpSpPr>
          <p:sp>
            <p:nvSpPr>
              <p:cNvPr id="194" name="Oval 193"/>
              <p:cNvSpPr/>
              <p:nvPr/>
            </p:nvSpPr>
            <p:spPr>
              <a:xfrm>
                <a:off x="7677150" y="341876"/>
                <a:ext cx="688461" cy="688461"/>
              </a:xfrm>
              <a:prstGeom prst="ellipse">
                <a:avLst/>
              </a:prstGeom>
              <a:solidFill>
                <a:schemeClr val="bg1"/>
              </a:solidFill>
              <a:ln w="28575" cmpd="sng">
                <a:solidFill>
                  <a:srgbClr val="2F6D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5" name="Group 194"/>
              <p:cNvGrpSpPr/>
              <p:nvPr/>
            </p:nvGrpSpPr>
            <p:grpSpPr>
              <a:xfrm rot="5400000">
                <a:off x="7723635" y="558496"/>
                <a:ext cx="688460" cy="255222"/>
                <a:chOff x="6420050" y="5271235"/>
                <a:chExt cx="917947" cy="340296"/>
              </a:xfrm>
            </p:grpSpPr>
            <p:cxnSp>
              <p:nvCxnSpPr>
                <p:cNvPr id="196" name="Straight Connector 195"/>
                <p:cNvCxnSpPr/>
                <p:nvPr/>
              </p:nvCxnSpPr>
              <p:spPr>
                <a:xfrm rot="16200000">
                  <a:off x="6879022" y="5152555"/>
                  <a:ext cx="4" cy="917947"/>
                </a:xfrm>
                <a:prstGeom prst="line">
                  <a:avLst/>
                </a:prstGeom>
                <a:ln w="28575" cmpd="sng">
                  <a:solidFill>
                    <a:srgbClr val="2F6DB6"/>
                  </a:solidFill>
                </a:ln>
              </p:spPr>
              <p:style>
                <a:lnRef idx="1">
                  <a:schemeClr val="accent1"/>
                </a:lnRef>
                <a:fillRef idx="0">
                  <a:schemeClr val="accent1"/>
                </a:fillRef>
                <a:effectRef idx="0">
                  <a:schemeClr val="accent1"/>
                </a:effectRef>
                <a:fontRef idx="minor">
                  <a:schemeClr val="tx1"/>
                </a:fontRef>
              </p:style>
            </p:cxnSp>
            <p:sp>
              <p:nvSpPr>
                <p:cNvPr id="197" name="Freeform 196"/>
                <p:cNvSpPr/>
                <p:nvPr/>
              </p:nvSpPr>
              <p:spPr>
                <a:xfrm>
                  <a:off x="6731609" y="5271235"/>
                  <a:ext cx="547419" cy="340293"/>
                </a:xfrm>
                <a:custGeom>
                  <a:avLst/>
                  <a:gdLst>
                    <a:gd name="connsiteX0" fmla="*/ 0 w 924025"/>
                    <a:gd name="connsiteY0" fmla="*/ 548683 h 548683"/>
                    <a:gd name="connsiteX1" fmla="*/ 365760 w 924025"/>
                    <a:gd name="connsiteY1" fmla="*/ 86671 h 548683"/>
                    <a:gd name="connsiteX2" fmla="*/ 924025 w 924025"/>
                    <a:gd name="connsiteY2" fmla="*/ 43 h 548683"/>
                  </a:gdLst>
                  <a:ahLst/>
                  <a:cxnLst>
                    <a:cxn ang="0">
                      <a:pos x="connsiteX0" y="connsiteY0"/>
                    </a:cxn>
                    <a:cxn ang="0">
                      <a:pos x="connsiteX1" y="connsiteY1"/>
                    </a:cxn>
                    <a:cxn ang="0">
                      <a:pos x="connsiteX2" y="connsiteY2"/>
                    </a:cxn>
                  </a:cxnLst>
                  <a:rect l="l" t="t" r="r" b="b"/>
                  <a:pathLst>
                    <a:path w="924025" h="548683">
                      <a:moveTo>
                        <a:pt x="0" y="548683"/>
                      </a:moveTo>
                      <a:cubicBezTo>
                        <a:pt x="105878" y="363397"/>
                        <a:pt x="211756" y="178111"/>
                        <a:pt x="365760" y="86671"/>
                      </a:cubicBezTo>
                      <a:cubicBezTo>
                        <a:pt x="519764" y="-4769"/>
                        <a:pt x="924025" y="43"/>
                        <a:pt x="924025" y="43"/>
                      </a:cubicBezTo>
                    </a:path>
                  </a:pathLst>
                </a:custGeom>
                <a:ln w="28575" cmpd="sng">
                  <a:solidFill>
                    <a:srgbClr val="2F6DB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13"/>
                </a:p>
              </p:txBody>
            </p:sp>
          </p:grpSp>
        </p:grpSp>
        <p:grpSp>
          <p:nvGrpSpPr>
            <p:cNvPr id="184" name="Group 183"/>
            <p:cNvGrpSpPr/>
            <p:nvPr/>
          </p:nvGrpSpPr>
          <p:grpSpPr>
            <a:xfrm rot="16200000">
              <a:off x="7985540" y="845865"/>
              <a:ext cx="277798" cy="277798"/>
              <a:chOff x="7677150" y="341876"/>
              <a:chExt cx="688461" cy="688461"/>
            </a:xfrm>
          </p:grpSpPr>
          <p:sp>
            <p:nvSpPr>
              <p:cNvPr id="190" name="Oval 189"/>
              <p:cNvSpPr/>
              <p:nvPr/>
            </p:nvSpPr>
            <p:spPr>
              <a:xfrm>
                <a:off x="7677150" y="341876"/>
                <a:ext cx="688461" cy="688461"/>
              </a:xfrm>
              <a:prstGeom prst="ellipse">
                <a:avLst/>
              </a:prstGeom>
              <a:solidFill>
                <a:schemeClr val="bg1"/>
              </a:solidFill>
              <a:ln w="28575" cmpd="sng">
                <a:solidFill>
                  <a:srgbClr val="2F6D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1" name="Group 190"/>
              <p:cNvGrpSpPr/>
              <p:nvPr/>
            </p:nvGrpSpPr>
            <p:grpSpPr>
              <a:xfrm rot="5400000">
                <a:off x="7723635" y="558496"/>
                <a:ext cx="688460" cy="255222"/>
                <a:chOff x="6420050" y="5271235"/>
                <a:chExt cx="917947" cy="340296"/>
              </a:xfrm>
            </p:grpSpPr>
            <p:cxnSp>
              <p:nvCxnSpPr>
                <p:cNvPr id="192" name="Straight Connector 191"/>
                <p:cNvCxnSpPr/>
                <p:nvPr/>
              </p:nvCxnSpPr>
              <p:spPr>
                <a:xfrm rot="16200000">
                  <a:off x="6879022" y="5152555"/>
                  <a:ext cx="4" cy="917947"/>
                </a:xfrm>
                <a:prstGeom prst="line">
                  <a:avLst/>
                </a:prstGeom>
                <a:ln w="28575" cmpd="sng">
                  <a:solidFill>
                    <a:srgbClr val="2F6DB6"/>
                  </a:solidFill>
                </a:ln>
              </p:spPr>
              <p:style>
                <a:lnRef idx="1">
                  <a:schemeClr val="accent1"/>
                </a:lnRef>
                <a:fillRef idx="0">
                  <a:schemeClr val="accent1"/>
                </a:fillRef>
                <a:effectRef idx="0">
                  <a:schemeClr val="accent1"/>
                </a:effectRef>
                <a:fontRef idx="minor">
                  <a:schemeClr val="tx1"/>
                </a:fontRef>
              </p:style>
            </p:cxnSp>
            <p:sp>
              <p:nvSpPr>
                <p:cNvPr id="193" name="Freeform 192"/>
                <p:cNvSpPr/>
                <p:nvPr/>
              </p:nvSpPr>
              <p:spPr>
                <a:xfrm>
                  <a:off x="6731609" y="5271235"/>
                  <a:ext cx="547419" cy="340293"/>
                </a:xfrm>
                <a:custGeom>
                  <a:avLst/>
                  <a:gdLst>
                    <a:gd name="connsiteX0" fmla="*/ 0 w 924025"/>
                    <a:gd name="connsiteY0" fmla="*/ 548683 h 548683"/>
                    <a:gd name="connsiteX1" fmla="*/ 365760 w 924025"/>
                    <a:gd name="connsiteY1" fmla="*/ 86671 h 548683"/>
                    <a:gd name="connsiteX2" fmla="*/ 924025 w 924025"/>
                    <a:gd name="connsiteY2" fmla="*/ 43 h 548683"/>
                  </a:gdLst>
                  <a:ahLst/>
                  <a:cxnLst>
                    <a:cxn ang="0">
                      <a:pos x="connsiteX0" y="connsiteY0"/>
                    </a:cxn>
                    <a:cxn ang="0">
                      <a:pos x="connsiteX1" y="connsiteY1"/>
                    </a:cxn>
                    <a:cxn ang="0">
                      <a:pos x="connsiteX2" y="connsiteY2"/>
                    </a:cxn>
                  </a:cxnLst>
                  <a:rect l="l" t="t" r="r" b="b"/>
                  <a:pathLst>
                    <a:path w="924025" h="548683">
                      <a:moveTo>
                        <a:pt x="0" y="548683"/>
                      </a:moveTo>
                      <a:cubicBezTo>
                        <a:pt x="105878" y="363397"/>
                        <a:pt x="211756" y="178111"/>
                        <a:pt x="365760" y="86671"/>
                      </a:cubicBezTo>
                      <a:cubicBezTo>
                        <a:pt x="519764" y="-4769"/>
                        <a:pt x="924025" y="43"/>
                        <a:pt x="924025" y="43"/>
                      </a:cubicBezTo>
                    </a:path>
                  </a:pathLst>
                </a:custGeom>
                <a:ln w="28575" cmpd="sng">
                  <a:solidFill>
                    <a:srgbClr val="2F6DB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13"/>
                </a:p>
              </p:txBody>
            </p:sp>
          </p:grpSp>
        </p:grpSp>
        <p:grpSp>
          <p:nvGrpSpPr>
            <p:cNvPr id="185" name="Group 184"/>
            <p:cNvGrpSpPr/>
            <p:nvPr/>
          </p:nvGrpSpPr>
          <p:grpSpPr>
            <a:xfrm rot="16200000">
              <a:off x="7985540" y="505332"/>
              <a:ext cx="277798" cy="277798"/>
              <a:chOff x="7677150" y="341876"/>
              <a:chExt cx="688461" cy="688461"/>
            </a:xfrm>
          </p:grpSpPr>
          <p:sp>
            <p:nvSpPr>
              <p:cNvPr id="186" name="Oval 185"/>
              <p:cNvSpPr/>
              <p:nvPr/>
            </p:nvSpPr>
            <p:spPr>
              <a:xfrm>
                <a:off x="7677150" y="341876"/>
                <a:ext cx="688461" cy="688461"/>
              </a:xfrm>
              <a:prstGeom prst="ellipse">
                <a:avLst/>
              </a:prstGeom>
              <a:solidFill>
                <a:schemeClr val="bg1"/>
              </a:solidFill>
              <a:ln w="28575" cmpd="sng">
                <a:solidFill>
                  <a:srgbClr val="2F6D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7" name="Group 186"/>
              <p:cNvGrpSpPr/>
              <p:nvPr/>
            </p:nvGrpSpPr>
            <p:grpSpPr>
              <a:xfrm rot="5400000">
                <a:off x="7723635" y="558496"/>
                <a:ext cx="688460" cy="255222"/>
                <a:chOff x="6420050" y="5271235"/>
                <a:chExt cx="917947" cy="340296"/>
              </a:xfrm>
            </p:grpSpPr>
            <p:cxnSp>
              <p:nvCxnSpPr>
                <p:cNvPr id="188" name="Straight Connector 187"/>
                <p:cNvCxnSpPr/>
                <p:nvPr/>
              </p:nvCxnSpPr>
              <p:spPr>
                <a:xfrm rot="16200000">
                  <a:off x="6879022" y="5152555"/>
                  <a:ext cx="4" cy="917947"/>
                </a:xfrm>
                <a:prstGeom prst="line">
                  <a:avLst/>
                </a:prstGeom>
                <a:ln w="28575" cmpd="sng">
                  <a:solidFill>
                    <a:srgbClr val="2F6DB6"/>
                  </a:solidFill>
                </a:ln>
              </p:spPr>
              <p:style>
                <a:lnRef idx="1">
                  <a:schemeClr val="accent1"/>
                </a:lnRef>
                <a:fillRef idx="0">
                  <a:schemeClr val="accent1"/>
                </a:fillRef>
                <a:effectRef idx="0">
                  <a:schemeClr val="accent1"/>
                </a:effectRef>
                <a:fontRef idx="minor">
                  <a:schemeClr val="tx1"/>
                </a:fontRef>
              </p:style>
            </p:cxnSp>
            <p:sp>
              <p:nvSpPr>
                <p:cNvPr id="189" name="Freeform 188"/>
                <p:cNvSpPr/>
                <p:nvPr/>
              </p:nvSpPr>
              <p:spPr>
                <a:xfrm>
                  <a:off x="6731609" y="5271235"/>
                  <a:ext cx="547419" cy="340293"/>
                </a:xfrm>
                <a:custGeom>
                  <a:avLst/>
                  <a:gdLst>
                    <a:gd name="connsiteX0" fmla="*/ 0 w 924025"/>
                    <a:gd name="connsiteY0" fmla="*/ 548683 h 548683"/>
                    <a:gd name="connsiteX1" fmla="*/ 365760 w 924025"/>
                    <a:gd name="connsiteY1" fmla="*/ 86671 h 548683"/>
                    <a:gd name="connsiteX2" fmla="*/ 924025 w 924025"/>
                    <a:gd name="connsiteY2" fmla="*/ 43 h 548683"/>
                  </a:gdLst>
                  <a:ahLst/>
                  <a:cxnLst>
                    <a:cxn ang="0">
                      <a:pos x="connsiteX0" y="connsiteY0"/>
                    </a:cxn>
                    <a:cxn ang="0">
                      <a:pos x="connsiteX1" y="connsiteY1"/>
                    </a:cxn>
                    <a:cxn ang="0">
                      <a:pos x="connsiteX2" y="connsiteY2"/>
                    </a:cxn>
                  </a:cxnLst>
                  <a:rect l="l" t="t" r="r" b="b"/>
                  <a:pathLst>
                    <a:path w="924025" h="548683">
                      <a:moveTo>
                        <a:pt x="0" y="548683"/>
                      </a:moveTo>
                      <a:cubicBezTo>
                        <a:pt x="105878" y="363397"/>
                        <a:pt x="211756" y="178111"/>
                        <a:pt x="365760" y="86671"/>
                      </a:cubicBezTo>
                      <a:cubicBezTo>
                        <a:pt x="519764" y="-4769"/>
                        <a:pt x="924025" y="43"/>
                        <a:pt x="924025" y="43"/>
                      </a:cubicBezTo>
                    </a:path>
                  </a:pathLst>
                </a:custGeom>
                <a:ln w="28575" cmpd="sng">
                  <a:solidFill>
                    <a:srgbClr val="2F6DB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13"/>
                </a:p>
              </p:txBody>
            </p:sp>
          </p:grpSp>
        </p:grpSp>
      </p:grpSp>
    </p:spTree>
    <p:extLst>
      <p:ext uri="{BB962C8B-B14F-4D97-AF65-F5344CB8AC3E}">
        <p14:creationId xmlns:p14="http://schemas.microsoft.com/office/powerpoint/2010/main" val="17442969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marL="0" indent="0">
              <a:lnSpc>
                <a:spcPct val="150000"/>
              </a:lnSpc>
              <a:buNone/>
            </a:pPr>
            <a:r>
              <a:rPr lang="en-US" dirty="0" smtClean="0"/>
              <a:t>Paul Allen</a:t>
            </a:r>
          </a:p>
          <a:p>
            <a:pPr marL="342900" lvl="1" indent="0">
              <a:lnSpc>
                <a:spcPct val="150000"/>
              </a:lnSpc>
              <a:spcBef>
                <a:spcPts val="1000"/>
              </a:spcBef>
              <a:buNone/>
            </a:pPr>
            <a:r>
              <a:rPr lang="en-US" dirty="0" smtClean="0"/>
              <a:t>Professional Services Consultant</a:t>
            </a:r>
          </a:p>
          <a:p>
            <a:pPr marL="685800" lvl="2" indent="0">
              <a:lnSpc>
                <a:spcPct val="150000"/>
              </a:lnSpc>
              <a:buNone/>
            </a:pPr>
            <a:r>
              <a:rPr lang="en-US" dirty="0" smtClean="0"/>
              <a:t>DevOps workflows around versioning</a:t>
            </a:r>
          </a:p>
          <a:p>
            <a:pPr marL="685800" lvl="2" indent="0">
              <a:lnSpc>
                <a:spcPct val="150000"/>
              </a:lnSpc>
              <a:buNone/>
            </a:pPr>
            <a:r>
              <a:rPr lang="en-US" dirty="0" smtClean="0"/>
              <a:t>Configuring Integrations </a:t>
            </a:r>
            <a:r>
              <a:rPr lang="en-US" dirty="0" smtClean="0"/>
              <a:t>(CI, Build, Deployment)</a:t>
            </a:r>
          </a:p>
          <a:p>
            <a:pPr marL="342900" lvl="1" indent="0">
              <a:lnSpc>
                <a:spcPct val="150000"/>
              </a:lnSpc>
              <a:spcBef>
                <a:spcPts val="1000"/>
              </a:spcBef>
              <a:buNone/>
            </a:pPr>
            <a:r>
              <a:rPr lang="en-US" dirty="0" smtClean="0"/>
              <a:t>Senior Integration Engineer</a:t>
            </a:r>
          </a:p>
          <a:p>
            <a:pPr marL="685800" lvl="2" indent="0">
              <a:lnSpc>
                <a:spcPct val="150000"/>
              </a:lnSpc>
              <a:buNone/>
            </a:pPr>
            <a:r>
              <a:rPr lang="en-US" dirty="0" smtClean="0"/>
              <a:t>Develop Integrations </a:t>
            </a:r>
            <a:r>
              <a:rPr lang="en-US" dirty="0" smtClean="0"/>
              <a:t>for </a:t>
            </a:r>
            <a:r>
              <a:rPr lang="en-US" dirty="0" smtClean="0"/>
              <a:t>DevOps tools</a:t>
            </a:r>
            <a:r>
              <a:rPr lang="en-US" dirty="0" smtClean="0"/>
              <a:t>: </a:t>
            </a:r>
            <a:r>
              <a:rPr lang="en-US" dirty="0" smtClean="0"/>
              <a:t>Jenkins, Puppet, Slack</a:t>
            </a:r>
          </a:p>
          <a:p>
            <a:pPr marL="685800" lvl="2" indent="0">
              <a:lnSpc>
                <a:spcPct val="150000"/>
              </a:lnSpc>
              <a:buNone/>
            </a:pPr>
            <a:r>
              <a:rPr lang="en-US" dirty="0" smtClean="0"/>
              <a:t>Plugins for IDEs: Eclipse, </a:t>
            </a:r>
            <a:r>
              <a:rPr lang="en-US" dirty="0" err="1" smtClean="0"/>
              <a:t>MathWorks</a:t>
            </a:r>
            <a:r>
              <a:rPr lang="en-US" dirty="0" smtClean="0"/>
              <a:t>, </a:t>
            </a:r>
            <a:r>
              <a:rPr lang="en-US" dirty="0" smtClean="0"/>
              <a:t>Visual Studio</a:t>
            </a:r>
            <a:endParaRPr lang="en-US" dirty="0"/>
          </a:p>
        </p:txBody>
      </p:sp>
      <p:sp>
        <p:nvSpPr>
          <p:cNvPr id="3" name="Title 2"/>
          <p:cNvSpPr>
            <a:spLocks noGrp="1"/>
          </p:cNvSpPr>
          <p:nvPr>
            <p:ph type="title"/>
          </p:nvPr>
        </p:nvSpPr>
        <p:spPr/>
        <p:txBody>
          <a:bodyPr/>
          <a:lstStyle/>
          <a:p>
            <a:r>
              <a:rPr lang="en-US" dirty="0" smtClean="0"/>
              <a:t>Introduction</a:t>
            </a:r>
            <a:endParaRPr lang="en-US" dirty="0"/>
          </a:p>
        </p:txBody>
      </p:sp>
    </p:spTree>
    <p:extLst>
      <p:ext uri="{BB962C8B-B14F-4D97-AF65-F5344CB8AC3E}">
        <p14:creationId xmlns:p14="http://schemas.microsoft.com/office/powerpoint/2010/main" val="18683212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69521" y="3804833"/>
            <a:ext cx="8245089" cy="646851"/>
          </a:xfrm>
        </p:spPr>
        <p:txBody>
          <a:bodyPr/>
          <a:lstStyle/>
          <a:p>
            <a:pPr marL="0" indent="0">
              <a:lnSpc>
                <a:spcPct val="100000"/>
              </a:lnSpc>
              <a:buNone/>
            </a:pPr>
            <a:r>
              <a:rPr lang="en-US" dirty="0" smtClean="0"/>
              <a:t>Long-Term Stable Releases</a:t>
            </a:r>
          </a:p>
          <a:p>
            <a:pPr marL="342900" lvl="1" indent="0">
              <a:lnSpc>
                <a:spcPct val="100000"/>
              </a:lnSpc>
              <a:spcBef>
                <a:spcPts val="1000"/>
              </a:spcBef>
              <a:buNone/>
            </a:pPr>
            <a:r>
              <a:rPr lang="en-US" dirty="0" smtClean="0"/>
              <a:t>Back ports on components in a repository</a:t>
            </a:r>
          </a:p>
        </p:txBody>
      </p:sp>
      <p:sp>
        <p:nvSpPr>
          <p:cNvPr id="3" name="Title 2"/>
          <p:cNvSpPr>
            <a:spLocks noGrp="1"/>
          </p:cNvSpPr>
          <p:nvPr>
            <p:ph type="title"/>
          </p:nvPr>
        </p:nvSpPr>
        <p:spPr/>
        <p:txBody>
          <a:bodyPr/>
          <a:lstStyle/>
          <a:p>
            <a:r>
              <a:rPr lang="en-US" dirty="0" smtClean="0"/>
              <a:t>Release Branches</a:t>
            </a:r>
            <a:endParaRPr lang="en-US" dirty="0"/>
          </a:p>
        </p:txBody>
      </p:sp>
      <p:grpSp>
        <p:nvGrpSpPr>
          <p:cNvPr id="163" name="Group 162"/>
          <p:cNvGrpSpPr/>
          <p:nvPr/>
        </p:nvGrpSpPr>
        <p:grpSpPr>
          <a:xfrm>
            <a:off x="846487" y="1125604"/>
            <a:ext cx="7036360" cy="2387396"/>
            <a:chOff x="1151347" y="2375503"/>
            <a:chExt cx="6687134" cy="2268905"/>
          </a:xfrm>
        </p:grpSpPr>
        <p:cxnSp>
          <p:nvCxnSpPr>
            <p:cNvPr id="164" name="Straight Connector 163"/>
            <p:cNvCxnSpPr/>
            <p:nvPr/>
          </p:nvCxnSpPr>
          <p:spPr>
            <a:xfrm>
              <a:off x="3018327" y="4519656"/>
              <a:ext cx="3911176" cy="0"/>
            </a:xfrm>
            <a:prstGeom prst="line">
              <a:avLst/>
            </a:prstGeom>
            <a:noFill/>
            <a:ln w="38100" cap="flat" cmpd="sng" algn="ctr">
              <a:solidFill>
                <a:srgbClr val="FFC000">
                  <a:lumMod val="75000"/>
                </a:srgbClr>
              </a:solidFill>
              <a:prstDash val="solid"/>
              <a:miter lim="800000"/>
            </a:ln>
            <a:effectLst/>
          </p:spPr>
        </p:cxnSp>
        <p:cxnSp>
          <p:nvCxnSpPr>
            <p:cNvPr id="165" name="Straight Connector 164"/>
            <p:cNvCxnSpPr/>
            <p:nvPr/>
          </p:nvCxnSpPr>
          <p:spPr>
            <a:xfrm>
              <a:off x="2795412" y="3694970"/>
              <a:ext cx="4153847" cy="0"/>
            </a:xfrm>
            <a:prstGeom prst="line">
              <a:avLst/>
            </a:prstGeom>
            <a:noFill/>
            <a:ln w="34925" cap="flat" cmpd="sng" algn="ctr">
              <a:solidFill>
                <a:sysClr val="window" lastClr="FFFFFF">
                  <a:lumMod val="50000"/>
                </a:sysClr>
              </a:solidFill>
              <a:prstDash val="sysDash"/>
              <a:miter lim="800000"/>
            </a:ln>
            <a:effectLst/>
          </p:spPr>
        </p:cxnSp>
        <p:cxnSp>
          <p:nvCxnSpPr>
            <p:cNvPr id="166" name="Straight Connector 165"/>
            <p:cNvCxnSpPr>
              <a:stCxn id="177" idx="2"/>
            </p:cNvCxnSpPr>
            <p:nvPr/>
          </p:nvCxnSpPr>
          <p:spPr>
            <a:xfrm flipV="1">
              <a:off x="4243492" y="2914777"/>
              <a:ext cx="2705767" cy="26"/>
            </a:xfrm>
            <a:prstGeom prst="line">
              <a:avLst/>
            </a:prstGeom>
            <a:noFill/>
            <a:ln w="38100" cap="flat" cmpd="sng" algn="ctr">
              <a:solidFill>
                <a:srgbClr val="2F6DB6"/>
              </a:solidFill>
              <a:prstDash val="solid"/>
              <a:miter lim="800000"/>
            </a:ln>
            <a:effectLst/>
          </p:spPr>
        </p:cxnSp>
        <p:sp>
          <p:nvSpPr>
            <p:cNvPr id="167" name="Freeform 166"/>
            <p:cNvSpPr/>
            <p:nvPr/>
          </p:nvSpPr>
          <p:spPr>
            <a:xfrm>
              <a:off x="3788699" y="2914775"/>
              <a:ext cx="454793" cy="344714"/>
            </a:xfrm>
            <a:custGeom>
              <a:avLst/>
              <a:gdLst>
                <a:gd name="connsiteX0" fmla="*/ 0 w 924025"/>
                <a:gd name="connsiteY0" fmla="*/ 548683 h 548683"/>
                <a:gd name="connsiteX1" fmla="*/ 365760 w 924025"/>
                <a:gd name="connsiteY1" fmla="*/ 86671 h 548683"/>
                <a:gd name="connsiteX2" fmla="*/ 924025 w 924025"/>
                <a:gd name="connsiteY2" fmla="*/ 43 h 548683"/>
              </a:gdLst>
              <a:ahLst/>
              <a:cxnLst>
                <a:cxn ang="0">
                  <a:pos x="connsiteX0" y="connsiteY0"/>
                </a:cxn>
                <a:cxn ang="0">
                  <a:pos x="connsiteX1" y="connsiteY1"/>
                </a:cxn>
                <a:cxn ang="0">
                  <a:pos x="connsiteX2" y="connsiteY2"/>
                </a:cxn>
              </a:cxnLst>
              <a:rect l="l" t="t" r="r" b="b"/>
              <a:pathLst>
                <a:path w="924025" h="548683">
                  <a:moveTo>
                    <a:pt x="0" y="548683"/>
                  </a:moveTo>
                  <a:cubicBezTo>
                    <a:pt x="105878" y="363397"/>
                    <a:pt x="211756" y="178111"/>
                    <a:pt x="365760" y="86671"/>
                  </a:cubicBezTo>
                  <a:cubicBezTo>
                    <a:pt x="519764" y="-4769"/>
                    <a:pt x="924025" y="43"/>
                    <a:pt x="924025" y="43"/>
                  </a:cubicBezTo>
                </a:path>
              </a:pathLst>
            </a:custGeom>
            <a:no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68" name="Freeform 167"/>
            <p:cNvSpPr/>
            <p:nvPr/>
          </p:nvSpPr>
          <p:spPr>
            <a:xfrm>
              <a:off x="2138153" y="2514002"/>
              <a:ext cx="454793" cy="745487"/>
            </a:xfrm>
            <a:custGeom>
              <a:avLst/>
              <a:gdLst>
                <a:gd name="connsiteX0" fmla="*/ 0 w 924025"/>
                <a:gd name="connsiteY0" fmla="*/ 548683 h 548683"/>
                <a:gd name="connsiteX1" fmla="*/ 365760 w 924025"/>
                <a:gd name="connsiteY1" fmla="*/ 86671 h 548683"/>
                <a:gd name="connsiteX2" fmla="*/ 924025 w 924025"/>
                <a:gd name="connsiteY2" fmla="*/ 43 h 548683"/>
              </a:gdLst>
              <a:ahLst/>
              <a:cxnLst>
                <a:cxn ang="0">
                  <a:pos x="connsiteX0" y="connsiteY0"/>
                </a:cxn>
                <a:cxn ang="0">
                  <a:pos x="connsiteX1" y="connsiteY1"/>
                </a:cxn>
                <a:cxn ang="0">
                  <a:pos x="connsiteX2" y="connsiteY2"/>
                </a:cxn>
              </a:cxnLst>
              <a:rect l="l" t="t" r="r" b="b"/>
              <a:pathLst>
                <a:path w="924025" h="548683">
                  <a:moveTo>
                    <a:pt x="0" y="548683"/>
                  </a:moveTo>
                  <a:cubicBezTo>
                    <a:pt x="105878" y="363397"/>
                    <a:pt x="211756" y="178111"/>
                    <a:pt x="365760" y="86671"/>
                  </a:cubicBezTo>
                  <a:cubicBezTo>
                    <a:pt x="519764" y="-4769"/>
                    <a:pt x="924025" y="43"/>
                    <a:pt x="924025" y="43"/>
                  </a:cubicBezTo>
                </a:path>
              </a:pathLst>
            </a:custGeom>
            <a:no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cxnSp>
          <p:nvCxnSpPr>
            <p:cNvPr id="169" name="Straight Connector 168"/>
            <p:cNvCxnSpPr/>
            <p:nvPr/>
          </p:nvCxnSpPr>
          <p:spPr>
            <a:xfrm flipV="1">
              <a:off x="1850237" y="3250814"/>
              <a:ext cx="5099022" cy="0"/>
            </a:xfrm>
            <a:prstGeom prst="line">
              <a:avLst/>
            </a:prstGeom>
            <a:noFill/>
            <a:ln w="38100" cap="flat" cmpd="sng" algn="ctr">
              <a:solidFill>
                <a:srgbClr val="2F6DB6"/>
              </a:solidFill>
              <a:prstDash val="solid"/>
              <a:miter lim="800000"/>
            </a:ln>
            <a:effectLst/>
          </p:spPr>
        </p:cxnSp>
        <p:sp>
          <p:nvSpPr>
            <p:cNvPr id="170" name="Oval 169"/>
            <p:cNvSpPr/>
            <p:nvPr/>
          </p:nvSpPr>
          <p:spPr>
            <a:xfrm flipH="1" flipV="1">
              <a:off x="2087594" y="3195724"/>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71" name="Oval 170"/>
            <p:cNvSpPr/>
            <p:nvPr/>
          </p:nvSpPr>
          <p:spPr>
            <a:xfrm flipH="1" flipV="1">
              <a:off x="3264866" y="3195724"/>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72" name="Oval 171"/>
            <p:cNvSpPr/>
            <p:nvPr/>
          </p:nvSpPr>
          <p:spPr>
            <a:xfrm flipH="1" flipV="1">
              <a:off x="5831164" y="3188662"/>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73" name="Oval 172"/>
            <p:cNvSpPr/>
            <p:nvPr/>
          </p:nvSpPr>
          <p:spPr>
            <a:xfrm flipH="1" flipV="1">
              <a:off x="5494424" y="3195732"/>
              <a:ext cx="110182" cy="110182"/>
            </a:xfrm>
            <a:prstGeom prst="ellipse">
              <a:avLst/>
            </a:prstGeom>
            <a:solidFill>
              <a:sysClr val="window" lastClr="FFFFFF"/>
            </a:solidFill>
            <a:ln w="3810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74" name="Oval 173"/>
            <p:cNvSpPr/>
            <p:nvPr/>
          </p:nvSpPr>
          <p:spPr>
            <a:xfrm flipH="1" flipV="1">
              <a:off x="3719112" y="3195732"/>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cxnSp>
          <p:nvCxnSpPr>
            <p:cNvPr id="175" name="Straight Connector 174"/>
            <p:cNvCxnSpPr/>
            <p:nvPr/>
          </p:nvCxnSpPr>
          <p:spPr>
            <a:xfrm flipV="1">
              <a:off x="2583937" y="2514002"/>
              <a:ext cx="4350884" cy="0"/>
            </a:xfrm>
            <a:prstGeom prst="line">
              <a:avLst/>
            </a:prstGeom>
            <a:noFill/>
            <a:ln w="38100" cap="flat" cmpd="sng" algn="ctr">
              <a:solidFill>
                <a:srgbClr val="2F6DB6"/>
              </a:solidFill>
              <a:prstDash val="solid"/>
              <a:miter lim="800000"/>
            </a:ln>
            <a:effectLst/>
          </p:spPr>
        </p:cxnSp>
        <p:sp>
          <p:nvSpPr>
            <p:cNvPr id="176" name="Oval 175"/>
            <p:cNvSpPr/>
            <p:nvPr/>
          </p:nvSpPr>
          <p:spPr>
            <a:xfrm flipH="1" flipV="1">
              <a:off x="2601017" y="3195724"/>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77" name="Oval 176"/>
            <p:cNvSpPr/>
            <p:nvPr/>
          </p:nvSpPr>
          <p:spPr>
            <a:xfrm flipH="1" flipV="1">
              <a:off x="2959113" y="3195727"/>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78" name="Oval 177"/>
            <p:cNvSpPr/>
            <p:nvPr/>
          </p:nvSpPr>
          <p:spPr>
            <a:xfrm flipH="1" flipV="1">
              <a:off x="2368701" y="3195723"/>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79" name="Oval 178"/>
            <p:cNvSpPr/>
            <p:nvPr/>
          </p:nvSpPr>
          <p:spPr>
            <a:xfrm flipH="1" flipV="1">
              <a:off x="2795516" y="3195730"/>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grpSp>
          <p:nvGrpSpPr>
            <p:cNvPr id="180" name="Group 179"/>
            <p:cNvGrpSpPr/>
            <p:nvPr/>
          </p:nvGrpSpPr>
          <p:grpSpPr>
            <a:xfrm>
              <a:off x="2966752" y="2469159"/>
              <a:ext cx="313420" cy="683533"/>
              <a:chOff x="3955669" y="3191730"/>
              <a:chExt cx="417893" cy="911377"/>
            </a:xfrm>
          </p:grpSpPr>
          <p:cxnSp>
            <p:nvCxnSpPr>
              <p:cNvPr id="221" name="Straight Arrow Connector 220"/>
              <p:cNvCxnSpPr/>
              <p:nvPr/>
            </p:nvCxnSpPr>
            <p:spPr>
              <a:xfrm>
                <a:off x="4027668" y="3264239"/>
                <a:ext cx="345894" cy="838868"/>
              </a:xfrm>
              <a:prstGeom prst="straightConnector1">
                <a:avLst/>
              </a:prstGeom>
              <a:noFill/>
              <a:ln w="31750" cap="flat" cmpd="sng" algn="ctr">
                <a:solidFill>
                  <a:srgbClr val="2F6DB6"/>
                </a:solidFill>
                <a:prstDash val="solid"/>
                <a:miter lim="800000"/>
                <a:headEnd type="none"/>
                <a:tailEnd type="triangle"/>
              </a:ln>
              <a:effectLst/>
            </p:spPr>
          </p:cxnSp>
          <p:sp>
            <p:nvSpPr>
              <p:cNvPr id="222" name="Oval 221"/>
              <p:cNvSpPr/>
              <p:nvPr/>
            </p:nvSpPr>
            <p:spPr>
              <a:xfrm flipH="1" flipV="1">
                <a:off x="3955669" y="3191730"/>
                <a:ext cx="146909" cy="146909"/>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grpSp>
        <p:grpSp>
          <p:nvGrpSpPr>
            <p:cNvPr id="181" name="Group 180"/>
            <p:cNvGrpSpPr/>
            <p:nvPr/>
          </p:nvGrpSpPr>
          <p:grpSpPr>
            <a:xfrm>
              <a:off x="2636645" y="2468451"/>
              <a:ext cx="313420" cy="683533"/>
              <a:chOff x="3955669" y="3191730"/>
              <a:chExt cx="417893" cy="911377"/>
            </a:xfrm>
          </p:grpSpPr>
          <p:cxnSp>
            <p:nvCxnSpPr>
              <p:cNvPr id="219" name="Straight Arrow Connector 218"/>
              <p:cNvCxnSpPr/>
              <p:nvPr/>
            </p:nvCxnSpPr>
            <p:spPr>
              <a:xfrm>
                <a:off x="4027668" y="3264239"/>
                <a:ext cx="345894" cy="838868"/>
              </a:xfrm>
              <a:prstGeom prst="straightConnector1">
                <a:avLst/>
              </a:prstGeom>
              <a:noFill/>
              <a:ln w="31750" cap="flat" cmpd="sng" algn="ctr">
                <a:solidFill>
                  <a:srgbClr val="2F6DB6"/>
                </a:solidFill>
                <a:prstDash val="solid"/>
                <a:miter lim="800000"/>
                <a:headEnd type="none"/>
                <a:tailEnd type="triangle"/>
              </a:ln>
              <a:effectLst/>
            </p:spPr>
          </p:cxnSp>
          <p:sp>
            <p:nvSpPr>
              <p:cNvPr id="220" name="Oval 219"/>
              <p:cNvSpPr/>
              <p:nvPr/>
            </p:nvSpPr>
            <p:spPr>
              <a:xfrm flipH="1" flipV="1">
                <a:off x="3955669" y="3191730"/>
                <a:ext cx="146909" cy="146909"/>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grpSp>
        <p:grpSp>
          <p:nvGrpSpPr>
            <p:cNvPr id="182" name="Group 181"/>
            <p:cNvGrpSpPr/>
            <p:nvPr/>
          </p:nvGrpSpPr>
          <p:grpSpPr>
            <a:xfrm>
              <a:off x="5181004" y="2469159"/>
              <a:ext cx="313420" cy="683533"/>
              <a:chOff x="3955669" y="3191730"/>
              <a:chExt cx="417893" cy="911377"/>
            </a:xfrm>
          </p:grpSpPr>
          <p:cxnSp>
            <p:nvCxnSpPr>
              <p:cNvPr id="217" name="Straight Arrow Connector 216"/>
              <p:cNvCxnSpPr/>
              <p:nvPr/>
            </p:nvCxnSpPr>
            <p:spPr>
              <a:xfrm>
                <a:off x="4027668" y="3264239"/>
                <a:ext cx="345894" cy="838868"/>
              </a:xfrm>
              <a:prstGeom prst="straightConnector1">
                <a:avLst/>
              </a:prstGeom>
              <a:noFill/>
              <a:ln w="31750" cap="flat" cmpd="sng" algn="ctr">
                <a:solidFill>
                  <a:srgbClr val="70AD47"/>
                </a:solidFill>
                <a:prstDash val="solid"/>
                <a:miter lim="800000"/>
                <a:headEnd type="none"/>
                <a:tailEnd type="triangle"/>
              </a:ln>
              <a:effectLst/>
            </p:spPr>
          </p:cxnSp>
          <p:sp>
            <p:nvSpPr>
              <p:cNvPr id="218" name="Oval 217"/>
              <p:cNvSpPr/>
              <p:nvPr/>
            </p:nvSpPr>
            <p:spPr>
              <a:xfrm flipH="1" flipV="1">
                <a:off x="3955669" y="3191730"/>
                <a:ext cx="146909" cy="146909"/>
              </a:xfrm>
              <a:prstGeom prst="ellipse">
                <a:avLst/>
              </a:prstGeom>
              <a:solidFill>
                <a:sysClr val="window" lastClr="FFFFFF"/>
              </a:solidFill>
              <a:ln w="3810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grpSp>
        <p:sp>
          <p:nvSpPr>
            <p:cNvPr id="183" name="Oval 182"/>
            <p:cNvSpPr/>
            <p:nvPr/>
          </p:nvSpPr>
          <p:spPr>
            <a:xfrm flipH="1" flipV="1">
              <a:off x="4454647" y="3188659"/>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84" name="Oval 183"/>
            <p:cNvSpPr/>
            <p:nvPr/>
          </p:nvSpPr>
          <p:spPr>
            <a:xfrm flipH="1" flipV="1">
              <a:off x="4812743" y="3188662"/>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85" name="Oval 184"/>
            <p:cNvSpPr/>
            <p:nvPr/>
          </p:nvSpPr>
          <p:spPr>
            <a:xfrm flipH="1" flipV="1">
              <a:off x="4222331" y="3188658"/>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86" name="Oval 185"/>
            <p:cNvSpPr/>
            <p:nvPr/>
          </p:nvSpPr>
          <p:spPr>
            <a:xfrm flipH="1" flipV="1">
              <a:off x="4649146" y="3188665"/>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87" name="TextBox 186"/>
            <p:cNvSpPr txBox="1"/>
            <p:nvPr/>
          </p:nvSpPr>
          <p:spPr>
            <a:xfrm>
              <a:off x="6929502" y="2375503"/>
              <a:ext cx="908979" cy="26325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smtClean="0">
                  <a:ln>
                    <a:noFill/>
                  </a:ln>
                  <a:solidFill>
                    <a:srgbClr val="2F6DB6"/>
                  </a:solidFill>
                  <a:effectLst/>
                  <a:uLnTx/>
                  <a:uFillTx/>
                  <a:latin typeface="Calibri"/>
                </a:rPr>
                <a:t>LTS 1.16.x</a:t>
              </a:r>
            </a:p>
          </p:txBody>
        </p:sp>
        <p:sp>
          <p:nvSpPr>
            <p:cNvPr id="188" name="TextBox 187"/>
            <p:cNvSpPr txBox="1"/>
            <p:nvPr/>
          </p:nvSpPr>
          <p:spPr>
            <a:xfrm>
              <a:off x="6929502" y="2753567"/>
              <a:ext cx="908979" cy="26325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smtClean="0">
                  <a:ln>
                    <a:noFill/>
                  </a:ln>
                  <a:solidFill>
                    <a:srgbClr val="2F6DB6"/>
                  </a:solidFill>
                  <a:effectLst/>
                  <a:uLnTx/>
                  <a:uFillTx/>
                  <a:latin typeface="Calibri"/>
                </a:rPr>
                <a:t>LTS 1.17.x</a:t>
              </a:r>
            </a:p>
          </p:txBody>
        </p:sp>
        <p:sp>
          <p:nvSpPr>
            <p:cNvPr id="189" name="TextBox 188"/>
            <p:cNvSpPr txBox="1"/>
            <p:nvPr/>
          </p:nvSpPr>
          <p:spPr>
            <a:xfrm>
              <a:off x="1151347" y="3105249"/>
              <a:ext cx="638134" cy="26325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err="1" smtClean="0">
                  <a:ln>
                    <a:noFill/>
                  </a:ln>
                  <a:solidFill>
                    <a:srgbClr val="2F6DB6"/>
                  </a:solidFill>
                  <a:effectLst/>
                  <a:uLnTx/>
                  <a:uFillTx/>
                  <a:latin typeface="Calibri"/>
                </a:rPr>
                <a:t>projA</a:t>
              </a:r>
              <a:endParaRPr kumimoji="0" lang="en-GB" sz="1200" b="0" i="0" u="none" strike="noStrike" kern="0" cap="none" spc="0" normalizeH="0" baseline="0" noProof="0" dirty="0" smtClean="0">
                <a:ln>
                  <a:noFill/>
                </a:ln>
                <a:solidFill>
                  <a:srgbClr val="2F6DB6"/>
                </a:solidFill>
                <a:effectLst/>
                <a:uLnTx/>
                <a:uFillTx/>
                <a:latin typeface="Calibri"/>
              </a:endParaRPr>
            </a:p>
          </p:txBody>
        </p:sp>
        <p:grpSp>
          <p:nvGrpSpPr>
            <p:cNvPr id="190" name="Group 189"/>
            <p:cNvGrpSpPr/>
            <p:nvPr/>
          </p:nvGrpSpPr>
          <p:grpSpPr>
            <a:xfrm>
              <a:off x="4635698" y="2857107"/>
              <a:ext cx="190305" cy="292358"/>
              <a:chOff x="6512521" y="3708994"/>
              <a:chExt cx="253740" cy="389810"/>
            </a:xfrm>
          </p:grpSpPr>
          <p:cxnSp>
            <p:nvCxnSpPr>
              <p:cNvPr id="215" name="Straight Arrow Connector 214"/>
              <p:cNvCxnSpPr/>
              <p:nvPr/>
            </p:nvCxnSpPr>
            <p:spPr>
              <a:xfrm>
                <a:off x="6585433" y="3763691"/>
                <a:ext cx="180828" cy="335113"/>
              </a:xfrm>
              <a:prstGeom prst="straightConnector1">
                <a:avLst/>
              </a:prstGeom>
              <a:noFill/>
              <a:ln w="31750" cap="flat" cmpd="sng" algn="ctr">
                <a:solidFill>
                  <a:srgbClr val="2F6DB6"/>
                </a:solidFill>
                <a:prstDash val="solid"/>
                <a:miter lim="800000"/>
                <a:headEnd type="none"/>
                <a:tailEnd type="triangle"/>
              </a:ln>
              <a:effectLst/>
            </p:spPr>
          </p:cxnSp>
          <p:sp>
            <p:nvSpPr>
              <p:cNvPr id="216" name="Oval 215"/>
              <p:cNvSpPr/>
              <p:nvPr/>
            </p:nvSpPr>
            <p:spPr>
              <a:xfrm flipH="1" flipV="1">
                <a:off x="6512521" y="3708994"/>
                <a:ext cx="146909" cy="146909"/>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grpSp>
        <p:grpSp>
          <p:nvGrpSpPr>
            <p:cNvPr id="191" name="Group 190"/>
            <p:cNvGrpSpPr/>
            <p:nvPr/>
          </p:nvGrpSpPr>
          <p:grpSpPr>
            <a:xfrm>
              <a:off x="5646955" y="2857107"/>
              <a:ext cx="190305" cy="292358"/>
              <a:chOff x="6512521" y="3708994"/>
              <a:chExt cx="253740" cy="389810"/>
            </a:xfrm>
          </p:grpSpPr>
          <p:cxnSp>
            <p:nvCxnSpPr>
              <p:cNvPr id="213" name="Straight Arrow Connector 212"/>
              <p:cNvCxnSpPr/>
              <p:nvPr/>
            </p:nvCxnSpPr>
            <p:spPr>
              <a:xfrm>
                <a:off x="6585433" y="3763691"/>
                <a:ext cx="180828" cy="335113"/>
              </a:xfrm>
              <a:prstGeom prst="straightConnector1">
                <a:avLst/>
              </a:prstGeom>
              <a:noFill/>
              <a:ln w="31750" cap="flat" cmpd="sng" algn="ctr">
                <a:solidFill>
                  <a:srgbClr val="2F6DB6"/>
                </a:solidFill>
                <a:prstDash val="solid"/>
                <a:miter lim="800000"/>
                <a:headEnd type="none"/>
                <a:tailEnd type="triangle"/>
              </a:ln>
              <a:effectLst/>
            </p:spPr>
          </p:cxnSp>
          <p:sp>
            <p:nvSpPr>
              <p:cNvPr id="214" name="Oval 213"/>
              <p:cNvSpPr/>
              <p:nvPr/>
            </p:nvSpPr>
            <p:spPr>
              <a:xfrm flipH="1" flipV="1">
                <a:off x="6512521" y="3708994"/>
                <a:ext cx="146909" cy="146909"/>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grpSp>
        <p:cxnSp>
          <p:nvCxnSpPr>
            <p:cNvPr id="192" name="Straight Connector 191"/>
            <p:cNvCxnSpPr/>
            <p:nvPr/>
          </p:nvCxnSpPr>
          <p:spPr>
            <a:xfrm>
              <a:off x="1867212" y="4519656"/>
              <a:ext cx="1099540" cy="0"/>
            </a:xfrm>
            <a:prstGeom prst="line">
              <a:avLst/>
            </a:prstGeom>
            <a:noFill/>
            <a:ln w="38100" cap="flat" cmpd="sng" algn="ctr">
              <a:solidFill>
                <a:srgbClr val="2F6DB6"/>
              </a:solidFill>
              <a:prstDash val="solid"/>
              <a:miter lim="800000"/>
            </a:ln>
            <a:effectLst/>
          </p:spPr>
        </p:cxnSp>
        <p:sp>
          <p:nvSpPr>
            <p:cNvPr id="193" name="TextBox 192"/>
            <p:cNvSpPr txBox="1"/>
            <p:nvPr/>
          </p:nvSpPr>
          <p:spPr>
            <a:xfrm>
              <a:off x="1151347" y="4381157"/>
              <a:ext cx="638134" cy="26325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err="1" smtClean="0">
                  <a:ln>
                    <a:noFill/>
                  </a:ln>
                  <a:solidFill>
                    <a:srgbClr val="2F6DB6"/>
                  </a:solidFill>
                  <a:effectLst/>
                  <a:uLnTx/>
                  <a:uFillTx/>
                  <a:latin typeface="Calibri"/>
                </a:rPr>
                <a:t>comX</a:t>
              </a:r>
              <a:endParaRPr kumimoji="0" lang="en-GB" sz="1200" b="0" i="0" u="none" strike="noStrike" kern="0" cap="none" spc="0" normalizeH="0" baseline="0" noProof="0" dirty="0" smtClean="0">
                <a:ln>
                  <a:noFill/>
                </a:ln>
                <a:solidFill>
                  <a:srgbClr val="2F6DB6"/>
                </a:solidFill>
                <a:effectLst/>
                <a:uLnTx/>
                <a:uFillTx/>
                <a:latin typeface="Calibri"/>
              </a:endParaRPr>
            </a:p>
          </p:txBody>
        </p:sp>
        <p:sp>
          <p:nvSpPr>
            <p:cNvPr id="194" name="Oval 193"/>
            <p:cNvSpPr/>
            <p:nvPr/>
          </p:nvSpPr>
          <p:spPr>
            <a:xfrm flipH="1">
              <a:off x="2636645" y="4464565"/>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95" name="Oval 194"/>
            <p:cNvSpPr/>
            <p:nvPr/>
          </p:nvSpPr>
          <p:spPr>
            <a:xfrm flipH="1">
              <a:off x="4454646" y="4464565"/>
              <a:ext cx="110182" cy="110182"/>
            </a:xfrm>
            <a:prstGeom prst="ellipse">
              <a:avLst/>
            </a:prstGeom>
            <a:solidFill>
              <a:sysClr val="window" lastClr="FFFFFF"/>
            </a:solidFill>
            <a:ln w="381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96" name="Oval 195"/>
            <p:cNvSpPr/>
            <p:nvPr/>
          </p:nvSpPr>
          <p:spPr>
            <a:xfrm flipH="1">
              <a:off x="4222330" y="4464565"/>
              <a:ext cx="110182" cy="110182"/>
            </a:xfrm>
            <a:prstGeom prst="ellipse">
              <a:avLst/>
            </a:prstGeom>
            <a:solidFill>
              <a:sysClr val="window" lastClr="FFFFFF"/>
            </a:solidFill>
            <a:ln w="381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cxnSp>
          <p:nvCxnSpPr>
            <p:cNvPr id="197" name="Straight Connector 196"/>
            <p:cNvCxnSpPr/>
            <p:nvPr/>
          </p:nvCxnSpPr>
          <p:spPr>
            <a:xfrm flipV="1">
              <a:off x="3473119" y="4159569"/>
              <a:ext cx="3461702" cy="1"/>
            </a:xfrm>
            <a:prstGeom prst="line">
              <a:avLst/>
            </a:prstGeom>
            <a:noFill/>
            <a:ln w="38100" cap="flat" cmpd="sng" algn="ctr">
              <a:solidFill>
                <a:srgbClr val="2F6DB6"/>
              </a:solidFill>
              <a:prstDash val="solid"/>
              <a:miter lim="800000"/>
            </a:ln>
            <a:effectLst/>
          </p:spPr>
        </p:cxnSp>
        <p:sp>
          <p:nvSpPr>
            <p:cNvPr id="198" name="Freeform 197"/>
            <p:cNvSpPr/>
            <p:nvPr/>
          </p:nvSpPr>
          <p:spPr>
            <a:xfrm>
              <a:off x="3018327" y="4159542"/>
              <a:ext cx="454793" cy="344714"/>
            </a:xfrm>
            <a:custGeom>
              <a:avLst/>
              <a:gdLst>
                <a:gd name="connsiteX0" fmla="*/ 0 w 924025"/>
                <a:gd name="connsiteY0" fmla="*/ 548683 h 548683"/>
                <a:gd name="connsiteX1" fmla="*/ 365760 w 924025"/>
                <a:gd name="connsiteY1" fmla="*/ 86671 h 548683"/>
                <a:gd name="connsiteX2" fmla="*/ 924025 w 924025"/>
                <a:gd name="connsiteY2" fmla="*/ 43 h 548683"/>
              </a:gdLst>
              <a:ahLst/>
              <a:cxnLst>
                <a:cxn ang="0">
                  <a:pos x="connsiteX0" y="connsiteY0"/>
                </a:cxn>
                <a:cxn ang="0">
                  <a:pos x="connsiteX1" y="connsiteY1"/>
                </a:cxn>
                <a:cxn ang="0">
                  <a:pos x="connsiteX2" y="connsiteY2"/>
                </a:cxn>
              </a:cxnLst>
              <a:rect l="l" t="t" r="r" b="b"/>
              <a:pathLst>
                <a:path w="924025" h="548683">
                  <a:moveTo>
                    <a:pt x="0" y="548683"/>
                  </a:moveTo>
                  <a:cubicBezTo>
                    <a:pt x="105878" y="363397"/>
                    <a:pt x="211756" y="178111"/>
                    <a:pt x="365760" y="86671"/>
                  </a:cubicBezTo>
                  <a:cubicBezTo>
                    <a:pt x="519764" y="-4769"/>
                    <a:pt x="924025" y="43"/>
                    <a:pt x="924025" y="43"/>
                  </a:cubicBezTo>
                </a:path>
              </a:pathLst>
            </a:custGeom>
            <a:no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99" name="Oval 198"/>
            <p:cNvSpPr/>
            <p:nvPr/>
          </p:nvSpPr>
          <p:spPr>
            <a:xfrm flipH="1">
              <a:off x="2966752" y="4464565"/>
              <a:ext cx="110182" cy="11018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200" name="Oval 199"/>
            <p:cNvSpPr/>
            <p:nvPr/>
          </p:nvSpPr>
          <p:spPr>
            <a:xfrm flipH="1" flipV="1">
              <a:off x="5022747" y="4104337"/>
              <a:ext cx="110182" cy="110182"/>
            </a:xfrm>
            <a:prstGeom prst="ellipse">
              <a:avLst/>
            </a:prstGeom>
            <a:solidFill>
              <a:sysClr val="window" lastClr="FFFFFF"/>
            </a:solidFill>
            <a:ln w="3810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201" name="&quot;No&quot; Symbol 200"/>
            <p:cNvSpPr/>
            <p:nvPr/>
          </p:nvSpPr>
          <p:spPr>
            <a:xfrm>
              <a:off x="5013504" y="4455972"/>
              <a:ext cx="136435" cy="136435"/>
            </a:xfrm>
            <a:prstGeom prst="noSmoking">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grpSp>
          <p:nvGrpSpPr>
            <p:cNvPr id="202" name="Group 201"/>
            <p:cNvGrpSpPr/>
            <p:nvPr/>
          </p:nvGrpSpPr>
          <p:grpSpPr>
            <a:xfrm>
              <a:off x="4999406" y="3611973"/>
              <a:ext cx="184727" cy="156790"/>
              <a:chOff x="8014313" y="2429771"/>
              <a:chExt cx="457838" cy="388597"/>
            </a:xfrm>
          </p:grpSpPr>
          <p:sp>
            <p:nvSpPr>
              <p:cNvPr id="211" name="Trapezoid 210"/>
              <p:cNvSpPr/>
              <p:nvPr/>
            </p:nvSpPr>
            <p:spPr>
              <a:xfrm rot="16200000">
                <a:off x="7933772" y="2510312"/>
                <a:ext cx="388596" cy="227513"/>
              </a:xfrm>
              <a:prstGeom prst="trapezoid">
                <a:avLst/>
              </a:prstGeom>
              <a:solidFill>
                <a:sysClr val="window" lastClr="FFFFFF">
                  <a:lumMod val="50000"/>
                </a:sysClr>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sp>
            <p:nvSpPr>
              <p:cNvPr id="212" name="Trapezoid 211"/>
              <p:cNvSpPr/>
              <p:nvPr/>
            </p:nvSpPr>
            <p:spPr>
              <a:xfrm rot="5400000">
                <a:off x="8163997" y="2510213"/>
                <a:ext cx="388596" cy="227713"/>
              </a:xfrm>
              <a:prstGeom prst="trapezoid">
                <a:avLst/>
              </a:prstGeom>
              <a:solidFill>
                <a:sysClr val="window" lastClr="FFFFFF">
                  <a:lumMod val="65000"/>
                </a:sysClr>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grpSp>
        <p:sp>
          <p:nvSpPr>
            <p:cNvPr id="203" name="TextBox 202"/>
            <p:cNvSpPr txBox="1"/>
            <p:nvPr/>
          </p:nvSpPr>
          <p:spPr>
            <a:xfrm>
              <a:off x="5132928" y="3662757"/>
              <a:ext cx="698236" cy="276999"/>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smtClean="0">
                  <a:ln>
                    <a:noFill/>
                  </a:ln>
                  <a:solidFill>
                    <a:prstClr val="white">
                      <a:lumMod val="50000"/>
                    </a:prstClr>
                  </a:solidFill>
                  <a:effectLst/>
                  <a:uLnTx/>
                  <a:uFillTx/>
                  <a:latin typeface="Calibri"/>
                </a:rPr>
                <a:t>X:1.1</a:t>
              </a:r>
            </a:p>
          </p:txBody>
        </p:sp>
        <p:cxnSp>
          <p:nvCxnSpPr>
            <p:cNvPr id="204" name="Straight Arrow Connector 203"/>
            <p:cNvCxnSpPr/>
            <p:nvPr/>
          </p:nvCxnSpPr>
          <p:spPr>
            <a:xfrm flipH="1" flipV="1">
              <a:off x="5076699" y="3787230"/>
              <a:ext cx="1" cy="262018"/>
            </a:xfrm>
            <a:prstGeom prst="straightConnector1">
              <a:avLst/>
            </a:prstGeom>
            <a:noFill/>
            <a:ln w="31750" cap="flat" cmpd="sng" algn="ctr">
              <a:solidFill>
                <a:sysClr val="window" lastClr="FFFFFF">
                  <a:lumMod val="50000"/>
                </a:sysClr>
              </a:solidFill>
              <a:prstDash val="solid"/>
              <a:miter lim="800000"/>
              <a:headEnd type="none"/>
              <a:tailEnd type="triangle"/>
            </a:ln>
            <a:effectLst/>
          </p:spPr>
        </p:cxnSp>
        <p:cxnSp>
          <p:nvCxnSpPr>
            <p:cNvPr id="205" name="Straight Arrow Connector 204"/>
            <p:cNvCxnSpPr/>
            <p:nvPr/>
          </p:nvCxnSpPr>
          <p:spPr>
            <a:xfrm flipV="1">
              <a:off x="5091203" y="2631969"/>
              <a:ext cx="92930" cy="917612"/>
            </a:xfrm>
            <a:prstGeom prst="straightConnector1">
              <a:avLst/>
            </a:prstGeom>
            <a:noFill/>
            <a:ln w="31750" cap="flat" cmpd="sng" algn="ctr">
              <a:solidFill>
                <a:sysClr val="window" lastClr="FFFFFF">
                  <a:lumMod val="50000"/>
                </a:sysClr>
              </a:solidFill>
              <a:prstDash val="solid"/>
              <a:miter lim="800000"/>
              <a:headEnd type="none"/>
              <a:tailEnd type="triangle"/>
            </a:ln>
            <a:effectLst/>
          </p:spPr>
        </p:cxnSp>
        <p:grpSp>
          <p:nvGrpSpPr>
            <p:cNvPr id="206" name="Group 205"/>
            <p:cNvGrpSpPr/>
            <p:nvPr/>
          </p:nvGrpSpPr>
          <p:grpSpPr>
            <a:xfrm>
              <a:off x="2358622" y="3533334"/>
              <a:ext cx="362202" cy="447312"/>
              <a:chOff x="2368701" y="3563574"/>
              <a:chExt cx="362202" cy="447312"/>
            </a:xfrm>
          </p:grpSpPr>
          <p:sp>
            <p:nvSpPr>
              <p:cNvPr id="207" name="Rounded Rectangle 206"/>
              <p:cNvSpPr/>
              <p:nvPr/>
            </p:nvSpPr>
            <p:spPr>
              <a:xfrm>
                <a:off x="2368701" y="3563574"/>
                <a:ext cx="362202" cy="447312"/>
              </a:xfrm>
              <a:prstGeom prst="roundRect">
                <a:avLst/>
              </a:prstGeom>
              <a:solidFill>
                <a:sysClr val="window" lastClr="FFFFFF"/>
              </a:solidFill>
              <a:ln w="3810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cxnSp>
            <p:nvCxnSpPr>
              <p:cNvPr id="208" name="Straight Connector 207"/>
              <p:cNvCxnSpPr/>
              <p:nvPr/>
            </p:nvCxnSpPr>
            <p:spPr>
              <a:xfrm>
                <a:off x="2523472" y="3776900"/>
                <a:ext cx="194499" cy="0"/>
              </a:xfrm>
              <a:prstGeom prst="line">
                <a:avLst/>
              </a:prstGeom>
              <a:solidFill>
                <a:sysClr val="window" lastClr="FFFFFF"/>
              </a:solidFill>
              <a:ln w="38100" cap="rnd" cmpd="sng" algn="ctr">
                <a:solidFill>
                  <a:sysClr val="window" lastClr="FFFFFF">
                    <a:lumMod val="50000"/>
                  </a:sysClr>
                </a:solidFill>
                <a:prstDash val="solid"/>
                <a:round/>
              </a:ln>
              <a:effectLst/>
            </p:spPr>
          </p:cxnSp>
          <p:cxnSp>
            <p:nvCxnSpPr>
              <p:cNvPr id="209" name="Straight Connector 208"/>
              <p:cNvCxnSpPr/>
              <p:nvPr/>
            </p:nvCxnSpPr>
            <p:spPr>
              <a:xfrm>
                <a:off x="2523472" y="3643123"/>
                <a:ext cx="194499" cy="0"/>
              </a:xfrm>
              <a:prstGeom prst="line">
                <a:avLst/>
              </a:prstGeom>
              <a:solidFill>
                <a:sysClr val="window" lastClr="FFFFFF"/>
              </a:solidFill>
              <a:ln w="38100" cap="rnd" cmpd="sng" algn="ctr">
                <a:solidFill>
                  <a:sysClr val="window" lastClr="FFFFFF">
                    <a:lumMod val="50000"/>
                  </a:sysClr>
                </a:solidFill>
                <a:prstDash val="solid"/>
                <a:round/>
              </a:ln>
              <a:effectLst/>
            </p:spPr>
          </p:cxnSp>
          <p:cxnSp>
            <p:nvCxnSpPr>
              <p:cNvPr id="210" name="Straight Connector 209"/>
              <p:cNvCxnSpPr/>
              <p:nvPr/>
            </p:nvCxnSpPr>
            <p:spPr>
              <a:xfrm>
                <a:off x="2523472" y="3710012"/>
                <a:ext cx="194499" cy="0"/>
              </a:xfrm>
              <a:prstGeom prst="line">
                <a:avLst/>
              </a:prstGeom>
              <a:solidFill>
                <a:sysClr val="window" lastClr="FFFFFF"/>
              </a:solidFill>
              <a:ln w="38100" cap="rnd" cmpd="sng" algn="ctr">
                <a:solidFill>
                  <a:sysClr val="window" lastClr="FFFFFF">
                    <a:lumMod val="50000"/>
                  </a:sysClr>
                </a:solidFill>
                <a:prstDash val="solid"/>
                <a:round/>
              </a:ln>
              <a:effectLst/>
            </p:spPr>
          </p:cxnSp>
        </p:grpSp>
      </p:grpSp>
      <p:grpSp>
        <p:nvGrpSpPr>
          <p:cNvPr id="85" name="Group 84"/>
          <p:cNvGrpSpPr/>
          <p:nvPr/>
        </p:nvGrpSpPr>
        <p:grpSpPr>
          <a:xfrm>
            <a:off x="7882847" y="262054"/>
            <a:ext cx="731763" cy="542927"/>
            <a:chOff x="7707742" y="505332"/>
            <a:chExt cx="833393" cy="618331"/>
          </a:xfrm>
        </p:grpSpPr>
        <p:grpSp>
          <p:nvGrpSpPr>
            <p:cNvPr id="86" name="Group 85"/>
            <p:cNvGrpSpPr/>
            <p:nvPr/>
          </p:nvGrpSpPr>
          <p:grpSpPr>
            <a:xfrm rot="16200000">
              <a:off x="7707742" y="670144"/>
              <a:ext cx="277798" cy="277798"/>
              <a:chOff x="7677150" y="341876"/>
              <a:chExt cx="688461" cy="688461"/>
            </a:xfrm>
          </p:grpSpPr>
          <p:sp>
            <p:nvSpPr>
              <p:cNvPr id="102" name="Oval 101"/>
              <p:cNvSpPr/>
              <p:nvPr/>
            </p:nvSpPr>
            <p:spPr>
              <a:xfrm>
                <a:off x="7677150" y="341876"/>
                <a:ext cx="688461" cy="688461"/>
              </a:xfrm>
              <a:prstGeom prst="ellipse">
                <a:avLst/>
              </a:prstGeom>
              <a:solidFill>
                <a:schemeClr val="bg1"/>
              </a:solidFill>
              <a:ln w="28575" cmpd="sng">
                <a:solidFill>
                  <a:srgbClr val="2F6D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3" name="Group 102"/>
              <p:cNvGrpSpPr/>
              <p:nvPr/>
            </p:nvGrpSpPr>
            <p:grpSpPr>
              <a:xfrm rot="5400000">
                <a:off x="7723635" y="558496"/>
                <a:ext cx="688460" cy="255222"/>
                <a:chOff x="6420050" y="5271235"/>
                <a:chExt cx="917947" cy="340296"/>
              </a:xfrm>
            </p:grpSpPr>
            <p:cxnSp>
              <p:nvCxnSpPr>
                <p:cNvPr id="104" name="Straight Connector 103"/>
                <p:cNvCxnSpPr/>
                <p:nvPr/>
              </p:nvCxnSpPr>
              <p:spPr>
                <a:xfrm rot="16200000">
                  <a:off x="6879022" y="5152555"/>
                  <a:ext cx="4" cy="917947"/>
                </a:xfrm>
                <a:prstGeom prst="line">
                  <a:avLst/>
                </a:prstGeom>
                <a:ln w="28575" cmpd="sng">
                  <a:solidFill>
                    <a:srgbClr val="2F6DB6"/>
                  </a:solidFill>
                </a:ln>
              </p:spPr>
              <p:style>
                <a:lnRef idx="1">
                  <a:schemeClr val="accent1"/>
                </a:lnRef>
                <a:fillRef idx="0">
                  <a:schemeClr val="accent1"/>
                </a:fillRef>
                <a:effectRef idx="0">
                  <a:schemeClr val="accent1"/>
                </a:effectRef>
                <a:fontRef idx="minor">
                  <a:schemeClr val="tx1"/>
                </a:fontRef>
              </p:style>
            </p:cxnSp>
            <p:sp>
              <p:nvSpPr>
                <p:cNvPr id="105" name="Freeform 104"/>
                <p:cNvSpPr/>
                <p:nvPr/>
              </p:nvSpPr>
              <p:spPr>
                <a:xfrm>
                  <a:off x="6731609" y="5271235"/>
                  <a:ext cx="547419" cy="340293"/>
                </a:xfrm>
                <a:custGeom>
                  <a:avLst/>
                  <a:gdLst>
                    <a:gd name="connsiteX0" fmla="*/ 0 w 924025"/>
                    <a:gd name="connsiteY0" fmla="*/ 548683 h 548683"/>
                    <a:gd name="connsiteX1" fmla="*/ 365760 w 924025"/>
                    <a:gd name="connsiteY1" fmla="*/ 86671 h 548683"/>
                    <a:gd name="connsiteX2" fmla="*/ 924025 w 924025"/>
                    <a:gd name="connsiteY2" fmla="*/ 43 h 548683"/>
                  </a:gdLst>
                  <a:ahLst/>
                  <a:cxnLst>
                    <a:cxn ang="0">
                      <a:pos x="connsiteX0" y="connsiteY0"/>
                    </a:cxn>
                    <a:cxn ang="0">
                      <a:pos x="connsiteX1" y="connsiteY1"/>
                    </a:cxn>
                    <a:cxn ang="0">
                      <a:pos x="connsiteX2" y="connsiteY2"/>
                    </a:cxn>
                  </a:cxnLst>
                  <a:rect l="l" t="t" r="r" b="b"/>
                  <a:pathLst>
                    <a:path w="924025" h="548683">
                      <a:moveTo>
                        <a:pt x="0" y="548683"/>
                      </a:moveTo>
                      <a:cubicBezTo>
                        <a:pt x="105878" y="363397"/>
                        <a:pt x="211756" y="178111"/>
                        <a:pt x="365760" y="86671"/>
                      </a:cubicBezTo>
                      <a:cubicBezTo>
                        <a:pt x="519764" y="-4769"/>
                        <a:pt x="924025" y="43"/>
                        <a:pt x="924025" y="43"/>
                      </a:cubicBezTo>
                    </a:path>
                  </a:pathLst>
                </a:custGeom>
                <a:ln w="28575" cmpd="sng">
                  <a:solidFill>
                    <a:srgbClr val="2F6DB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13"/>
                </a:p>
              </p:txBody>
            </p:sp>
          </p:grpSp>
        </p:grpSp>
        <p:grpSp>
          <p:nvGrpSpPr>
            <p:cNvPr id="87" name="Group 86"/>
            <p:cNvGrpSpPr/>
            <p:nvPr/>
          </p:nvGrpSpPr>
          <p:grpSpPr>
            <a:xfrm rot="16200000">
              <a:off x="8263337" y="670145"/>
              <a:ext cx="277798" cy="277798"/>
              <a:chOff x="7677150" y="341876"/>
              <a:chExt cx="688461" cy="688461"/>
            </a:xfrm>
          </p:grpSpPr>
          <p:sp>
            <p:nvSpPr>
              <p:cNvPr id="98" name="Oval 97"/>
              <p:cNvSpPr/>
              <p:nvPr/>
            </p:nvSpPr>
            <p:spPr>
              <a:xfrm>
                <a:off x="7677150" y="341876"/>
                <a:ext cx="688461" cy="688461"/>
              </a:xfrm>
              <a:prstGeom prst="ellipse">
                <a:avLst/>
              </a:prstGeom>
              <a:solidFill>
                <a:schemeClr val="bg1"/>
              </a:solidFill>
              <a:ln w="28575" cmpd="sng">
                <a:solidFill>
                  <a:srgbClr val="2F6D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9" name="Group 98"/>
              <p:cNvGrpSpPr/>
              <p:nvPr/>
            </p:nvGrpSpPr>
            <p:grpSpPr>
              <a:xfrm rot="5400000">
                <a:off x="7723635" y="558496"/>
                <a:ext cx="688460" cy="255222"/>
                <a:chOff x="6420050" y="5271235"/>
                <a:chExt cx="917947" cy="340296"/>
              </a:xfrm>
            </p:grpSpPr>
            <p:cxnSp>
              <p:nvCxnSpPr>
                <p:cNvPr id="100" name="Straight Connector 99"/>
                <p:cNvCxnSpPr/>
                <p:nvPr/>
              </p:nvCxnSpPr>
              <p:spPr>
                <a:xfrm rot="16200000">
                  <a:off x="6879022" y="5152555"/>
                  <a:ext cx="4" cy="917947"/>
                </a:xfrm>
                <a:prstGeom prst="line">
                  <a:avLst/>
                </a:prstGeom>
                <a:ln w="28575" cmpd="sng">
                  <a:solidFill>
                    <a:srgbClr val="2F6DB6"/>
                  </a:solidFill>
                </a:ln>
              </p:spPr>
              <p:style>
                <a:lnRef idx="1">
                  <a:schemeClr val="accent1"/>
                </a:lnRef>
                <a:fillRef idx="0">
                  <a:schemeClr val="accent1"/>
                </a:fillRef>
                <a:effectRef idx="0">
                  <a:schemeClr val="accent1"/>
                </a:effectRef>
                <a:fontRef idx="minor">
                  <a:schemeClr val="tx1"/>
                </a:fontRef>
              </p:style>
            </p:cxnSp>
            <p:sp>
              <p:nvSpPr>
                <p:cNvPr id="101" name="Freeform 100"/>
                <p:cNvSpPr/>
                <p:nvPr/>
              </p:nvSpPr>
              <p:spPr>
                <a:xfrm>
                  <a:off x="6731609" y="5271235"/>
                  <a:ext cx="547419" cy="340293"/>
                </a:xfrm>
                <a:custGeom>
                  <a:avLst/>
                  <a:gdLst>
                    <a:gd name="connsiteX0" fmla="*/ 0 w 924025"/>
                    <a:gd name="connsiteY0" fmla="*/ 548683 h 548683"/>
                    <a:gd name="connsiteX1" fmla="*/ 365760 w 924025"/>
                    <a:gd name="connsiteY1" fmla="*/ 86671 h 548683"/>
                    <a:gd name="connsiteX2" fmla="*/ 924025 w 924025"/>
                    <a:gd name="connsiteY2" fmla="*/ 43 h 548683"/>
                  </a:gdLst>
                  <a:ahLst/>
                  <a:cxnLst>
                    <a:cxn ang="0">
                      <a:pos x="connsiteX0" y="connsiteY0"/>
                    </a:cxn>
                    <a:cxn ang="0">
                      <a:pos x="connsiteX1" y="connsiteY1"/>
                    </a:cxn>
                    <a:cxn ang="0">
                      <a:pos x="connsiteX2" y="connsiteY2"/>
                    </a:cxn>
                  </a:cxnLst>
                  <a:rect l="l" t="t" r="r" b="b"/>
                  <a:pathLst>
                    <a:path w="924025" h="548683">
                      <a:moveTo>
                        <a:pt x="0" y="548683"/>
                      </a:moveTo>
                      <a:cubicBezTo>
                        <a:pt x="105878" y="363397"/>
                        <a:pt x="211756" y="178111"/>
                        <a:pt x="365760" y="86671"/>
                      </a:cubicBezTo>
                      <a:cubicBezTo>
                        <a:pt x="519764" y="-4769"/>
                        <a:pt x="924025" y="43"/>
                        <a:pt x="924025" y="43"/>
                      </a:cubicBezTo>
                    </a:path>
                  </a:pathLst>
                </a:custGeom>
                <a:ln w="28575" cmpd="sng">
                  <a:solidFill>
                    <a:srgbClr val="2F6DB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13"/>
                </a:p>
              </p:txBody>
            </p:sp>
          </p:grpSp>
        </p:grpSp>
        <p:grpSp>
          <p:nvGrpSpPr>
            <p:cNvPr id="88" name="Group 87"/>
            <p:cNvGrpSpPr/>
            <p:nvPr/>
          </p:nvGrpSpPr>
          <p:grpSpPr>
            <a:xfrm rot="16200000">
              <a:off x="7985540" y="845865"/>
              <a:ext cx="277798" cy="277798"/>
              <a:chOff x="7677150" y="341876"/>
              <a:chExt cx="688461" cy="688461"/>
            </a:xfrm>
          </p:grpSpPr>
          <p:sp>
            <p:nvSpPr>
              <p:cNvPr id="94" name="Oval 93"/>
              <p:cNvSpPr/>
              <p:nvPr/>
            </p:nvSpPr>
            <p:spPr>
              <a:xfrm>
                <a:off x="7677150" y="341876"/>
                <a:ext cx="688461" cy="688461"/>
              </a:xfrm>
              <a:prstGeom prst="ellipse">
                <a:avLst/>
              </a:prstGeom>
              <a:solidFill>
                <a:schemeClr val="bg1"/>
              </a:solidFill>
              <a:ln w="28575" cmpd="sng">
                <a:solidFill>
                  <a:srgbClr val="2F6D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5" name="Group 94"/>
              <p:cNvGrpSpPr/>
              <p:nvPr/>
            </p:nvGrpSpPr>
            <p:grpSpPr>
              <a:xfrm rot="5400000">
                <a:off x="7723635" y="558496"/>
                <a:ext cx="688460" cy="255222"/>
                <a:chOff x="6420050" y="5271235"/>
                <a:chExt cx="917947" cy="340296"/>
              </a:xfrm>
            </p:grpSpPr>
            <p:cxnSp>
              <p:nvCxnSpPr>
                <p:cNvPr id="96" name="Straight Connector 95"/>
                <p:cNvCxnSpPr/>
                <p:nvPr/>
              </p:nvCxnSpPr>
              <p:spPr>
                <a:xfrm rot="16200000">
                  <a:off x="6879022" y="5152555"/>
                  <a:ext cx="4" cy="917947"/>
                </a:xfrm>
                <a:prstGeom prst="line">
                  <a:avLst/>
                </a:prstGeom>
                <a:ln w="28575" cmpd="sng">
                  <a:solidFill>
                    <a:srgbClr val="2F6DB6"/>
                  </a:solidFill>
                </a:ln>
              </p:spPr>
              <p:style>
                <a:lnRef idx="1">
                  <a:schemeClr val="accent1"/>
                </a:lnRef>
                <a:fillRef idx="0">
                  <a:schemeClr val="accent1"/>
                </a:fillRef>
                <a:effectRef idx="0">
                  <a:schemeClr val="accent1"/>
                </a:effectRef>
                <a:fontRef idx="minor">
                  <a:schemeClr val="tx1"/>
                </a:fontRef>
              </p:style>
            </p:cxnSp>
            <p:sp>
              <p:nvSpPr>
                <p:cNvPr id="97" name="Freeform 96"/>
                <p:cNvSpPr/>
                <p:nvPr/>
              </p:nvSpPr>
              <p:spPr>
                <a:xfrm>
                  <a:off x="6731609" y="5271235"/>
                  <a:ext cx="547419" cy="340293"/>
                </a:xfrm>
                <a:custGeom>
                  <a:avLst/>
                  <a:gdLst>
                    <a:gd name="connsiteX0" fmla="*/ 0 w 924025"/>
                    <a:gd name="connsiteY0" fmla="*/ 548683 h 548683"/>
                    <a:gd name="connsiteX1" fmla="*/ 365760 w 924025"/>
                    <a:gd name="connsiteY1" fmla="*/ 86671 h 548683"/>
                    <a:gd name="connsiteX2" fmla="*/ 924025 w 924025"/>
                    <a:gd name="connsiteY2" fmla="*/ 43 h 548683"/>
                  </a:gdLst>
                  <a:ahLst/>
                  <a:cxnLst>
                    <a:cxn ang="0">
                      <a:pos x="connsiteX0" y="connsiteY0"/>
                    </a:cxn>
                    <a:cxn ang="0">
                      <a:pos x="connsiteX1" y="connsiteY1"/>
                    </a:cxn>
                    <a:cxn ang="0">
                      <a:pos x="connsiteX2" y="connsiteY2"/>
                    </a:cxn>
                  </a:cxnLst>
                  <a:rect l="l" t="t" r="r" b="b"/>
                  <a:pathLst>
                    <a:path w="924025" h="548683">
                      <a:moveTo>
                        <a:pt x="0" y="548683"/>
                      </a:moveTo>
                      <a:cubicBezTo>
                        <a:pt x="105878" y="363397"/>
                        <a:pt x="211756" y="178111"/>
                        <a:pt x="365760" y="86671"/>
                      </a:cubicBezTo>
                      <a:cubicBezTo>
                        <a:pt x="519764" y="-4769"/>
                        <a:pt x="924025" y="43"/>
                        <a:pt x="924025" y="43"/>
                      </a:cubicBezTo>
                    </a:path>
                  </a:pathLst>
                </a:custGeom>
                <a:ln w="28575" cmpd="sng">
                  <a:solidFill>
                    <a:srgbClr val="2F6DB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13"/>
                </a:p>
              </p:txBody>
            </p:sp>
          </p:grpSp>
        </p:grpSp>
        <p:grpSp>
          <p:nvGrpSpPr>
            <p:cNvPr id="89" name="Group 88"/>
            <p:cNvGrpSpPr/>
            <p:nvPr/>
          </p:nvGrpSpPr>
          <p:grpSpPr>
            <a:xfrm rot="16200000">
              <a:off x="7985540" y="505332"/>
              <a:ext cx="277798" cy="277798"/>
              <a:chOff x="7677150" y="341876"/>
              <a:chExt cx="688461" cy="688461"/>
            </a:xfrm>
          </p:grpSpPr>
          <p:sp>
            <p:nvSpPr>
              <p:cNvPr id="90" name="Oval 89"/>
              <p:cNvSpPr/>
              <p:nvPr/>
            </p:nvSpPr>
            <p:spPr>
              <a:xfrm>
                <a:off x="7677150" y="341876"/>
                <a:ext cx="688461" cy="688461"/>
              </a:xfrm>
              <a:prstGeom prst="ellipse">
                <a:avLst/>
              </a:prstGeom>
              <a:solidFill>
                <a:schemeClr val="bg1"/>
              </a:solidFill>
              <a:ln w="28575" cmpd="sng">
                <a:solidFill>
                  <a:srgbClr val="2F6D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1" name="Group 90"/>
              <p:cNvGrpSpPr/>
              <p:nvPr/>
            </p:nvGrpSpPr>
            <p:grpSpPr>
              <a:xfrm rot="5400000">
                <a:off x="7723635" y="558496"/>
                <a:ext cx="688460" cy="255222"/>
                <a:chOff x="6420050" y="5271235"/>
                <a:chExt cx="917947" cy="340296"/>
              </a:xfrm>
            </p:grpSpPr>
            <p:cxnSp>
              <p:nvCxnSpPr>
                <p:cNvPr id="92" name="Straight Connector 91"/>
                <p:cNvCxnSpPr/>
                <p:nvPr/>
              </p:nvCxnSpPr>
              <p:spPr>
                <a:xfrm rot="16200000">
                  <a:off x="6879022" y="5152555"/>
                  <a:ext cx="4" cy="917947"/>
                </a:xfrm>
                <a:prstGeom prst="line">
                  <a:avLst/>
                </a:prstGeom>
                <a:ln w="28575" cmpd="sng">
                  <a:solidFill>
                    <a:srgbClr val="2F6DB6"/>
                  </a:solidFill>
                </a:ln>
              </p:spPr>
              <p:style>
                <a:lnRef idx="1">
                  <a:schemeClr val="accent1"/>
                </a:lnRef>
                <a:fillRef idx="0">
                  <a:schemeClr val="accent1"/>
                </a:fillRef>
                <a:effectRef idx="0">
                  <a:schemeClr val="accent1"/>
                </a:effectRef>
                <a:fontRef idx="minor">
                  <a:schemeClr val="tx1"/>
                </a:fontRef>
              </p:style>
            </p:cxnSp>
            <p:sp>
              <p:nvSpPr>
                <p:cNvPr id="93" name="Freeform 92"/>
                <p:cNvSpPr/>
                <p:nvPr/>
              </p:nvSpPr>
              <p:spPr>
                <a:xfrm>
                  <a:off x="6731609" y="5271235"/>
                  <a:ext cx="547419" cy="340293"/>
                </a:xfrm>
                <a:custGeom>
                  <a:avLst/>
                  <a:gdLst>
                    <a:gd name="connsiteX0" fmla="*/ 0 w 924025"/>
                    <a:gd name="connsiteY0" fmla="*/ 548683 h 548683"/>
                    <a:gd name="connsiteX1" fmla="*/ 365760 w 924025"/>
                    <a:gd name="connsiteY1" fmla="*/ 86671 h 548683"/>
                    <a:gd name="connsiteX2" fmla="*/ 924025 w 924025"/>
                    <a:gd name="connsiteY2" fmla="*/ 43 h 548683"/>
                  </a:gdLst>
                  <a:ahLst/>
                  <a:cxnLst>
                    <a:cxn ang="0">
                      <a:pos x="connsiteX0" y="connsiteY0"/>
                    </a:cxn>
                    <a:cxn ang="0">
                      <a:pos x="connsiteX1" y="connsiteY1"/>
                    </a:cxn>
                    <a:cxn ang="0">
                      <a:pos x="connsiteX2" y="connsiteY2"/>
                    </a:cxn>
                  </a:cxnLst>
                  <a:rect l="l" t="t" r="r" b="b"/>
                  <a:pathLst>
                    <a:path w="924025" h="548683">
                      <a:moveTo>
                        <a:pt x="0" y="548683"/>
                      </a:moveTo>
                      <a:cubicBezTo>
                        <a:pt x="105878" y="363397"/>
                        <a:pt x="211756" y="178111"/>
                        <a:pt x="365760" y="86671"/>
                      </a:cubicBezTo>
                      <a:cubicBezTo>
                        <a:pt x="519764" y="-4769"/>
                        <a:pt x="924025" y="43"/>
                        <a:pt x="924025" y="43"/>
                      </a:cubicBezTo>
                    </a:path>
                  </a:pathLst>
                </a:custGeom>
                <a:ln w="28575" cmpd="sng">
                  <a:solidFill>
                    <a:srgbClr val="2F6DB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13"/>
                </a:p>
              </p:txBody>
            </p:sp>
          </p:grpSp>
        </p:grpSp>
      </p:grpSp>
    </p:spTree>
    <p:extLst>
      <p:ext uri="{BB962C8B-B14F-4D97-AF65-F5344CB8AC3E}">
        <p14:creationId xmlns:p14="http://schemas.microsoft.com/office/powerpoint/2010/main" val="10990356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69521" y="4192189"/>
            <a:ext cx="8245089" cy="474680"/>
          </a:xfrm>
        </p:spPr>
        <p:txBody>
          <a:bodyPr/>
          <a:lstStyle/>
          <a:p>
            <a:pPr marL="0" indent="0">
              <a:buNone/>
            </a:pPr>
            <a:r>
              <a:rPr lang="en-US" dirty="0" smtClean="0"/>
              <a:t>More Repos, Other Teams, Modules, 3</a:t>
            </a:r>
            <a:r>
              <a:rPr lang="en-US" baseline="30000" dirty="0" smtClean="0"/>
              <a:t>rd</a:t>
            </a:r>
            <a:r>
              <a:rPr lang="en-US" dirty="0" smtClean="0"/>
              <a:t> Parties</a:t>
            </a:r>
            <a:endParaRPr lang="en-US" dirty="0"/>
          </a:p>
        </p:txBody>
      </p:sp>
      <p:sp>
        <p:nvSpPr>
          <p:cNvPr id="3" name="Title 2"/>
          <p:cNvSpPr>
            <a:spLocks noGrp="1"/>
          </p:cNvSpPr>
          <p:nvPr>
            <p:ph type="title"/>
          </p:nvPr>
        </p:nvSpPr>
        <p:spPr/>
        <p:txBody>
          <a:bodyPr/>
          <a:lstStyle/>
          <a:p>
            <a:r>
              <a:rPr lang="en-US" dirty="0" smtClean="0"/>
              <a:t>Explosion of Multiple Repositories</a:t>
            </a:r>
            <a:endParaRPr lang="en-US" dirty="0"/>
          </a:p>
        </p:txBody>
      </p:sp>
      <p:grpSp>
        <p:nvGrpSpPr>
          <p:cNvPr id="138" name="Group 137"/>
          <p:cNvGrpSpPr/>
          <p:nvPr/>
        </p:nvGrpSpPr>
        <p:grpSpPr>
          <a:xfrm>
            <a:off x="255211" y="1048543"/>
            <a:ext cx="8043305" cy="2938668"/>
            <a:chOff x="317596" y="1767701"/>
            <a:chExt cx="8908253" cy="3254682"/>
          </a:xfrm>
        </p:grpSpPr>
        <p:grpSp>
          <p:nvGrpSpPr>
            <p:cNvPr id="139" name="Group 138"/>
            <p:cNvGrpSpPr/>
            <p:nvPr/>
          </p:nvGrpSpPr>
          <p:grpSpPr>
            <a:xfrm>
              <a:off x="5951819" y="1767701"/>
              <a:ext cx="1939092" cy="1193316"/>
              <a:chOff x="7355388" y="2980364"/>
              <a:chExt cx="2585456" cy="1591088"/>
            </a:xfrm>
          </p:grpSpPr>
          <p:sp>
            <p:nvSpPr>
              <p:cNvPr id="234" name="Cloud 233"/>
              <p:cNvSpPr/>
              <p:nvPr/>
            </p:nvSpPr>
            <p:spPr>
              <a:xfrm flipH="1" flipV="1">
                <a:off x="7355388" y="2980364"/>
                <a:ext cx="2585456" cy="1591088"/>
              </a:xfrm>
              <a:prstGeom prst="cloud">
                <a:avLst/>
              </a:prstGeom>
              <a:solidFill>
                <a:sysClr val="window" lastClr="FFFFFF"/>
              </a:solidFill>
              <a:ln w="3810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dirty="0" smtClean="0">
                  <a:ln>
                    <a:noFill/>
                  </a:ln>
                  <a:solidFill>
                    <a:prstClr val="white"/>
                  </a:solidFill>
                  <a:effectLst/>
                  <a:uLnTx/>
                  <a:uFillTx/>
                  <a:latin typeface="Calibri"/>
                  <a:ea typeface=""/>
                  <a:cs typeface=""/>
                </a:endParaRPr>
              </a:p>
            </p:txBody>
          </p:sp>
          <p:grpSp>
            <p:nvGrpSpPr>
              <p:cNvPr id="235" name="Group 234"/>
              <p:cNvGrpSpPr/>
              <p:nvPr/>
            </p:nvGrpSpPr>
            <p:grpSpPr>
              <a:xfrm>
                <a:off x="7980556" y="3528728"/>
                <a:ext cx="1507253" cy="209054"/>
                <a:chOff x="3185327" y="3710744"/>
                <a:chExt cx="1507253" cy="209054"/>
              </a:xfrm>
            </p:grpSpPr>
            <p:cxnSp>
              <p:nvCxnSpPr>
                <p:cNvPr id="244" name="Straight Connector 243"/>
                <p:cNvCxnSpPr/>
                <p:nvPr/>
              </p:nvCxnSpPr>
              <p:spPr>
                <a:xfrm>
                  <a:off x="3185327" y="3811259"/>
                  <a:ext cx="1507253" cy="0"/>
                </a:xfrm>
                <a:prstGeom prst="line">
                  <a:avLst/>
                </a:prstGeom>
                <a:noFill/>
                <a:ln w="38100" cap="flat" cmpd="sng" algn="ctr">
                  <a:solidFill>
                    <a:sysClr val="window" lastClr="FFFFFF">
                      <a:lumMod val="50000"/>
                    </a:sysClr>
                  </a:solidFill>
                  <a:prstDash val="sysDash"/>
                  <a:miter lim="800000"/>
                </a:ln>
                <a:effectLst/>
              </p:spPr>
            </p:cxnSp>
            <p:grpSp>
              <p:nvGrpSpPr>
                <p:cNvPr id="245" name="Group 244"/>
                <p:cNvGrpSpPr/>
                <p:nvPr/>
              </p:nvGrpSpPr>
              <p:grpSpPr>
                <a:xfrm>
                  <a:off x="4225759" y="3710744"/>
                  <a:ext cx="246302" cy="209053"/>
                  <a:chOff x="8014313" y="2429771"/>
                  <a:chExt cx="457838" cy="388597"/>
                </a:xfrm>
              </p:grpSpPr>
              <p:sp>
                <p:nvSpPr>
                  <p:cNvPr id="249" name="Trapezoid 248"/>
                  <p:cNvSpPr/>
                  <p:nvPr/>
                </p:nvSpPr>
                <p:spPr>
                  <a:xfrm rot="16200000">
                    <a:off x="7933772" y="2510312"/>
                    <a:ext cx="388596" cy="227513"/>
                  </a:xfrm>
                  <a:prstGeom prst="trapezoid">
                    <a:avLst/>
                  </a:prstGeom>
                  <a:solidFill>
                    <a:sysClr val="window" lastClr="FFFFFF">
                      <a:lumMod val="50000"/>
                    </a:sysClr>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sp>
                <p:nvSpPr>
                  <p:cNvPr id="250" name="Trapezoid 249"/>
                  <p:cNvSpPr/>
                  <p:nvPr/>
                </p:nvSpPr>
                <p:spPr>
                  <a:xfrm rot="5400000">
                    <a:off x="8163997" y="2510213"/>
                    <a:ext cx="388596" cy="227713"/>
                  </a:xfrm>
                  <a:prstGeom prst="trapezoid">
                    <a:avLst/>
                  </a:prstGeom>
                  <a:solidFill>
                    <a:sysClr val="window" lastClr="FFFFFF">
                      <a:lumMod val="65000"/>
                    </a:sysClr>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grpSp>
            <p:grpSp>
              <p:nvGrpSpPr>
                <p:cNvPr id="246" name="Group 245"/>
                <p:cNvGrpSpPr/>
                <p:nvPr/>
              </p:nvGrpSpPr>
              <p:grpSpPr>
                <a:xfrm>
                  <a:off x="3420786" y="3710745"/>
                  <a:ext cx="246302" cy="209053"/>
                  <a:chOff x="8014313" y="2429771"/>
                  <a:chExt cx="457838" cy="388597"/>
                </a:xfrm>
              </p:grpSpPr>
              <p:sp>
                <p:nvSpPr>
                  <p:cNvPr id="247" name="Trapezoid 246"/>
                  <p:cNvSpPr/>
                  <p:nvPr/>
                </p:nvSpPr>
                <p:spPr>
                  <a:xfrm rot="16200000">
                    <a:off x="7933772" y="2510312"/>
                    <a:ext cx="388596" cy="227513"/>
                  </a:xfrm>
                  <a:prstGeom prst="trapezoid">
                    <a:avLst/>
                  </a:prstGeom>
                  <a:solidFill>
                    <a:sysClr val="window" lastClr="FFFFFF">
                      <a:lumMod val="50000"/>
                    </a:sysClr>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sp>
                <p:nvSpPr>
                  <p:cNvPr id="248" name="Trapezoid 247"/>
                  <p:cNvSpPr/>
                  <p:nvPr/>
                </p:nvSpPr>
                <p:spPr>
                  <a:xfrm rot="5400000">
                    <a:off x="8163997" y="2510213"/>
                    <a:ext cx="388596" cy="227713"/>
                  </a:xfrm>
                  <a:prstGeom prst="trapezoid">
                    <a:avLst/>
                  </a:prstGeom>
                  <a:solidFill>
                    <a:sysClr val="window" lastClr="FFFFFF">
                      <a:lumMod val="65000"/>
                    </a:sysClr>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grpSp>
          </p:grpSp>
          <p:grpSp>
            <p:nvGrpSpPr>
              <p:cNvPr id="236" name="Group 235"/>
              <p:cNvGrpSpPr/>
              <p:nvPr/>
            </p:nvGrpSpPr>
            <p:grpSpPr>
              <a:xfrm>
                <a:off x="7980556" y="3923979"/>
                <a:ext cx="1507253" cy="209054"/>
                <a:chOff x="3185327" y="3710744"/>
                <a:chExt cx="1507253" cy="209054"/>
              </a:xfrm>
            </p:grpSpPr>
            <p:cxnSp>
              <p:nvCxnSpPr>
                <p:cNvPr id="237" name="Straight Connector 236"/>
                <p:cNvCxnSpPr/>
                <p:nvPr/>
              </p:nvCxnSpPr>
              <p:spPr>
                <a:xfrm>
                  <a:off x="3185327" y="3811259"/>
                  <a:ext cx="1507253" cy="0"/>
                </a:xfrm>
                <a:prstGeom prst="line">
                  <a:avLst/>
                </a:prstGeom>
                <a:noFill/>
                <a:ln w="38100" cap="flat" cmpd="sng" algn="ctr">
                  <a:solidFill>
                    <a:sysClr val="window" lastClr="FFFFFF">
                      <a:lumMod val="50000"/>
                    </a:sysClr>
                  </a:solidFill>
                  <a:prstDash val="sysDash"/>
                  <a:miter lim="800000"/>
                </a:ln>
                <a:effectLst/>
              </p:spPr>
            </p:cxnSp>
            <p:grpSp>
              <p:nvGrpSpPr>
                <p:cNvPr id="238" name="Group 237"/>
                <p:cNvGrpSpPr/>
                <p:nvPr/>
              </p:nvGrpSpPr>
              <p:grpSpPr>
                <a:xfrm>
                  <a:off x="4225759" y="3710744"/>
                  <a:ext cx="246302" cy="209053"/>
                  <a:chOff x="8014313" y="2429771"/>
                  <a:chExt cx="457838" cy="388597"/>
                </a:xfrm>
              </p:grpSpPr>
              <p:sp>
                <p:nvSpPr>
                  <p:cNvPr id="242" name="Trapezoid 241"/>
                  <p:cNvSpPr/>
                  <p:nvPr/>
                </p:nvSpPr>
                <p:spPr>
                  <a:xfrm rot="16200000">
                    <a:off x="7933772" y="2510312"/>
                    <a:ext cx="388596" cy="227513"/>
                  </a:xfrm>
                  <a:prstGeom prst="trapezoid">
                    <a:avLst/>
                  </a:prstGeom>
                  <a:solidFill>
                    <a:sysClr val="window" lastClr="FFFFFF">
                      <a:lumMod val="50000"/>
                    </a:sysClr>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sp>
                <p:nvSpPr>
                  <p:cNvPr id="243" name="Trapezoid 242"/>
                  <p:cNvSpPr/>
                  <p:nvPr/>
                </p:nvSpPr>
                <p:spPr>
                  <a:xfrm rot="5400000">
                    <a:off x="8163997" y="2510213"/>
                    <a:ext cx="388596" cy="227713"/>
                  </a:xfrm>
                  <a:prstGeom prst="trapezoid">
                    <a:avLst/>
                  </a:prstGeom>
                  <a:solidFill>
                    <a:sysClr val="window" lastClr="FFFFFF">
                      <a:lumMod val="65000"/>
                    </a:sysClr>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grpSp>
            <p:grpSp>
              <p:nvGrpSpPr>
                <p:cNvPr id="239" name="Group 238"/>
                <p:cNvGrpSpPr/>
                <p:nvPr/>
              </p:nvGrpSpPr>
              <p:grpSpPr>
                <a:xfrm>
                  <a:off x="3420786" y="3710745"/>
                  <a:ext cx="246302" cy="209053"/>
                  <a:chOff x="8014313" y="2429771"/>
                  <a:chExt cx="457838" cy="388597"/>
                </a:xfrm>
              </p:grpSpPr>
              <p:sp>
                <p:nvSpPr>
                  <p:cNvPr id="240" name="Trapezoid 239"/>
                  <p:cNvSpPr/>
                  <p:nvPr/>
                </p:nvSpPr>
                <p:spPr>
                  <a:xfrm rot="16200000">
                    <a:off x="7933772" y="2510312"/>
                    <a:ext cx="388596" cy="227513"/>
                  </a:xfrm>
                  <a:prstGeom prst="trapezoid">
                    <a:avLst/>
                  </a:prstGeom>
                  <a:solidFill>
                    <a:sysClr val="window" lastClr="FFFFFF">
                      <a:lumMod val="50000"/>
                    </a:sysClr>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sp>
                <p:nvSpPr>
                  <p:cNvPr id="241" name="Trapezoid 240"/>
                  <p:cNvSpPr/>
                  <p:nvPr/>
                </p:nvSpPr>
                <p:spPr>
                  <a:xfrm rot="5400000">
                    <a:off x="8163997" y="2510213"/>
                    <a:ext cx="388596" cy="227713"/>
                  </a:xfrm>
                  <a:prstGeom prst="trapezoid">
                    <a:avLst/>
                  </a:prstGeom>
                  <a:solidFill>
                    <a:sysClr val="window" lastClr="FFFFFF">
                      <a:lumMod val="65000"/>
                    </a:sysClr>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grpSp>
          </p:grpSp>
        </p:grpSp>
        <p:grpSp>
          <p:nvGrpSpPr>
            <p:cNvPr id="140" name="Group 139"/>
            <p:cNvGrpSpPr/>
            <p:nvPr/>
          </p:nvGrpSpPr>
          <p:grpSpPr>
            <a:xfrm>
              <a:off x="728208" y="3198946"/>
              <a:ext cx="1180180" cy="1191566"/>
              <a:chOff x="9882931" y="4717093"/>
              <a:chExt cx="1573573" cy="1588754"/>
            </a:xfrm>
          </p:grpSpPr>
          <p:sp>
            <p:nvSpPr>
              <p:cNvPr id="220" name="Oval 219"/>
              <p:cNvSpPr/>
              <p:nvPr/>
            </p:nvSpPr>
            <p:spPr>
              <a:xfrm flipH="1">
                <a:off x="9882931" y="4732274"/>
                <a:ext cx="1573573" cy="1573573"/>
              </a:xfrm>
              <a:prstGeom prst="ellipse">
                <a:avLst/>
              </a:prstGeom>
              <a:solidFill>
                <a:sysClr val="window" lastClr="FFFFFF"/>
              </a:solidFill>
              <a:ln w="3810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221" name="Freeform 220"/>
              <p:cNvSpPr/>
              <p:nvPr/>
            </p:nvSpPr>
            <p:spPr>
              <a:xfrm rot="5400000">
                <a:off x="10536669" y="5542695"/>
                <a:ext cx="606391" cy="340293"/>
              </a:xfrm>
              <a:custGeom>
                <a:avLst/>
                <a:gdLst>
                  <a:gd name="connsiteX0" fmla="*/ 0 w 924025"/>
                  <a:gd name="connsiteY0" fmla="*/ 548683 h 548683"/>
                  <a:gd name="connsiteX1" fmla="*/ 365760 w 924025"/>
                  <a:gd name="connsiteY1" fmla="*/ 86671 h 548683"/>
                  <a:gd name="connsiteX2" fmla="*/ 924025 w 924025"/>
                  <a:gd name="connsiteY2" fmla="*/ 43 h 548683"/>
                </a:gdLst>
                <a:ahLst/>
                <a:cxnLst>
                  <a:cxn ang="0">
                    <a:pos x="connsiteX0" y="connsiteY0"/>
                  </a:cxn>
                  <a:cxn ang="0">
                    <a:pos x="connsiteX1" y="connsiteY1"/>
                  </a:cxn>
                  <a:cxn ang="0">
                    <a:pos x="connsiteX2" y="connsiteY2"/>
                  </a:cxn>
                </a:cxnLst>
                <a:rect l="l" t="t" r="r" b="b"/>
                <a:pathLst>
                  <a:path w="924025" h="548683">
                    <a:moveTo>
                      <a:pt x="0" y="548683"/>
                    </a:moveTo>
                    <a:cubicBezTo>
                      <a:pt x="105878" y="363397"/>
                      <a:pt x="211756" y="178111"/>
                      <a:pt x="365760" y="86671"/>
                    </a:cubicBezTo>
                    <a:cubicBezTo>
                      <a:pt x="519764" y="-4769"/>
                      <a:pt x="924025" y="43"/>
                      <a:pt x="924025" y="43"/>
                    </a:cubicBezTo>
                  </a:path>
                </a:pathLst>
              </a:custGeom>
              <a:noFill/>
              <a:ln w="3810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222" name="Oval 221"/>
              <p:cNvSpPr/>
              <p:nvPr/>
            </p:nvSpPr>
            <p:spPr>
              <a:xfrm rot="5400000" flipH="1">
                <a:off x="10926448" y="5926876"/>
                <a:ext cx="146909" cy="146909"/>
              </a:xfrm>
              <a:prstGeom prst="ellipse">
                <a:avLst/>
              </a:prstGeom>
              <a:solidFill>
                <a:sysClr val="window" lastClr="FFFFFF"/>
              </a:solidFill>
              <a:ln w="3810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cxnSp>
            <p:nvCxnSpPr>
              <p:cNvPr id="223" name="Straight Connector 222"/>
              <p:cNvCxnSpPr/>
              <p:nvPr/>
            </p:nvCxnSpPr>
            <p:spPr>
              <a:xfrm flipH="1">
                <a:off x="10354511" y="5556555"/>
                <a:ext cx="1" cy="160571"/>
              </a:xfrm>
              <a:prstGeom prst="line">
                <a:avLst/>
              </a:prstGeom>
              <a:noFill/>
              <a:ln w="38100" cap="flat" cmpd="sng" algn="ctr">
                <a:solidFill>
                  <a:sysClr val="window" lastClr="FFFFFF">
                    <a:lumMod val="50000"/>
                  </a:sysClr>
                </a:solidFill>
                <a:prstDash val="solid"/>
                <a:miter lim="800000"/>
              </a:ln>
              <a:effectLst/>
            </p:spPr>
          </p:cxnSp>
          <p:cxnSp>
            <p:nvCxnSpPr>
              <p:cNvPr id="224" name="Straight Connector 223"/>
              <p:cNvCxnSpPr/>
              <p:nvPr/>
            </p:nvCxnSpPr>
            <p:spPr>
              <a:xfrm flipH="1">
                <a:off x="10669717" y="4717093"/>
                <a:ext cx="3702" cy="1588754"/>
              </a:xfrm>
              <a:prstGeom prst="line">
                <a:avLst/>
              </a:prstGeom>
              <a:noFill/>
              <a:ln w="38100" cap="flat" cmpd="sng" algn="ctr">
                <a:solidFill>
                  <a:sysClr val="window" lastClr="FFFFFF">
                    <a:lumMod val="50000"/>
                  </a:sysClr>
                </a:solidFill>
                <a:prstDash val="solid"/>
                <a:miter lim="800000"/>
              </a:ln>
              <a:effectLst/>
            </p:spPr>
          </p:cxnSp>
          <p:sp>
            <p:nvSpPr>
              <p:cNvPr id="225" name="Freeform 224"/>
              <p:cNvSpPr/>
              <p:nvPr/>
            </p:nvSpPr>
            <p:spPr>
              <a:xfrm rot="16200000" flipH="1">
                <a:off x="10270491" y="5091281"/>
                <a:ext cx="465559" cy="340293"/>
              </a:xfrm>
              <a:custGeom>
                <a:avLst/>
                <a:gdLst>
                  <a:gd name="connsiteX0" fmla="*/ 0 w 924025"/>
                  <a:gd name="connsiteY0" fmla="*/ 548683 h 548683"/>
                  <a:gd name="connsiteX1" fmla="*/ 365760 w 924025"/>
                  <a:gd name="connsiteY1" fmla="*/ 86671 h 548683"/>
                  <a:gd name="connsiteX2" fmla="*/ 924025 w 924025"/>
                  <a:gd name="connsiteY2" fmla="*/ 43 h 548683"/>
                </a:gdLst>
                <a:ahLst/>
                <a:cxnLst>
                  <a:cxn ang="0">
                    <a:pos x="connsiteX0" y="connsiteY0"/>
                  </a:cxn>
                  <a:cxn ang="0">
                    <a:pos x="connsiteX1" y="connsiteY1"/>
                  </a:cxn>
                  <a:cxn ang="0">
                    <a:pos x="connsiteX2" y="connsiteY2"/>
                  </a:cxn>
                </a:cxnLst>
                <a:rect l="l" t="t" r="r" b="b"/>
                <a:pathLst>
                  <a:path w="924025" h="548683">
                    <a:moveTo>
                      <a:pt x="0" y="548683"/>
                    </a:moveTo>
                    <a:cubicBezTo>
                      <a:pt x="105878" y="363397"/>
                      <a:pt x="211756" y="178111"/>
                      <a:pt x="365760" y="86671"/>
                    </a:cubicBezTo>
                    <a:cubicBezTo>
                      <a:pt x="519764" y="-4769"/>
                      <a:pt x="924025" y="43"/>
                      <a:pt x="924025" y="43"/>
                    </a:cubicBezTo>
                  </a:path>
                </a:pathLst>
              </a:custGeom>
              <a:noFill/>
              <a:ln w="3810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226" name="Oval 225"/>
              <p:cNvSpPr/>
              <p:nvPr/>
            </p:nvSpPr>
            <p:spPr>
              <a:xfrm rot="16200000">
                <a:off x="10281057" y="5409646"/>
                <a:ext cx="146909" cy="146909"/>
              </a:xfrm>
              <a:prstGeom prst="ellipse">
                <a:avLst/>
              </a:prstGeom>
              <a:solidFill>
                <a:sysClr val="window" lastClr="FFFFFF"/>
              </a:solidFill>
              <a:ln w="3810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227" name="Oval 226"/>
              <p:cNvSpPr/>
              <p:nvPr/>
            </p:nvSpPr>
            <p:spPr>
              <a:xfrm rot="16200000">
                <a:off x="10599962" y="4958741"/>
                <a:ext cx="146909" cy="146909"/>
              </a:xfrm>
              <a:prstGeom prst="ellipse">
                <a:avLst/>
              </a:prstGeom>
              <a:solidFill>
                <a:sysClr val="window" lastClr="FFFFFF"/>
              </a:solidFill>
              <a:ln w="3810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228" name="Oval 227"/>
              <p:cNvSpPr/>
              <p:nvPr/>
            </p:nvSpPr>
            <p:spPr>
              <a:xfrm rot="16200000">
                <a:off x="10599961" y="5347298"/>
                <a:ext cx="146909" cy="146909"/>
              </a:xfrm>
              <a:prstGeom prst="ellipse">
                <a:avLst/>
              </a:prstGeom>
              <a:solidFill>
                <a:sysClr val="window" lastClr="FFFFFF"/>
              </a:solidFill>
              <a:ln w="3810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229" name="Oval 228"/>
              <p:cNvSpPr/>
              <p:nvPr/>
            </p:nvSpPr>
            <p:spPr>
              <a:xfrm rot="5400000" flipH="1">
                <a:off x="10281057" y="5717126"/>
                <a:ext cx="146909" cy="146909"/>
              </a:xfrm>
              <a:prstGeom prst="ellipse">
                <a:avLst/>
              </a:prstGeom>
              <a:solidFill>
                <a:sysClr val="window" lastClr="FFFFFF"/>
              </a:solidFill>
              <a:ln w="3810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230" name="Oval 229"/>
              <p:cNvSpPr/>
              <p:nvPr/>
            </p:nvSpPr>
            <p:spPr>
              <a:xfrm rot="5400000" flipH="1">
                <a:off x="10596261" y="5828589"/>
                <a:ext cx="146909" cy="146909"/>
              </a:xfrm>
              <a:prstGeom prst="ellipse">
                <a:avLst/>
              </a:prstGeom>
              <a:solidFill>
                <a:sysClr val="window" lastClr="FFFFFF"/>
              </a:solidFill>
              <a:ln w="3810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cxnSp>
            <p:nvCxnSpPr>
              <p:cNvPr id="231" name="Straight Arrow Connector 230"/>
              <p:cNvCxnSpPr/>
              <p:nvPr/>
            </p:nvCxnSpPr>
            <p:spPr>
              <a:xfrm flipH="1">
                <a:off x="10748118" y="6048953"/>
                <a:ext cx="178330" cy="110494"/>
              </a:xfrm>
              <a:prstGeom prst="straightConnector1">
                <a:avLst/>
              </a:prstGeom>
              <a:noFill/>
              <a:ln w="6350" cap="flat" cmpd="sng" algn="ctr">
                <a:solidFill>
                  <a:sysClr val="window" lastClr="FFFFFF">
                    <a:lumMod val="50000"/>
                  </a:sysClr>
                </a:solidFill>
                <a:prstDash val="solid"/>
                <a:miter lim="800000"/>
                <a:tailEnd type="triangle"/>
              </a:ln>
              <a:effectLst/>
            </p:spPr>
          </p:cxnSp>
          <p:sp>
            <p:nvSpPr>
              <p:cNvPr id="232" name="Oval 231"/>
              <p:cNvSpPr/>
              <p:nvPr/>
            </p:nvSpPr>
            <p:spPr>
              <a:xfrm rot="5400000" flipH="1">
                <a:off x="10601209" y="6085993"/>
                <a:ext cx="146909" cy="146909"/>
              </a:xfrm>
              <a:prstGeom prst="ellipse">
                <a:avLst/>
              </a:prstGeom>
              <a:solidFill>
                <a:sysClr val="window" lastClr="FFFFFF"/>
              </a:solidFill>
              <a:ln w="3810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cxnSp>
            <p:nvCxnSpPr>
              <p:cNvPr id="233" name="Straight Arrow Connector 232"/>
              <p:cNvCxnSpPr/>
              <p:nvPr/>
            </p:nvCxnSpPr>
            <p:spPr>
              <a:xfrm>
                <a:off x="10426310" y="5809817"/>
                <a:ext cx="169951" cy="92226"/>
              </a:xfrm>
              <a:prstGeom prst="straightConnector1">
                <a:avLst/>
              </a:prstGeom>
              <a:noFill/>
              <a:ln w="6350" cap="flat" cmpd="sng" algn="ctr">
                <a:solidFill>
                  <a:sysClr val="window" lastClr="FFFFFF">
                    <a:lumMod val="50000"/>
                  </a:sysClr>
                </a:solidFill>
                <a:prstDash val="solid"/>
                <a:miter lim="800000"/>
                <a:tailEnd type="triangle"/>
              </a:ln>
              <a:effectLst/>
            </p:spPr>
          </p:cxnSp>
        </p:grpSp>
        <p:grpSp>
          <p:nvGrpSpPr>
            <p:cNvPr id="141" name="Group 140"/>
            <p:cNvGrpSpPr/>
            <p:nvPr/>
          </p:nvGrpSpPr>
          <p:grpSpPr>
            <a:xfrm>
              <a:off x="1308153" y="2352748"/>
              <a:ext cx="1180180" cy="1191566"/>
              <a:chOff x="9882931" y="4717093"/>
              <a:chExt cx="1573573" cy="1588754"/>
            </a:xfrm>
          </p:grpSpPr>
          <p:sp>
            <p:nvSpPr>
              <p:cNvPr id="206" name="Oval 205"/>
              <p:cNvSpPr/>
              <p:nvPr/>
            </p:nvSpPr>
            <p:spPr>
              <a:xfrm flipH="1">
                <a:off x="9882931" y="4732274"/>
                <a:ext cx="1573573" cy="1573573"/>
              </a:xfrm>
              <a:prstGeom prst="ellipse">
                <a:avLst/>
              </a:prstGeom>
              <a:solidFill>
                <a:sysClr val="window" lastClr="FFFFFF"/>
              </a:solidFill>
              <a:ln w="3810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207" name="Freeform 206"/>
              <p:cNvSpPr/>
              <p:nvPr/>
            </p:nvSpPr>
            <p:spPr>
              <a:xfrm rot="5400000">
                <a:off x="10536669" y="5542695"/>
                <a:ext cx="606391" cy="340293"/>
              </a:xfrm>
              <a:custGeom>
                <a:avLst/>
                <a:gdLst>
                  <a:gd name="connsiteX0" fmla="*/ 0 w 924025"/>
                  <a:gd name="connsiteY0" fmla="*/ 548683 h 548683"/>
                  <a:gd name="connsiteX1" fmla="*/ 365760 w 924025"/>
                  <a:gd name="connsiteY1" fmla="*/ 86671 h 548683"/>
                  <a:gd name="connsiteX2" fmla="*/ 924025 w 924025"/>
                  <a:gd name="connsiteY2" fmla="*/ 43 h 548683"/>
                </a:gdLst>
                <a:ahLst/>
                <a:cxnLst>
                  <a:cxn ang="0">
                    <a:pos x="connsiteX0" y="connsiteY0"/>
                  </a:cxn>
                  <a:cxn ang="0">
                    <a:pos x="connsiteX1" y="connsiteY1"/>
                  </a:cxn>
                  <a:cxn ang="0">
                    <a:pos x="connsiteX2" y="connsiteY2"/>
                  </a:cxn>
                </a:cxnLst>
                <a:rect l="l" t="t" r="r" b="b"/>
                <a:pathLst>
                  <a:path w="924025" h="548683">
                    <a:moveTo>
                      <a:pt x="0" y="548683"/>
                    </a:moveTo>
                    <a:cubicBezTo>
                      <a:pt x="105878" y="363397"/>
                      <a:pt x="211756" y="178111"/>
                      <a:pt x="365760" y="86671"/>
                    </a:cubicBezTo>
                    <a:cubicBezTo>
                      <a:pt x="519764" y="-4769"/>
                      <a:pt x="924025" y="43"/>
                      <a:pt x="924025" y="43"/>
                    </a:cubicBezTo>
                  </a:path>
                </a:pathLst>
              </a:custGeom>
              <a:noFill/>
              <a:ln w="3810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208" name="Oval 207"/>
              <p:cNvSpPr/>
              <p:nvPr/>
            </p:nvSpPr>
            <p:spPr>
              <a:xfrm rot="5400000" flipH="1">
                <a:off x="10926448" y="5926876"/>
                <a:ext cx="146909" cy="146909"/>
              </a:xfrm>
              <a:prstGeom prst="ellipse">
                <a:avLst/>
              </a:prstGeom>
              <a:solidFill>
                <a:sysClr val="window" lastClr="FFFFFF"/>
              </a:solidFill>
              <a:ln w="3810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cxnSp>
            <p:nvCxnSpPr>
              <p:cNvPr id="209" name="Straight Connector 208"/>
              <p:cNvCxnSpPr/>
              <p:nvPr/>
            </p:nvCxnSpPr>
            <p:spPr>
              <a:xfrm flipH="1">
                <a:off x="10354511" y="5556555"/>
                <a:ext cx="1" cy="160571"/>
              </a:xfrm>
              <a:prstGeom prst="line">
                <a:avLst/>
              </a:prstGeom>
              <a:noFill/>
              <a:ln w="38100" cap="flat" cmpd="sng" algn="ctr">
                <a:solidFill>
                  <a:sysClr val="window" lastClr="FFFFFF">
                    <a:lumMod val="50000"/>
                  </a:sysClr>
                </a:solidFill>
                <a:prstDash val="solid"/>
                <a:miter lim="800000"/>
              </a:ln>
              <a:effectLst/>
            </p:spPr>
          </p:cxnSp>
          <p:cxnSp>
            <p:nvCxnSpPr>
              <p:cNvPr id="210" name="Straight Connector 209"/>
              <p:cNvCxnSpPr/>
              <p:nvPr/>
            </p:nvCxnSpPr>
            <p:spPr>
              <a:xfrm flipH="1">
                <a:off x="10669717" y="4717093"/>
                <a:ext cx="3702" cy="1588754"/>
              </a:xfrm>
              <a:prstGeom prst="line">
                <a:avLst/>
              </a:prstGeom>
              <a:noFill/>
              <a:ln w="38100" cap="flat" cmpd="sng" algn="ctr">
                <a:solidFill>
                  <a:sysClr val="window" lastClr="FFFFFF">
                    <a:lumMod val="50000"/>
                  </a:sysClr>
                </a:solidFill>
                <a:prstDash val="solid"/>
                <a:miter lim="800000"/>
              </a:ln>
              <a:effectLst/>
            </p:spPr>
          </p:cxnSp>
          <p:sp>
            <p:nvSpPr>
              <p:cNvPr id="211" name="Freeform 210"/>
              <p:cNvSpPr/>
              <p:nvPr/>
            </p:nvSpPr>
            <p:spPr>
              <a:xfrm rot="16200000" flipH="1">
                <a:off x="10270491" y="5091281"/>
                <a:ext cx="465559" cy="340293"/>
              </a:xfrm>
              <a:custGeom>
                <a:avLst/>
                <a:gdLst>
                  <a:gd name="connsiteX0" fmla="*/ 0 w 924025"/>
                  <a:gd name="connsiteY0" fmla="*/ 548683 h 548683"/>
                  <a:gd name="connsiteX1" fmla="*/ 365760 w 924025"/>
                  <a:gd name="connsiteY1" fmla="*/ 86671 h 548683"/>
                  <a:gd name="connsiteX2" fmla="*/ 924025 w 924025"/>
                  <a:gd name="connsiteY2" fmla="*/ 43 h 548683"/>
                </a:gdLst>
                <a:ahLst/>
                <a:cxnLst>
                  <a:cxn ang="0">
                    <a:pos x="connsiteX0" y="connsiteY0"/>
                  </a:cxn>
                  <a:cxn ang="0">
                    <a:pos x="connsiteX1" y="connsiteY1"/>
                  </a:cxn>
                  <a:cxn ang="0">
                    <a:pos x="connsiteX2" y="connsiteY2"/>
                  </a:cxn>
                </a:cxnLst>
                <a:rect l="l" t="t" r="r" b="b"/>
                <a:pathLst>
                  <a:path w="924025" h="548683">
                    <a:moveTo>
                      <a:pt x="0" y="548683"/>
                    </a:moveTo>
                    <a:cubicBezTo>
                      <a:pt x="105878" y="363397"/>
                      <a:pt x="211756" y="178111"/>
                      <a:pt x="365760" y="86671"/>
                    </a:cubicBezTo>
                    <a:cubicBezTo>
                      <a:pt x="519764" y="-4769"/>
                      <a:pt x="924025" y="43"/>
                      <a:pt x="924025" y="43"/>
                    </a:cubicBezTo>
                  </a:path>
                </a:pathLst>
              </a:custGeom>
              <a:noFill/>
              <a:ln w="3810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212" name="Oval 211"/>
              <p:cNvSpPr/>
              <p:nvPr/>
            </p:nvSpPr>
            <p:spPr>
              <a:xfrm rot="16200000">
                <a:off x="10281057" y="5409646"/>
                <a:ext cx="146909" cy="146909"/>
              </a:xfrm>
              <a:prstGeom prst="ellipse">
                <a:avLst/>
              </a:prstGeom>
              <a:solidFill>
                <a:sysClr val="window" lastClr="FFFFFF"/>
              </a:solidFill>
              <a:ln w="3810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213" name="Oval 212"/>
              <p:cNvSpPr/>
              <p:nvPr/>
            </p:nvSpPr>
            <p:spPr>
              <a:xfrm rot="16200000">
                <a:off x="10599962" y="4958741"/>
                <a:ext cx="146909" cy="146909"/>
              </a:xfrm>
              <a:prstGeom prst="ellipse">
                <a:avLst/>
              </a:prstGeom>
              <a:solidFill>
                <a:sysClr val="window" lastClr="FFFFFF"/>
              </a:solidFill>
              <a:ln w="3810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214" name="Oval 213"/>
              <p:cNvSpPr/>
              <p:nvPr/>
            </p:nvSpPr>
            <p:spPr>
              <a:xfrm rot="16200000">
                <a:off x="10599961" y="5347298"/>
                <a:ext cx="146909" cy="146909"/>
              </a:xfrm>
              <a:prstGeom prst="ellipse">
                <a:avLst/>
              </a:prstGeom>
              <a:solidFill>
                <a:sysClr val="window" lastClr="FFFFFF"/>
              </a:solidFill>
              <a:ln w="3810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215" name="Oval 214"/>
              <p:cNvSpPr/>
              <p:nvPr/>
            </p:nvSpPr>
            <p:spPr>
              <a:xfrm rot="5400000" flipH="1">
                <a:off x="10281057" y="5717126"/>
                <a:ext cx="146909" cy="146909"/>
              </a:xfrm>
              <a:prstGeom prst="ellipse">
                <a:avLst/>
              </a:prstGeom>
              <a:solidFill>
                <a:sysClr val="window" lastClr="FFFFFF"/>
              </a:solidFill>
              <a:ln w="3810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216" name="Oval 215"/>
              <p:cNvSpPr/>
              <p:nvPr/>
            </p:nvSpPr>
            <p:spPr>
              <a:xfrm rot="5400000" flipH="1">
                <a:off x="10596261" y="5828589"/>
                <a:ext cx="146909" cy="146909"/>
              </a:xfrm>
              <a:prstGeom prst="ellipse">
                <a:avLst/>
              </a:prstGeom>
              <a:solidFill>
                <a:sysClr val="window" lastClr="FFFFFF"/>
              </a:solidFill>
              <a:ln w="3810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cxnSp>
            <p:nvCxnSpPr>
              <p:cNvPr id="217" name="Straight Arrow Connector 216"/>
              <p:cNvCxnSpPr/>
              <p:nvPr/>
            </p:nvCxnSpPr>
            <p:spPr>
              <a:xfrm flipH="1">
                <a:off x="10748118" y="6048953"/>
                <a:ext cx="178330" cy="110494"/>
              </a:xfrm>
              <a:prstGeom prst="straightConnector1">
                <a:avLst/>
              </a:prstGeom>
              <a:noFill/>
              <a:ln w="6350" cap="flat" cmpd="sng" algn="ctr">
                <a:solidFill>
                  <a:sysClr val="window" lastClr="FFFFFF">
                    <a:lumMod val="50000"/>
                  </a:sysClr>
                </a:solidFill>
                <a:prstDash val="solid"/>
                <a:miter lim="800000"/>
                <a:tailEnd type="triangle"/>
              </a:ln>
              <a:effectLst/>
            </p:spPr>
          </p:cxnSp>
          <p:sp>
            <p:nvSpPr>
              <p:cNvPr id="218" name="Oval 217"/>
              <p:cNvSpPr/>
              <p:nvPr/>
            </p:nvSpPr>
            <p:spPr>
              <a:xfrm rot="5400000" flipH="1">
                <a:off x="10601209" y="6085993"/>
                <a:ext cx="146909" cy="146909"/>
              </a:xfrm>
              <a:prstGeom prst="ellipse">
                <a:avLst/>
              </a:prstGeom>
              <a:solidFill>
                <a:sysClr val="window" lastClr="FFFFFF"/>
              </a:solidFill>
              <a:ln w="3810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cxnSp>
            <p:nvCxnSpPr>
              <p:cNvPr id="219" name="Straight Arrow Connector 218"/>
              <p:cNvCxnSpPr/>
              <p:nvPr/>
            </p:nvCxnSpPr>
            <p:spPr>
              <a:xfrm>
                <a:off x="10426310" y="5809817"/>
                <a:ext cx="169951" cy="92226"/>
              </a:xfrm>
              <a:prstGeom prst="straightConnector1">
                <a:avLst/>
              </a:prstGeom>
              <a:noFill/>
              <a:ln w="6350" cap="flat" cmpd="sng" algn="ctr">
                <a:solidFill>
                  <a:sysClr val="window" lastClr="FFFFFF">
                    <a:lumMod val="50000"/>
                  </a:sysClr>
                </a:solidFill>
                <a:prstDash val="solid"/>
                <a:miter lim="800000"/>
                <a:tailEnd type="triangle"/>
              </a:ln>
              <a:effectLst/>
            </p:spPr>
          </p:cxnSp>
        </p:grpSp>
        <p:grpSp>
          <p:nvGrpSpPr>
            <p:cNvPr id="142" name="Group 141"/>
            <p:cNvGrpSpPr/>
            <p:nvPr/>
          </p:nvGrpSpPr>
          <p:grpSpPr>
            <a:xfrm>
              <a:off x="3226236" y="3701371"/>
              <a:ext cx="1180180" cy="1191566"/>
              <a:chOff x="9882931" y="4717093"/>
              <a:chExt cx="1573573" cy="1588754"/>
            </a:xfrm>
          </p:grpSpPr>
          <p:sp>
            <p:nvSpPr>
              <p:cNvPr id="192" name="Oval 191"/>
              <p:cNvSpPr/>
              <p:nvPr/>
            </p:nvSpPr>
            <p:spPr>
              <a:xfrm flipH="1">
                <a:off x="9882931" y="4732274"/>
                <a:ext cx="1573573" cy="1573573"/>
              </a:xfrm>
              <a:prstGeom prst="ellipse">
                <a:avLst/>
              </a:prstGeom>
              <a:solidFill>
                <a:sysClr val="window" lastClr="FFFFFF"/>
              </a:solidFill>
              <a:ln w="3810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93" name="Freeform 192"/>
              <p:cNvSpPr/>
              <p:nvPr/>
            </p:nvSpPr>
            <p:spPr>
              <a:xfrm rot="5400000">
                <a:off x="10536669" y="5542695"/>
                <a:ext cx="606391" cy="340293"/>
              </a:xfrm>
              <a:custGeom>
                <a:avLst/>
                <a:gdLst>
                  <a:gd name="connsiteX0" fmla="*/ 0 w 924025"/>
                  <a:gd name="connsiteY0" fmla="*/ 548683 h 548683"/>
                  <a:gd name="connsiteX1" fmla="*/ 365760 w 924025"/>
                  <a:gd name="connsiteY1" fmla="*/ 86671 h 548683"/>
                  <a:gd name="connsiteX2" fmla="*/ 924025 w 924025"/>
                  <a:gd name="connsiteY2" fmla="*/ 43 h 548683"/>
                </a:gdLst>
                <a:ahLst/>
                <a:cxnLst>
                  <a:cxn ang="0">
                    <a:pos x="connsiteX0" y="connsiteY0"/>
                  </a:cxn>
                  <a:cxn ang="0">
                    <a:pos x="connsiteX1" y="connsiteY1"/>
                  </a:cxn>
                  <a:cxn ang="0">
                    <a:pos x="connsiteX2" y="connsiteY2"/>
                  </a:cxn>
                </a:cxnLst>
                <a:rect l="l" t="t" r="r" b="b"/>
                <a:pathLst>
                  <a:path w="924025" h="548683">
                    <a:moveTo>
                      <a:pt x="0" y="548683"/>
                    </a:moveTo>
                    <a:cubicBezTo>
                      <a:pt x="105878" y="363397"/>
                      <a:pt x="211756" y="178111"/>
                      <a:pt x="365760" y="86671"/>
                    </a:cubicBezTo>
                    <a:cubicBezTo>
                      <a:pt x="519764" y="-4769"/>
                      <a:pt x="924025" y="43"/>
                      <a:pt x="924025" y="43"/>
                    </a:cubicBezTo>
                  </a:path>
                </a:pathLst>
              </a:custGeom>
              <a:noFill/>
              <a:ln w="3810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94" name="Oval 193"/>
              <p:cNvSpPr/>
              <p:nvPr/>
            </p:nvSpPr>
            <p:spPr>
              <a:xfrm rot="5400000" flipH="1">
                <a:off x="10926448" y="5926876"/>
                <a:ext cx="146909" cy="146909"/>
              </a:xfrm>
              <a:prstGeom prst="ellipse">
                <a:avLst/>
              </a:prstGeom>
              <a:solidFill>
                <a:sysClr val="window" lastClr="FFFFFF"/>
              </a:solidFill>
              <a:ln w="3810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cxnSp>
            <p:nvCxnSpPr>
              <p:cNvPr id="195" name="Straight Connector 194"/>
              <p:cNvCxnSpPr/>
              <p:nvPr/>
            </p:nvCxnSpPr>
            <p:spPr>
              <a:xfrm flipH="1">
                <a:off x="10354511" y="5556555"/>
                <a:ext cx="1" cy="160571"/>
              </a:xfrm>
              <a:prstGeom prst="line">
                <a:avLst/>
              </a:prstGeom>
              <a:noFill/>
              <a:ln w="38100" cap="flat" cmpd="sng" algn="ctr">
                <a:solidFill>
                  <a:sysClr val="window" lastClr="FFFFFF">
                    <a:lumMod val="50000"/>
                  </a:sysClr>
                </a:solidFill>
                <a:prstDash val="solid"/>
                <a:miter lim="800000"/>
              </a:ln>
              <a:effectLst/>
            </p:spPr>
          </p:cxnSp>
          <p:cxnSp>
            <p:nvCxnSpPr>
              <p:cNvPr id="196" name="Straight Connector 195"/>
              <p:cNvCxnSpPr/>
              <p:nvPr/>
            </p:nvCxnSpPr>
            <p:spPr>
              <a:xfrm flipH="1">
                <a:off x="10669717" y="4717093"/>
                <a:ext cx="3702" cy="1588754"/>
              </a:xfrm>
              <a:prstGeom prst="line">
                <a:avLst/>
              </a:prstGeom>
              <a:noFill/>
              <a:ln w="38100" cap="flat" cmpd="sng" algn="ctr">
                <a:solidFill>
                  <a:sysClr val="window" lastClr="FFFFFF">
                    <a:lumMod val="50000"/>
                  </a:sysClr>
                </a:solidFill>
                <a:prstDash val="solid"/>
                <a:miter lim="800000"/>
              </a:ln>
              <a:effectLst/>
            </p:spPr>
          </p:cxnSp>
          <p:sp>
            <p:nvSpPr>
              <p:cNvPr id="197" name="Freeform 196"/>
              <p:cNvSpPr/>
              <p:nvPr/>
            </p:nvSpPr>
            <p:spPr>
              <a:xfrm rot="16200000" flipH="1">
                <a:off x="10270491" y="5091281"/>
                <a:ext cx="465559" cy="340293"/>
              </a:xfrm>
              <a:custGeom>
                <a:avLst/>
                <a:gdLst>
                  <a:gd name="connsiteX0" fmla="*/ 0 w 924025"/>
                  <a:gd name="connsiteY0" fmla="*/ 548683 h 548683"/>
                  <a:gd name="connsiteX1" fmla="*/ 365760 w 924025"/>
                  <a:gd name="connsiteY1" fmla="*/ 86671 h 548683"/>
                  <a:gd name="connsiteX2" fmla="*/ 924025 w 924025"/>
                  <a:gd name="connsiteY2" fmla="*/ 43 h 548683"/>
                </a:gdLst>
                <a:ahLst/>
                <a:cxnLst>
                  <a:cxn ang="0">
                    <a:pos x="connsiteX0" y="connsiteY0"/>
                  </a:cxn>
                  <a:cxn ang="0">
                    <a:pos x="connsiteX1" y="connsiteY1"/>
                  </a:cxn>
                  <a:cxn ang="0">
                    <a:pos x="connsiteX2" y="connsiteY2"/>
                  </a:cxn>
                </a:cxnLst>
                <a:rect l="l" t="t" r="r" b="b"/>
                <a:pathLst>
                  <a:path w="924025" h="548683">
                    <a:moveTo>
                      <a:pt x="0" y="548683"/>
                    </a:moveTo>
                    <a:cubicBezTo>
                      <a:pt x="105878" y="363397"/>
                      <a:pt x="211756" y="178111"/>
                      <a:pt x="365760" y="86671"/>
                    </a:cubicBezTo>
                    <a:cubicBezTo>
                      <a:pt x="519764" y="-4769"/>
                      <a:pt x="924025" y="43"/>
                      <a:pt x="924025" y="43"/>
                    </a:cubicBezTo>
                  </a:path>
                </a:pathLst>
              </a:custGeom>
              <a:noFill/>
              <a:ln w="3810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98" name="Oval 197"/>
              <p:cNvSpPr/>
              <p:nvPr/>
            </p:nvSpPr>
            <p:spPr>
              <a:xfrm rot="16200000">
                <a:off x="10281057" y="5409646"/>
                <a:ext cx="146909" cy="146909"/>
              </a:xfrm>
              <a:prstGeom prst="ellipse">
                <a:avLst/>
              </a:prstGeom>
              <a:solidFill>
                <a:sysClr val="window" lastClr="FFFFFF"/>
              </a:solidFill>
              <a:ln w="3810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99" name="Oval 198"/>
              <p:cNvSpPr/>
              <p:nvPr/>
            </p:nvSpPr>
            <p:spPr>
              <a:xfrm rot="16200000">
                <a:off x="10599962" y="4958741"/>
                <a:ext cx="146909" cy="146909"/>
              </a:xfrm>
              <a:prstGeom prst="ellipse">
                <a:avLst/>
              </a:prstGeom>
              <a:solidFill>
                <a:sysClr val="window" lastClr="FFFFFF"/>
              </a:solidFill>
              <a:ln w="3810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200" name="Oval 199"/>
              <p:cNvSpPr/>
              <p:nvPr/>
            </p:nvSpPr>
            <p:spPr>
              <a:xfrm rot="16200000">
                <a:off x="10599961" y="5347298"/>
                <a:ext cx="146909" cy="146909"/>
              </a:xfrm>
              <a:prstGeom prst="ellipse">
                <a:avLst/>
              </a:prstGeom>
              <a:solidFill>
                <a:sysClr val="window" lastClr="FFFFFF"/>
              </a:solidFill>
              <a:ln w="3810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201" name="Oval 200"/>
              <p:cNvSpPr/>
              <p:nvPr/>
            </p:nvSpPr>
            <p:spPr>
              <a:xfrm rot="5400000" flipH="1">
                <a:off x="10281057" y="5717126"/>
                <a:ext cx="146909" cy="146909"/>
              </a:xfrm>
              <a:prstGeom prst="ellipse">
                <a:avLst/>
              </a:prstGeom>
              <a:solidFill>
                <a:sysClr val="window" lastClr="FFFFFF"/>
              </a:solidFill>
              <a:ln w="3810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202" name="Oval 201"/>
              <p:cNvSpPr/>
              <p:nvPr/>
            </p:nvSpPr>
            <p:spPr>
              <a:xfrm rot="5400000" flipH="1">
                <a:off x="10596261" y="5828589"/>
                <a:ext cx="146909" cy="146909"/>
              </a:xfrm>
              <a:prstGeom prst="ellipse">
                <a:avLst/>
              </a:prstGeom>
              <a:solidFill>
                <a:sysClr val="window" lastClr="FFFFFF"/>
              </a:solidFill>
              <a:ln w="3810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cxnSp>
            <p:nvCxnSpPr>
              <p:cNvPr id="203" name="Straight Arrow Connector 202"/>
              <p:cNvCxnSpPr/>
              <p:nvPr/>
            </p:nvCxnSpPr>
            <p:spPr>
              <a:xfrm flipH="1">
                <a:off x="10748118" y="6048953"/>
                <a:ext cx="178330" cy="110494"/>
              </a:xfrm>
              <a:prstGeom prst="straightConnector1">
                <a:avLst/>
              </a:prstGeom>
              <a:noFill/>
              <a:ln w="6350" cap="flat" cmpd="sng" algn="ctr">
                <a:solidFill>
                  <a:sysClr val="window" lastClr="FFFFFF">
                    <a:lumMod val="50000"/>
                  </a:sysClr>
                </a:solidFill>
                <a:prstDash val="solid"/>
                <a:miter lim="800000"/>
                <a:tailEnd type="triangle"/>
              </a:ln>
              <a:effectLst/>
            </p:spPr>
          </p:cxnSp>
          <p:sp>
            <p:nvSpPr>
              <p:cNvPr id="204" name="Oval 203"/>
              <p:cNvSpPr/>
              <p:nvPr/>
            </p:nvSpPr>
            <p:spPr>
              <a:xfrm rot="5400000" flipH="1">
                <a:off x="10601209" y="6085993"/>
                <a:ext cx="146909" cy="146909"/>
              </a:xfrm>
              <a:prstGeom prst="ellipse">
                <a:avLst/>
              </a:prstGeom>
              <a:solidFill>
                <a:sysClr val="window" lastClr="FFFFFF"/>
              </a:solidFill>
              <a:ln w="3810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cxnSp>
            <p:nvCxnSpPr>
              <p:cNvPr id="205" name="Straight Arrow Connector 204"/>
              <p:cNvCxnSpPr/>
              <p:nvPr/>
            </p:nvCxnSpPr>
            <p:spPr>
              <a:xfrm>
                <a:off x="10426310" y="5809817"/>
                <a:ext cx="169951" cy="92226"/>
              </a:xfrm>
              <a:prstGeom prst="straightConnector1">
                <a:avLst/>
              </a:prstGeom>
              <a:noFill/>
              <a:ln w="6350" cap="flat" cmpd="sng" algn="ctr">
                <a:solidFill>
                  <a:sysClr val="window" lastClr="FFFFFF">
                    <a:lumMod val="50000"/>
                  </a:sysClr>
                </a:solidFill>
                <a:prstDash val="solid"/>
                <a:miter lim="800000"/>
                <a:tailEnd type="triangle"/>
              </a:ln>
              <a:effectLst/>
            </p:spPr>
          </p:cxnSp>
        </p:grpSp>
        <p:grpSp>
          <p:nvGrpSpPr>
            <p:cNvPr id="143" name="Group 142"/>
            <p:cNvGrpSpPr/>
            <p:nvPr/>
          </p:nvGrpSpPr>
          <p:grpSpPr>
            <a:xfrm>
              <a:off x="3098964" y="2678249"/>
              <a:ext cx="2472026" cy="829161"/>
              <a:chOff x="1752169" y="3051398"/>
              <a:chExt cx="3296034" cy="1105548"/>
            </a:xfrm>
          </p:grpSpPr>
          <p:cxnSp>
            <p:nvCxnSpPr>
              <p:cNvPr id="181" name="Straight Connector 180"/>
              <p:cNvCxnSpPr/>
              <p:nvPr/>
            </p:nvCxnSpPr>
            <p:spPr>
              <a:xfrm>
                <a:off x="2261937" y="3330341"/>
                <a:ext cx="2655339" cy="0"/>
              </a:xfrm>
              <a:prstGeom prst="line">
                <a:avLst/>
              </a:prstGeom>
              <a:noFill/>
              <a:ln w="38100" cap="flat" cmpd="sng" algn="ctr">
                <a:solidFill>
                  <a:srgbClr val="2F6DB6"/>
                </a:solidFill>
                <a:prstDash val="solid"/>
                <a:miter lim="800000"/>
              </a:ln>
              <a:effectLst/>
            </p:spPr>
          </p:cxnSp>
          <p:sp>
            <p:nvSpPr>
              <p:cNvPr id="182" name="Oval 181"/>
              <p:cNvSpPr/>
              <p:nvPr/>
            </p:nvSpPr>
            <p:spPr>
              <a:xfrm flipH="1">
                <a:off x="2578413" y="3256886"/>
                <a:ext cx="146909" cy="146909"/>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83" name="Oval 182"/>
              <p:cNvSpPr/>
              <p:nvPr/>
            </p:nvSpPr>
            <p:spPr>
              <a:xfrm flipH="1">
                <a:off x="3272805" y="3256886"/>
                <a:ext cx="146909" cy="146909"/>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84" name="Oval 183"/>
              <p:cNvSpPr/>
              <p:nvPr/>
            </p:nvSpPr>
            <p:spPr>
              <a:xfrm flipH="1">
                <a:off x="4098974" y="3256885"/>
                <a:ext cx="146909" cy="146909"/>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85" name="Oval 184"/>
              <p:cNvSpPr/>
              <p:nvPr/>
            </p:nvSpPr>
            <p:spPr>
              <a:xfrm flipH="1">
                <a:off x="3750266" y="3256882"/>
                <a:ext cx="146909" cy="146909"/>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86" name="Round Same Side Corner Rectangle 185"/>
              <p:cNvSpPr/>
              <p:nvPr/>
            </p:nvSpPr>
            <p:spPr>
              <a:xfrm>
                <a:off x="1752169" y="3230732"/>
                <a:ext cx="240631" cy="259882"/>
              </a:xfrm>
              <a:prstGeom prst="round2SameRect">
                <a:avLst>
                  <a:gd name="adj1" fmla="val 50000"/>
                  <a:gd name="adj2" fmla="val 0"/>
                </a:avLst>
              </a:prstGeom>
              <a:solidFill>
                <a:srgbClr val="5B9BD5">
                  <a:lumMod val="40000"/>
                  <a:lumOff val="60000"/>
                </a:srgbClr>
              </a:solidFill>
              <a:ln w="3492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sp>
            <p:nvSpPr>
              <p:cNvPr id="187" name="Oval 186"/>
              <p:cNvSpPr/>
              <p:nvPr/>
            </p:nvSpPr>
            <p:spPr>
              <a:xfrm flipH="1">
                <a:off x="1761941" y="3051398"/>
                <a:ext cx="217832" cy="21783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88" name="Arc 187"/>
              <p:cNvSpPr/>
              <p:nvPr/>
            </p:nvSpPr>
            <p:spPr>
              <a:xfrm flipH="1" flipV="1">
                <a:off x="4166809" y="3163354"/>
                <a:ext cx="750467" cy="654520"/>
              </a:xfrm>
              <a:prstGeom prst="arc">
                <a:avLst/>
              </a:prstGeom>
              <a:noFill/>
              <a:ln w="38100" cap="flat" cmpd="sng" algn="ctr">
                <a:solidFill>
                  <a:srgbClr val="2F6DB6"/>
                </a:solidFill>
                <a:prstDash val="sysDash"/>
                <a:miter lim="800000"/>
                <a:headEnd type="triangle"/>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grpSp>
            <p:nvGrpSpPr>
              <p:cNvPr id="189" name="Group 188"/>
              <p:cNvGrpSpPr/>
              <p:nvPr/>
            </p:nvGrpSpPr>
            <p:grpSpPr>
              <a:xfrm>
                <a:off x="4590367" y="3768347"/>
                <a:ext cx="457836" cy="388599"/>
                <a:chOff x="7617584" y="2830213"/>
                <a:chExt cx="636955" cy="488465"/>
              </a:xfrm>
            </p:grpSpPr>
            <p:sp>
              <p:nvSpPr>
                <p:cNvPr id="190" name="Trapezoid 189"/>
                <p:cNvSpPr/>
                <p:nvPr/>
              </p:nvSpPr>
              <p:spPr>
                <a:xfrm rot="16200000">
                  <a:off x="7531613" y="2916184"/>
                  <a:ext cx="488463" cy="316521"/>
                </a:xfrm>
                <a:prstGeom prst="trapezoid">
                  <a:avLst/>
                </a:prstGeom>
                <a:solidFill>
                  <a:sysClr val="window" lastClr="FFFFFF">
                    <a:lumMod val="50000"/>
                  </a:sysClr>
                </a:solidFill>
                <a:ln w="38100" cap="flat" cmpd="sng" algn="ctr">
                  <a:solidFill>
                    <a:sysClr val="window" lastClr="FFFFFF">
                      <a:lumMod val="90000"/>
                      <a:lumOff val="1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sp>
              <p:nvSpPr>
                <p:cNvPr id="191" name="Trapezoid 190"/>
                <p:cNvSpPr/>
                <p:nvPr/>
              </p:nvSpPr>
              <p:spPr>
                <a:xfrm rot="5400000">
                  <a:off x="7851909" y="2916047"/>
                  <a:ext cx="488460" cy="316801"/>
                </a:xfrm>
                <a:prstGeom prst="trapezoid">
                  <a:avLst/>
                </a:prstGeom>
                <a:solidFill>
                  <a:sysClr val="window" lastClr="FFFFFF">
                    <a:lumMod val="65000"/>
                  </a:sysClr>
                </a:solidFill>
                <a:ln w="38100" cap="flat" cmpd="sng" algn="ctr">
                  <a:solidFill>
                    <a:sysClr val="window" lastClr="FFFFFF">
                      <a:lumMod val="90000"/>
                      <a:lumOff val="1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grpSp>
        </p:grpSp>
        <p:sp>
          <p:nvSpPr>
            <p:cNvPr id="144" name="TextBox 143"/>
            <p:cNvSpPr txBox="1"/>
            <p:nvPr/>
          </p:nvSpPr>
          <p:spPr>
            <a:xfrm>
              <a:off x="2959030" y="2009964"/>
              <a:ext cx="512596" cy="55399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0" b="1" i="0" u="none" strike="noStrike" kern="0" cap="none" spc="0" normalizeH="0" baseline="0" noProof="0" dirty="0" smtClean="0">
                  <a:ln>
                    <a:noFill/>
                  </a:ln>
                  <a:solidFill>
                    <a:srgbClr val="C00000"/>
                  </a:solidFill>
                  <a:effectLst/>
                  <a:uLnTx/>
                  <a:uFillTx/>
                  <a:latin typeface="Andale Mono" charset="0"/>
                  <a:ea typeface="Andale Mono" charset="0"/>
                  <a:cs typeface="Andale Mono" charset="0"/>
                </a:rPr>
                <a:t>?</a:t>
              </a:r>
              <a:endParaRPr kumimoji="0" lang="en-GB" sz="2400" b="1" i="0" u="none" strike="noStrike" kern="0" cap="none" spc="0" normalizeH="0" baseline="0" noProof="0" dirty="0" smtClean="0">
                <a:ln>
                  <a:noFill/>
                </a:ln>
                <a:solidFill>
                  <a:srgbClr val="C00000"/>
                </a:solidFill>
                <a:effectLst/>
                <a:uLnTx/>
                <a:uFillTx/>
                <a:latin typeface="Andale Mono" charset="0"/>
                <a:ea typeface="Andale Mono" charset="0"/>
                <a:cs typeface="Andale Mono" charset="0"/>
              </a:endParaRPr>
            </a:p>
          </p:txBody>
        </p:sp>
        <p:cxnSp>
          <p:nvCxnSpPr>
            <p:cNvPr id="145" name="Straight Arrow Connector 144"/>
            <p:cNvCxnSpPr/>
            <p:nvPr/>
          </p:nvCxnSpPr>
          <p:spPr>
            <a:xfrm flipH="1" flipV="1">
              <a:off x="3269668" y="3157864"/>
              <a:ext cx="323942" cy="476981"/>
            </a:xfrm>
            <a:prstGeom prst="straightConnector1">
              <a:avLst/>
            </a:prstGeom>
            <a:noFill/>
            <a:ln w="31750" cap="flat" cmpd="sng" algn="ctr">
              <a:solidFill>
                <a:srgbClr val="C00000"/>
              </a:solidFill>
              <a:prstDash val="solid"/>
              <a:miter lim="800000"/>
              <a:headEnd type="none"/>
              <a:tailEnd type="triangle"/>
            </a:ln>
            <a:effectLst/>
          </p:spPr>
        </p:cxnSp>
        <p:cxnSp>
          <p:nvCxnSpPr>
            <p:cNvPr id="146" name="Straight Arrow Connector 145"/>
            <p:cNvCxnSpPr/>
            <p:nvPr/>
          </p:nvCxnSpPr>
          <p:spPr>
            <a:xfrm flipV="1">
              <a:off x="2596406" y="2887452"/>
              <a:ext cx="368239" cy="39803"/>
            </a:xfrm>
            <a:prstGeom prst="straightConnector1">
              <a:avLst/>
            </a:prstGeom>
            <a:noFill/>
            <a:ln w="31750" cap="flat" cmpd="sng" algn="ctr">
              <a:solidFill>
                <a:srgbClr val="C00000"/>
              </a:solidFill>
              <a:prstDash val="solid"/>
              <a:miter lim="800000"/>
              <a:headEnd type="none"/>
              <a:tailEnd type="triangle"/>
            </a:ln>
            <a:effectLst/>
          </p:spPr>
        </p:cxnSp>
        <p:cxnSp>
          <p:nvCxnSpPr>
            <p:cNvPr id="147" name="Straight Arrow Connector 146"/>
            <p:cNvCxnSpPr/>
            <p:nvPr/>
          </p:nvCxnSpPr>
          <p:spPr>
            <a:xfrm flipV="1">
              <a:off x="2038355" y="3099560"/>
              <a:ext cx="920675" cy="684608"/>
            </a:xfrm>
            <a:prstGeom prst="straightConnector1">
              <a:avLst/>
            </a:prstGeom>
            <a:noFill/>
            <a:ln w="31750" cap="flat" cmpd="sng" algn="ctr">
              <a:solidFill>
                <a:srgbClr val="C00000"/>
              </a:solidFill>
              <a:prstDash val="solid"/>
              <a:miter lim="800000"/>
              <a:headEnd type="none"/>
              <a:tailEnd type="triangle"/>
            </a:ln>
            <a:effectLst/>
          </p:spPr>
        </p:cxnSp>
        <p:cxnSp>
          <p:nvCxnSpPr>
            <p:cNvPr id="148" name="Straight Arrow Connector 147"/>
            <p:cNvCxnSpPr/>
            <p:nvPr/>
          </p:nvCxnSpPr>
          <p:spPr>
            <a:xfrm flipH="1">
              <a:off x="3431638" y="2513053"/>
              <a:ext cx="2402932" cy="184076"/>
            </a:xfrm>
            <a:prstGeom prst="straightConnector1">
              <a:avLst/>
            </a:prstGeom>
            <a:noFill/>
            <a:ln w="31750" cap="flat" cmpd="sng" algn="ctr">
              <a:solidFill>
                <a:srgbClr val="C00000"/>
              </a:solidFill>
              <a:prstDash val="solid"/>
              <a:miter lim="800000"/>
              <a:headEnd type="none"/>
              <a:tailEnd type="triangle"/>
            </a:ln>
            <a:effectLst/>
          </p:spPr>
        </p:cxnSp>
        <p:cxnSp>
          <p:nvCxnSpPr>
            <p:cNvPr id="149" name="Straight Arrow Connector 148"/>
            <p:cNvCxnSpPr/>
            <p:nvPr/>
          </p:nvCxnSpPr>
          <p:spPr>
            <a:xfrm flipH="1" flipV="1">
              <a:off x="3478680" y="3062971"/>
              <a:ext cx="3209930" cy="945188"/>
            </a:xfrm>
            <a:prstGeom prst="straightConnector1">
              <a:avLst/>
            </a:prstGeom>
            <a:noFill/>
            <a:ln w="31750" cap="flat" cmpd="sng" algn="ctr">
              <a:solidFill>
                <a:srgbClr val="C00000"/>
              </a:solidFill>
              <a:prstDash val="solid"/>
              <a:miter lim="800000"/>
              <a:headEnd type="none"/>
              <a:tailEnd type="triangle"/>
            </a:ln>
            <a:effectLst/>
          </p:spPr>
        </p:cxnSp>
        <p:sp>
          <p:nvSpPr>
            <p:cNvPr id="150" name="TextBox 149"/>
            <p:cNvSpPr txBox="1"/>
            <p:nvPr/>
          </p:nvSpPr>
          <p:spPr>
            <a:xfrm>
              <a:off x="317596" y="2281263"/>
              <a:ext cx="1105732"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smtClean="0">
                  <a:ln>
                    <a:noFill/>
                  </a:ln>
                  <a:solidFill>
                    <a:prstClr val="black"/>
                  </a:solidFill>
                  <a:effectLst/>
                  <a:uLnTx/>
                  <a:uFillTx/>
                  <a:latin typeface="Calibri"/>
                </a:rPr>
                <a:t>1000’s</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smtClean="0">
                  <a:ln>
                    <a:noFill/>
                  </a:ln>
                  <a:solidFill>
                    <a:prstClr val="black"/>
                  </a:solidFill>
                  <a:effectLst/>
                  <a:uLnTx/>
                  <a:uFillTx/>
                  <a:latin typeface="Calibri"/>
                </a:rPr>
                <a:t>internal repos</a:t>
              </a:r>
            </a:p>
          </p:txBody>
        </p:sp>
        <p:sp>
          <p:nvSpPr>
            <p:cNvPr id="151" name="TextBox 150"/>
            <p:cNvSpPr txBox="1"/>
            <p:nvPr/>
          </p:nvSpPr>
          <p:spPr>
            <a:xfrm>
              <a:off x="4429083" y="4106284"/>
              <a:ext cx="1295181" cy="9160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smtClean="0">
                  <a:ln>
                    <a:noFill/>
                  </a:ln>
                  <a:solidFill>
                    <a:prstClr val="black"/>
                  </a:solidFill>
                  <a:effectLst/>
                  <a:uLnTx/>
                  <a:uFillTx/>
                  <a:latin typeface="Calibri"/>
                </a:rPr>
                <a:t>1000’s</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smtClean="0">
                  <a:ln>
                    <a:noFill/>
                  </a:ln>
                  <a:solidFill>
                    <a:prstClr val="black"/>
                  </a:solidFill>
                  <a:effectLst/>
                  <a:uLnTx/>
                  <a:uFillTx/>
                  <a:latin typeface="Calibri"/>
                </a:rPr>
                <a:t>external repos</a:t>
              </a:r>
            </a:p>
          </p:txBody>
        </p:sp>
        <p:sp>
          <p:nvSpPr>
            <p:cNvPr id="152" name="TextBox 151"/>
            <p:cNvSpPr txBox="1"/>
            <p:nvPr/>
          </p:nvSpPr>
          <p:spPr>
            <a:xfrm>
              <a:off x="6498211" y="3048217"/>
              <a:ext cx="2727638" cy="64466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smtClean="0">
                  <a:ln>
                    <a:noFill/>
                  </a:ln>
                  <a:solidFill>
                    <a:prstClr val="black"/>
                  </a:solidFill>
                  <a:effectLst/>
                  <a:uLnTx/>
                  <a:uFillTx/>
                  <a:latin typeface="Calibri"/>
                </a:rPr>
                <a:t>1000’s artefacts from different providers</a:t>
              </a:r>
            </a:p>
          </p:txBody>
        </p:sp>
        <p:grpSp>
          <p:nvGrpSpPr>
            <p:cNvPr id="153" name="Group 152"/>
            <p:cNvGrpSpPr/>
            <p:nvPr/>
          </p:nvGrpSpPr>
          <p:grpSpPr>
            <a:xfrm>
              <a:off x="6576258" y="3768896"/>
              <a:ext cx="1939092" cy="1193316"/>
              <a:chOff x="7355388" y="2980364"/>
              <a:chExt cx="2585456" cy="1591088"/>
            </a:xfrm>
          </p:grpSpPr>
          <p:sp>
            <p:nvSpPr>
              <p:cNvPr id="164" name="Cloud 163"/>
              <p:cNvSpPr/>
              <p:nvPr/>
            </p:nvSpPr>
            <p:spPr>
              <a:xfrm flipH="1" flipV="1">
                <a:off x="7355388" y="2980364"/>
                <a:ext cx="2585456" cy="1591088"/>
              </a:xfrm>
              <a:prstGeom prst="cloud">
                <a:avLst/>
              </a:prstGeom>
              <a:solidFill>
                <a:sysClr val="window" lastClr="FFFFFF"/>
              </a:solidFill>
              <a:ln w="3810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dirty="0" smtClean="0">
                  <a:ln>
                    <a:noFill/>
                  </a:ln>
                  <a:solidFill>
                    <a:prstClr val="white"/>
                  </a:solidFill>
                  <a:effectLst/>
                  <a:uLnTx/>
                  <a:uFillTx/>
                  <a:latin typeface="Calibri"/>
                  <a:ea typeface=""/>
                  <a:cs typeface=""/>
                </a:endParaRPr>
              </a:p>
            </p:txBody>
          </p:sp>
          <p:grpSp>
            <p:nvGrpSpPr>
              <p:cNvPr id="165" name="Group 164"/>
              <p:cNvGrpSpPr/>
              <p:nvPr/>
            </p:nvGrpSpPr>
            <p:grpSpPr>
              <a:xfrm>
                <a:off x="7980556" y="3528728"/>
                <a:ext cx="1507253" cy="209054"/>
                <a:chOff x="3185327" y="3710744"/>
                <a:chExt cx="1507253" cy="209054"/>
              </a:xfrm>
            </p:grpSpPr>
            <p:cxnSp>
              <p:nvCxnSpPr>
                <p:cNvPr id="174" name="Straight Connector 173"/>
                <p:cNvCxnSpPr/>
                <p:nvPr/>
              </p:nvCxnSpPr>
              <p:spPr>
                <a:xfrm>
                  <a:off x="3185327" y="3811259"/>
                  <a:ext cx="1507253" cy="0"/>
                </a:xfrm>
                <a:prstGeom prst="line">
                  <a:avLst/>
                </a:prstGeom>
                <a:noFill/>
                <a:ln w="38100" cap="flat" cmpd="sng" algn="ctr">
                  <a:solidFill>
                    <a:sysClr val="window" lastClr="FFFFFF">
                      <a:lumMod val="50000"/>
                    </a:sysClr>
                  </a:solidFill>
                  <a:prstDash val="sysDash"/>
                  <a:miter lim="800000"/>
                </a:ln>
                <a:effectLst/>
              </p:spPr>
            </p:cxnSp>
            <p:grpSp>
              <p:nvGrpSpPr>
                <p:cNvPr id="175" name="Group 174"/>
                <p:cNvGrpSpPr/>
                <p:nvPr/>
              </p:nvGrpSpPr>
              <p:grpSpPr>
                <a:xfrm>
                  <a:off x="4225759" y="3710744"/>
                  <a:ext cx="246302" cy="209053"/>
                  <a:chOff x="8014313" y="2429771"/>
                  <a:chExt cx="457838" cy="388597"/>
                </a:xfrm>
              </p:grpSpPr>
              <p:sp>
                <p:nvSpPr>
                  <p:cNvPr id="179" name="Trapezoid 178"/>
                  <p:cNvSpPr/>
                  <p:nvPr/>
                </p:nvSpPr>
                <p:spPr>
                  <a:xfrm rot="16200000">
                    <a:off x="7933772" y="2510312"/>
                    <a:ext cx="388596" cy="227513"/>
                  </a:xfrm>
                  <a:prstGeom prst="trapezoid">
                    <a:avLst/>
                  </a:prstGeom>
                  <a:solidFill>
                    <a:sysClr val="window" lastClr="FFFFFF">
                      <a:lumMod val="50000"/>
                    </a:sysClr>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sp>
                <p:nvSpPr>
                  <p:cNvPr id="180" name="Trapezoid 179"/>
                  <p:cNvSpPr/>
                  <p:nvPr/>
                </p:nvSpPr>
                <p:spPr>
                  <a:xfrm rot="5400000">
                    <a:off x="8163997" y="2510213"/>
                    <a:ext cx="388596" cy="227713"/>
                  </a:xfrm>
                  <a:prstGeom prst="trapezoid">
                    <a:avLst/>
                  </a:prstGeom>
                  <a:solidFill>
                    <a:sysClr val="window" lastClr="FFFFFF">
                      <a:lumMod val="65000"/>
                    </a:sysClr>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grpSp>
            <p:grpSp>
              <p:nvGrpSpPr>
                <p:cNvPr id="176" name="Group 175"/>
                <p:cNvGrpSpPr/>
                <p:nvPr/>
              </p:nvGrpSpPr>
              <p:grpSpPr>
                <a:xfrm>
                  <a:off x="3420786" y="3710745"/>
                  <a:ext cx="246302" cy="209053"/>
                  <a:chOff x="8014313" y="2429771"/>
                  <a:chExt cx="457838" cy="388597"/>
                </a:xfrm>
              </p:grpSpPr>
              <p:sp>
                <p:nvSpPr>
                  <p:cNvPr id="177" name="Trapezoid 176"/>
                  <p:cNvSpPr/>
                  <p:nvPr/>
                </p:nvSpPr>
                <p:spPr>
                  <a:xfrm rot="16200000">
                    <a:off x="7933772" y="2510312"/>
                    <a:ext cx="388596" cy="227513"/>
                  </a:xfrm>
                  <a:prstGeom prst="trapezoid">
                    <a:avLst/>
                  </a:prstGeom>
                  <a:solidFill>
                    <a:sysClr val="window" lastClr="FFFFFF">
                      <a:lumMod val="50000"/>
                    </a:sysClr>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sp>
                <p:nvSpPr>
                  <p:cNvPr id="178" name="Trapezoid 177"/>
                  <p:cNvSpPr/>
                  <p:nvPr/>
                </p:nvSpPr>
                <p:spPr>
                  <a:xfrm rot="5400000">
                    <a:off x="8163997" y="2510213"/>
                    <a:ext cx="388596" cy="227713"/>
                  </a:xfrm>
                  <a:prstGeom prst="trapezoid">
                    <a:avLst/>
                  </a:prstGeom>
                  <a:solidFill>
                    <a:sysClr val="window" lastClr="FFFFFF">
                      <a:lumMod val="65000"/>
                    </a:sysClr>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grpSp>
          </p:grpSp>
          <p:grpSp>
            <p:nvGrpSpPr>
              <p:cNvPr id="166" name="Group 165"/>
              <p:cNvGrpSpPr/>
              <p:nvPr/>
            </p:nvGrpSpPr>
            <p:grpSpPr>
              <a:xfrm>
                <a:off x="7980556" y="3923979"/>
                <a:ext cx="1507253" cy="209054"/>
                <a:chOff x="3185327" y="3710744"/>
                <a:chExt cx="1507253" cy="209054"/>
              </a:xfrm>
            </p:grpSpPr>
            <p:cxnSp>
              <p:nvCxnSpPr>
                <p:cNvPr id="167" name="Straight Connector 166"/>
                <p:cNvCxnSpPr/>
                <p:nvPr/>
              </p:nvCxnSpPr>
              <p:spPr>
                <a:xfrm>
                  <a:off x="3185327" y="3811259"/>
                  <a:ext cx="1507253" cy="0"/>
                </a:xfrm>
                <a:prstGeom prst="line">
                  <a:avLst/>
                </a:prstGeom>
                <a:noFill/>
                <a:ln w="38100" cap="flat" cmpd="sng" algn="ctr">
                  <a:solidFill>
                    <a:sysClr val="window" lastClr="FFFFFF">
                      <a:lumMod val="50000"/>
                    </a:sysClr>
                  </a:solidFill>
                  <a:prstDash val="sysDash"/>
                  <a:miter lim="800000"/>
                </a:ln>
                <a:effectLst/>
              </p:spPr>
            </p:cxnSp>
            <p:grpSp>
              <p:nvGrpSpPr>
                <p:cNvPr id="168" name="Group 167"/>
                <p:cNvGrpSpPr/>
                <p:nvPr/>
              </p:nvGrpSpPr>
              <p:grpSpPr>
                <a:xfrm>
                  <a:off x="4225759" y="3710744"/>
                  <a:ext cx="246302" cy="209053"/>
                  <a:chOff x="8014313" y="2429771"/>
                  <a:chExt cx="457838" cy="388597"/>
                </a:xfrm>
              </p:grpSpPr>
              <p:sp>
                <p:nvSpPr>
                  <p:cNvPr id="172" name="Trapezoid 171"/>
                  <p:cNvSpPr/>
                  <p:nvPr/>
                </p:nvSpPr>
                <p:spPr>
                  <a:xfrm rot="16200000">
                    <a:off x="7933772" y="2510312"/>
                    <a:ext cx="388596" cy="227513"/>
                  </a:xfrm>
                  <a:prstGeom prst="trapezoid">
                    <a:avLst/>
                  </a:prstGeom>
                  <a:solidFill>
                    <a:sysClr val="window" lastClr="FFFFFF">
                      <a:lumMod val="50000"/>
                    </a:sysClr>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sp>
                <p:nvSpPr>
                  <p:cNvPr id="173" name="Trapezoid 172"/>
                  <p:cNvSpPr/>
                  <p:nvPr/>
                </p:nvSpPr>
                <p:spPr>
                  <a:xfrm rot="5400000">
                    <a:off x="8163997" y="2510213"/>
                    <a:ext cx="388596" cy="227713"/>
                  </a:xfrm>
                  <a:prstGeom prst="trapezoid">
                    <a:avLst/>
                  </a:prstGeom>
                  <a:solidFill>
                    <a:sysClr val="window" lastClr="FFFFFF">
                      <a:lumMod val="65000"/>
                    </a:sysClr>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grpSp>
            <p:grpSp>
              <p:nvGrpSpPr>
                <p:cNvPr id="169" name="Group 168"/>
                <p:cNvGrpSpPr/>
                <p:nvPr/>
              </p:nvGrpSpPr>
              <p:grpSpPr>
                <a:xfrm>
                  <a:off x="3420786" y="3710745"/>
                  <a:ext cx="246302" cy="209053"/>
                  <a:chOff x="8014313" y="2429771"/>
                  <a:chExt cx="457838" cy="388597"/>
                </a:xfrm>
              </p:grpSpPr>
              <p:sp>
                <p:nvSpPr>
                  <p:cNvPr id="170" name="Trapezoid 169"/>
                  <p:cNvSpPr/>
                  <p:nvPr/>
                </p:nvSpPr>
                <p:spPr>
                  <a:xfrm rot="16200000">
                    <a:off x="7933772" y="2510312"/>
                    <a:ext cx="388596" cy="227513"/>
                  </a:xfrm>
                  <a:prstGeom prst="trapezoid">
                    <a:avLst/>
                  </a:prstGeom>
                  <a:solidFill>
                    <a:sysClr val="window" lastClr="FFFFFF">
                      <a:lumMod val="50000"/>
                    </a:sysClr>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sp>
                <p:nvSpPr>
                  <p:cNvPr id="171" name="Trapezoid 170"/>
                  <p:cNvSpPr/>
                  <p:nvPr/>
                </p:nvSpPr>
                <p:spPr>
                  <a:xfrm rot="5400000">
                    <a:off x="8163997" y="2510213"/>
                    <a:ext cx="388596" cy="227713"/>
                  </a:xfrm>
                  <a:prstGeom prst="trapezoid">
                    <a:avLst/>
                  </a:prstGeom>
                  <a:solidFill>
                    <a:sysClr val="window" lastClr="FFFFFF">
                      <a:lumMod val="65000"/>
                    </a:sysClr>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smtClean="0">
                      <a:ln>
                        <a:noFill/>
                      </a:ln>
                      <a:solidFill>
                        <a:prstClr val="white"/>
                      </a:solidFill>
                      <a:effectLst/>
                      <a:uLnTx/>
                      <a:uFillTx/>
                      <a:latin typeface="Calibri"/>
                      <a:ea typeface=""/>
                      <a:cs typeface=""/>
                    </a:endParaRPr>
                  </a:p>
                </p:txBody>
              </p:sp>
            </p:grpSp>
          </p:grpSp>
        </p:grpSp>
        <p:grpSp>
          <p:nvGrpSpPr>
            <p:cNvPr id="154" name="Group 153"/>
            <p:cNvGrpSpPr/>
            <p:nvPr/>
          </p:nvGrpSpPr>
          <p:grpSpPr>
            <a:xfrm>
              <a:off x="7657380" y="2454593"/>
              <a:ext cx="362202" cy="447312"/>
              <a:chOff x="2368701" y="3563574"/>
              <a:chExt cx="362202" cy="447312"/>
            </a:xfrm>
          </p:grpSpPr>
          <p:sp>
            <p:nvSpPr>
              <p:cNvPr id="160" name="Rounded Rectangle 159"/>
              <p:cNvSpPr/>
              <p:nvPr/>
            </p:nvSpPr>
            <p:spPr>
              <a:xfrm>
                <a:off x="2368701" y="3563574"/>
                <a:ext cx="362202" cy="447312"/>
              </a:xfrm>
              <a:prstGeom prst="roundRect">
                <a:avLst/>
              </a:prstGeom>
              <a:solidFill>
                <a:sysClr val="window" lastClr="FFFFFF"/>
              </a:solidFill>
              <a:ln w="3810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cxnSp>
            <p:nvCxnSpPr>
              <p:cNvPr id="161" name="Straight Connector 160"/>
              <p:cNvCxnSpPr/>
              <p:nvPr/>
            </p:nvCxnSpPr>
            <p:spPr>
              <a:xfrm>
                <a:off x="2523472" y="3776900"/>
                <a:ext cx="194499" cy="0"/>
              </a:xfrm>
              <a:prstGeom prst="line">
                <a:avLst/>
              </a:prstGeom>
              <a:solidFill>
                <a:sysClr val="window" lastClr="FFFFFF"/>
              </a:solidFill>
              <a:ln w="38100" cap="rnd" cmpd="sng" algn="ctr">
                <a:solidFill>
                  <a:sysClr val="window" lastClr="FFFFFF">
                    <a:lumMod val="50000"/>
                  </a:sysClr>
                </a:solidFill>
                <a:prstDash val="solid"/>
                <a:round/>
              </a:ln>
              <a:effectLst/>
            </p:spPr>
          </p:cxnSp>
          <p:cxnSp>
            <p:nvCxnSpPr>
              <p:cNvPr id="162" name="Straight Connector 161"/>
              <p:cNvCxnSpPr/>
              <p:nvPr/>
            </p:nvCxnSpPr>
            <p:spPr>
              <a:xfrm>
                <a:off x="2523472" y="3643123"/>
                <a:ext cx="194499" cy="0"/>
              </a:xfrm>
              <a:prstGeom prst="line">
                <a:avLst/>
              </a:prstGeom>
              <a:solidFill>
                <a:sysClr val="window" lastClr="FFFFFF"/>
              </a:solidFill>
              <a:ln w="38100" cap="rnd" cmpd="sng" algn="ctr">
                <a:solidFill>
                  <a:sysClr val="window" lastClr="FFFFFF">
                    <a:lumMod val="50000"/>
                  </a:sysClr>
                </a:solidFill>
                <a:prstDash val="solid"/>
                <a:round/>
              </a:ln>
              <a:effectLst/>
            </p:spPr>
          </p:cxnSp>
          <p:cxnSp>
            <p:nvCxnSpPr>
              <p:cNvPr id="163" name="Straight Connector 162"/>
              <p:cNvCxnSpPr/>
              <p:nvPr/>
            </p:nvCxnSpPr>
            <p:spPr>
              <a:xfrm>
                <a:off x="2523472" y="3710012"/>
                <a:ext cx="194499" cy="0"/>
              </a:xfrm>
              <a:prstGeom prst="line">
                <a:avLst/>
              </a:prstGeom>
              <a:solidFill>
                <a:sysClr val="window" lastClr="FFFFFF"/>
              </a:solidFill>
              <a:ln w="38100" cap="rnd" cmpd="sng" algn="ctr">
                <a:solidFill>
                  <a:sysClr val="window" lastClr="FFFFFF">
                    <a:lumMod val="50000"/>
                  </a:sysClr>
                </a:solidFill>
                <a:prstDash val="solid"/>
                <a:round/>
              </a:ln>
              <a:effectLst/>
            </p:spPr>
          </p:cxnSp>
        </p:grpSp>
        <p:grpSp>
          <p:nvGrpSpPr>
            <p:cNvPr id="155" name="Group 154"/>
            <p:cNvGrpSpPr/>
            <p:nvPr/>
          </p:nvGrpSpPr>
          <p:grpSpPr>
            <a:xfrm>
              <a:off x="8295684" y="4445625"/>
              <a:ext cx="362202" cy="447312"/>
              <a:chOff x="2368701" y="3563574"/>
              <a:chExt cx="362202" cy="447312"/>
            </a:xfrm>
          </p:grpSpPr>
          <p:sp>
            <p:nvSpPr>
              <p:cNvPr id="156" name="Rounded Rectangle 155"/>
              <p:cNvSpPr/>
              <p:nvPr/>
            </p:nvSpPr>
            <p:spPr>
              <a:xfrm>
                <a:off x="2368701" y="3563574"/>
                <a:ext cx="362202" cy="447312"/>
              </a:xfrm>
              <a:prstGeom prst="roundRect">
                <a:avLst/>
              </a:prstGeom>
              <a:solidFill>
                <a:sysClr val="window" lastClr="FFFFFF"/>
              </a:solidFill>
              <a:ln w="3810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cxnSp>
            <p:nvCxnSpPr>
              <p:cNvPr id="157" name="Straight Connector 156"/>
              <p:cNvCxnSpPr/>
              <p:nvPr/>
            </p:nvCxnSpPr>
            <p:spPr>
              <a:xfrm>
                <a:off x="2523472" y="3776900"/>
                <a:ext cx="194499" cy="0"/>
              </a:xfrm>
              <a:prstGeom prst="line">
                <a:avLst/>
              </a:prstGeom>
              <a:solidFill>
                <a:sysClr val="window" lastClr="FFFFFF"/>
              </a:solidFill>
              <a:ln w="38100" cap="rnd" cmpd="sng" algn="ctr">
                <a:solidFill>
                  <a:sysClr val="window" lastClr="FFFFFF">
                    <a:lumMod val="50000"/>
                  </a:sysClr>
                </a:solidFill>
                <a:prstDash val="solid"/>
                <a:round/>
              </a:ln>
              <a:effectLst/>
            </p:spPr>
          </p:cxnSp>
          <p:cxnSp>
            <p:nvCxnSpPr>
              <p:cNvPr id="158" name="Straight Connector 157"/>
              <p:cNvCxnSpPr/>
              <p:nvPr/>
            </p:nvCxnSpPr>
            <p:spPr>
              <a:xfrm>
                <a:off x="2523472" y="3643123"/>
                <a:ext cx="194499" cy="0"/>
              </a:xfrm>
              <a:prstGeom prst="line">
                <a:avLst/>
              </a:prstGeom>
              <a:solidFill>
                <a:sysClr val="window" lastClr="FFFFFF"/>
              </a:solidFill>
              <a:ln w="38100" cap="rnd" cmpd="sng" algn="ctr">
                <a:solidFill>
                  <a:sysClr val="window" lastClr="FFFFFF">
                    <a:lumMod val="50000"/>
                  </a:sysClr>
                </a:solidFill>
                <a:prstDash val="solid"/>
                <a:round/>
              </a:ln>
              <a:effectLst/>
            </p:spPr>
          </p:cxnSp>
          <p:cxnSp>
            <p:nvCxnSpPr>
              <p:cNvPr id="159" name="Straight Connector 158"/>
              <p:cNvCxnSpPr/>
              <p:nvPr/>
            </p:nvCxnSpPr>
            <p:spPr>
              <a:xfrm>
                <a:off x="2523472" y="3710012"/>
                <a:ext cx="194499" cy="0"/>
              </a:xfrm>
              <a:prstGeom prst="line">
                <a:avLst/>
              </a:prstGeom>
              <a:solidFill>
                <a:sysClr val="window" lastClr="FFFFFF"/>
              </a:solidFill>
              <a:ln w="38100" cap="rnd" cmpd="sng" algn="ctr">
                <a:solidFill>
                  <a:sysClr val="window" lastClr="FFFFFF">
                    <a:lumMod val="50000"/>
                  </a:sysClr>
                </a:solidFill>
                <a:prstDash val="solid"/>
                <a:round/>
              </a:ln>
              <a:effectLst/>
            </p:spPr>
          </p:cxnSp>
        </p:grpSp>
      </p:grpSp>
      <p:grpSp>
        <p:nvGrpSpPr>
          <p:cNvPr id="251" name="Group 250"/>
          <p:cNvGrpSpPr/>
          <p:nvPr/>
        </p:nvGrpSpPr>
        <p:grpSpPr>
          <a:xfrm>
            <a:off x="7882847" y="262054"/>
            <a:ext cx="731763" cy="542927"/>
            <a:chOff x="7707742" y="505332"/>
            <a:chExt cx="833393" cy="618331"/>
          </a:xfrm>
        </p:grpSpPr>
        <p:grpSp>
          <p:nvGrpSpPr>
            <p:cNvPr id="252" name="Group 251"/>
            <p:cNvGrpSpPr/>
            <p:nvPr/>
          </p:nvGrpSpPr>
          <p:grpSpPr>
            <a:xfrm rot="16200000">
              <a:off x="7707742" y="670144"/>
              <a:ext cx="277798" cy="277798"/>
              <a:chOff x="7677150" y="341876"/>
              <a:chExt cx="688461" cy="688461"/>
            </a:xfrm>
          </p:grpSpPr>
          <p:sp>
            <p:nvSpPr>
              <p:cNvPr id="268" name="Oval 267"/>
              <p:cNvSpPr/>
              <p:nvPr/>
            </p:nvSpPr>
            <p:spPr>
              <a:xfrm>
                <a:off x="7677150" y="341876"/>
                <a:ext cx="688461" cy="688461"/>
              </a:xfrm>
              <a:prstGeom prst="ellipse">
                <a:avLst/>
              </a:prstGeom>
              <a:solidFill>
                <a:schemeClr val="bg1"/>
              </a:solidFill>
              <a:ln w="28575" cmpd="sng">
                <a:solidFill>
                  <a:srgbClr val="2F6D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9" name="Group 268"/>
              <p:cNvGrpSpPr/>
              <p:nvPr/>
            </p:nvGrpSpPr>
            <p:grpSpPr>
              <a:xfrm rot="5400000">
                <a:off x="7723635" y="558496"/>
                <a:ext cx="688460" cy="255222"/>
                <a:chOff x="6420050" y="5271235"/>
                <a:chExt cx="917947" cy="340296"/>
              </a:xfrm>
            </p:grpSpPr>
            <p:cxnSp>
              <p:nvCxnSpPr>
                <p:cNvPr id="270" name="Straight Connector 269"/>
                <p:cNvCxnSpPr/>
                <p:nvPr/>
              </p:nvCxnSpPr>
              <p:spPr>
                <a:xfrm rot="16200000">
                  <a:off x="6879022" y="5152555"/>
                  <a:ext cx="4" cy="917947"/>
                </a:xfrm>
                <a:prstGeom prst="line">
                  <a:avLst/>
                </a:prstGeom>
                <a:ln w="28575" cmpd="sng">
                  <a:solidFill>
                    <a:srgbClr val="2F6DB6"/>
                  </a:solidFill>
                </a:ln>
              </p:spPr>
              <p:style>
                <a:lnRef idx="1">
                  <a:schemeClr val="accent1"/>
                </a:lnRef>
                <a:fillRef idx="0">
                  <a:schemeClr val="accent1"/>
                </a:fillRef>
                <a:effectRef idx="0">
                  <a:schemeClr val="accent1"/>
                </a:effectRef>
                <a:fontRef idx="minor">
                  <a:schemeClr val="tx1"/>
                </a:fontRef>
              </p:style>
            </p:cxnSp>
            <p:sp>
              <p:nvSpPr>
                <p:cNvPr id="271" name="Freeform 270"/>
                <p:cNvSpPr/>
                <p:nvPr/>
              </p:nvSpPr>
              <p:spPr>
                <a:xfrm>
                  <a:off x="6731609" y="5271235"/>
                  <a:ext cx="547419" cy="340293"/>
                </a:xfrm>
                <a:custGeom>
                  <a:avLst/>
                  <a:gdLst>
                    <a:gd name="connsiteX0" fmla="*/ 0 w 924025"/>
                    <a:gd name="connsiteY0" fmla="*/ 548683 h 548683"/>
                    <a:gd name="connsiteX1" fmla="*/ 365760 w 924025"/>
                    <a:gd name="connsiteY1" fmla="*/ 86671 h 548683"/>
                    <a:gd name="connsiteX2" fmla="*/ 924025 w 924025"/>
                    <a:gd name="connsiteY2" fmla="*/ 43 h 548683"/>
                  </a:gdLst>
                  <a:ahLst/>
                  <a:cxnLst>
                    <a:cxn ang="0">
                      <a:pos x="connsiteX0" y="connsiteY0"/>
                    </a:cxn>
                    <a:cxn ang="0">
                      <a:pos x="connsiteX1" y="connsiteY1"/>
                    </a:cxn>
                    <a:cxn ang="0">
                      <a:pos x="connsiteX2" y="connsiteY2"/>
                    </a:cxn>
                  </a:cxnLst>
                  <a:rect l="l" t="t" r="r" b="b"/>
                  <a:pathLst>
                    <a:path w="924025" h="548683">
                      <a:moveTo>
                        <a:pt x="0" y="548683"/>
                      </a:moveTo>
                      <a:cubicBezTo>
                        <a:pt x="105878" y="363397"/>
                        <a:pt x="211756" y="178111"/>
                        <a:pt x="365760" y="86671"/>
                      </a:cubicBezTo>
                      <a:cubicBezTo>
                        <a:pt x="519764" y="-4769"/>
                        <a:pt x="924025" y="43"/>
                        <a:pt x="924025" y="43"/>
                      </a:cubicBezTo>
                    </a:path>
                  </a:pathLst>
                </a:custGeom>
                <a:ln w="28575" cmpd="sng">
                  <a:solidFill>
                    <a:srgbClr val="2F6DB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13"/>
                </a:p>
              </p:txBody>
            </p:sp>
          </p:grpSp>
        </p:grpSp>
        <p:grpSp>
          <p:nvGrpSpPr>
            <p:cNvPr id="253" name="Group 252"/>
            <p:cNvGrpSpPr/>
            <p:nvPr/>
          </p:nvGrpSpPr>
          <p:grpSpPr>
            <a:xfrm rot="16200000">
              <a:off x="8263337" y="670145"/>
              <a:ext cx="277798" cy="277798"/>
              <a:chOff x="7677150" y="341876"/>
              <a:chExt cx="688461" cy="688461"/>
            </a:xfrm>
          </p:grpSpPr>
          <p:sp>
            <p:nvSpPr>
              <p:cNvPr id="264" name="Oval 263"/>
              <p:cNvSpPr/>
              <p:nvPr/>
            </p:nvSpPr>
            <p:spPr>
              <a:xfrm>
                <a:off x="7677150" y="341876"/>
                <a:ext cx="688461" cy="688461"/>
              </a:xfrm>
              <a:prstGeom prst="ellipse">
                <a:avLst/>
              </a:prstGeom>
              <a:solidFill>
                <a:schemeClr val="bg1"/>
              </a:solidFill>
              <a:ln w="28575" cmpd="sng">
                <a:solidFill>
                  <a:srgbClr val="2F6D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5" name="Group 264"/>
              <p:cNvGrpSpPr/>
              <p:nvPr/>
            </p:nvGrpSpPr>
            <p:grpSpPr>
              <a:xfrm rot="5400000">
                <a:off x="7723635" y="558496"/>
                <a:ext cx="688460" cy="255222"/>
                <a:chOff x="6420050" y="5271235"/>
                <a:chExt cx="917947" cy="340296"/>
              </a:xfrm>
            </p:grpSpPr>
            <p:cxnSp>
              <p:nvCxnSpPr>
                <p:cNvPr id="266" name="Straight Connector 265"/>
                <p:cNvCxnSpPr/>
                <p:nvPr/>
              </p:nvCxnSpPr>
              <p:spPr>
                <a:xfrm rot="16200000">
                  <a:off x="6879022" y="5152555"/>
                  <a:ext cx="4" cy="917947"/>
                </a:xfrm>
                <a:prstGeom prst="line">
                  <a:avLst/>
                </a:prstGeom>
                <a:ln w="28575" cmpd="sng">
                  <a:solidFill>
                    <a:srgbClr val="2F6DB6"/>
                  </a:solidFill>
                </a:ln>
              </p:spPr>
              <p:style>
                <a:lnRef idx="1">
                  <a:schemeClr val="accent1"/>
                </a:lnRef>
                <a:fillRef idx="0">
                  <a:schemeClr val="accent1"/>
                </a:fillRef>
                <a:effectRef idx="0">
                  <a:schemeClr val="accent1"/>
                </a:effectRef>
                <a:fontRef idx="minor">
                  <a:schemeClr val="tx1"/>
                </a:fontRef>
              </p:style>
            </p:cxnSp>
            <p:sp>
              <p:nvSpPr>
                <p:cNvPr id="267" name="Freeform 266"/>
                <p:cNvSpPr/>
                <p:nvPr/>
              </p:nvSpPr>
              <p:spPr>
                <a:xfrm>
                  <a:off x="6731609" y="5271235"/>
                  <a:ext cx="547419" cy="340293"/>
                </a:xfrm>
                <a:custGeom>
                  <a:avLst/>
                  <a:gdLst>
                    <a:gd name="connsiteX0" fmla="*/ 0 w 924025"/>
                    <a:gd name="connsiteY0" fmla="*/ 548683 h 548683"/>
                    <a:gd name="connsiteX1" fmla="*/ 365760 w 924025"/>
                    <a:gd name="connsiteY1" fmla="*/ 86671 h 548683"/>
                    <a:gd name="connsiteX2" fmla="*/ 924025 w 924025"/>
                    <a:gd name="connsiteY2" fmla="*/ 43 h 548683"/>
                  </a:gdLst>
                  <a:ahLst/>
                  <a:cxnLst>
                    <a:cxn ang="0">
                      <a:pos x="connsiteX0" y="connsiteY0"/>
                    </a:cxn>
                    <a:cxn ang="0">
                      <a:pos x="connsiteX1" y="connsiteY1"/>
                    </a:cxn>
                    <a:cxn ang="0">
                      <a:pos x="connsiteX2" y="connsiteY2"/>
                    </a:cxn>
                  </a:cxnLst>
                  <a:rect l="l" t="t" r="r" b="b"/>
                  <a:pathLst>
                    <a:path w="924025" h="548683">
                      <a:moveTo>
                        <a:pt x="0" y="548683"/>
                      </a:moveTo>
                      <a:cubicBezTo>
                        <a:pt x="105878" y="363397"/>
                        <a:pt x="211756" y="178111"/>
                        <a:pt x="365760" y="86671"/>
                      </a:cubicBezTo>
                      <a:cubicBezTo>
                        <a:pt x="519764" y="-4769"/>
                        <a:pt x="924025" y="43"/>
                        <a:pt x="924025" y="43"/>
                      </a:cubicBezTo>
                    </a:path>
                  </a:pathLst>
                </a:custGeom>
                <a:ln w="28575" cmpd="sng">
                  <a:solidFill>
                    <a:srgbClr val="2F6DB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13"/>
                </a:p>
              </p:txBody>
            </p:sp>
          </p:grpSp>
        </p:grpSp>
        <p:grpSp>
          <p:nvGrpSpPr>
            <p:cNvPr id="254" name="Group 253"/>
            <p:cNvGrpSpPr/>
            <p:nvPr/>
          </p:nvGrpSpPr>
          <p:grpSpPr>
            <a:xfrm rot="16200000">
              <a:off x="7985540" y="845865"/>
              <a:ext cx="277798" cy="277798"/>
              <a:chOff x="7677150" y="341876"/>
              <a:chExt cx="688461" cy="688461"/>
            </a:xfrm>
          </p:grpSpPr>
          <p:sp>
            <p:nvSpPr>
              <p:cNvPr id="260" name="Oval 259"/>
              <p:cNvSpPr/>
              <p:nvPr/>
            </p:nvSpPr>
            <p:spPr>
              <a:xfrm>
                <a:off x="7677150" y="341876"/>
                <a:ext cx="688461" cy="688461"/>
              </a:xfrm>
              <a:prstGeom prst="ellipse">
                <a:avLst/>
              </a:prstGeom>
              <a:solidFill>
                <a:schemeClr val="bg1"/>
              </a:solidFill>
              <a:ln w="28575" cmpd="sng">
                <a:solidFill>
                  <a:srgbClr val="2F6D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1" name="Group 260"/>
              <p:cNvGrpSpPr/>
              <p:nvPr/>
            </p:nvGrpSpPr>
            <p:grpSpPr>
              <a:xfrm rot="5400000">
                <a:off x="7723635" y="558496"/>
                <a:ext cx="688460" cy="255222"/>
                <a:chOff x="6420050" y="5271235"/>
                <a:chExt cx="917947" cy="340296"/>
              </a:xfrm>
            </p:grpSpPr>
            <p:cxnSp>
              <p:nvCxnSpPr>
                <p:cNvPr id="262" name="Straight Connector 261"/>
                <p:cNvCxnSpPr/>
                <p:nvPr/>
              </p:nvCxnSpPr>
              <p:spPr>
                <a:xfrm rot="16200000">
                  <a:off x="6879022" y="5152555"/>
                  <a:ext cx="4" cy="917947"/>
                </a:xfrm>
                <a:prstGeom prst="line">
                  <a:avLst/>
                </a:prstGeom>
                <a:ln w="28575" cmpd="sng">
                  <a:solidFill>
                    <a:srgbClr val="2F6DB6"/>
                  </a:solidFill>
                </a:ln>
              </p:spPr>
              <p:style>
                <a:lnRef idx="1">
                  <a:schemeClr val="accent1"/>
                </a:lnRef>
                <a:fillRef idx="0">
                  <a:schemeClr val="accent1"/>
                </a:fillRef>
                <a:effectRef idx="0">
                  <a:schemeClr val="accent1"/>
                </a:effectRef>
                <a:fontRef idx="minor">
                  <a:schemeClr val="tx1"/>
                </a:fontRef>
              </p:style>
            </p:cxnSp>
            <p:sp>
              <p:nvSpPr>
                <p:cNvPr id="263" name="Freeform 262"/>
                <p:cNvSpPr/>
                <p:nvPr/>
              </p:nvSpPr>
              <p:spPr>
                <a:xfrm>
                  <a:off x="6731609" y="5271235"/>
                  <a:ext cx="547419" cy="340293"/>
                </a:xfrm>
                <a:custGeom>
                  <a:avLst/>
                  <a:gdLst>
                    <a:gd name="connsiteX0" fmla="*/ 0 w 924025"/>
                    <a:gd name="connsiteY0" fmla="*/ 548683 h 548683"/>
                    <a:gd name="connsiteX1" fmla="*/ 365760 w 924025"/>
                    <a:gd name="connsiteY1" fmla="*/ 86671 h 548683"/>
                    <a:gd name="connsiteX2" fmla="*/ 924025 w 924025"/>
                    <a:gd name="connsiteY2" fmla="*/ 43 h 548683"/>
                  </a:gdLst>
                  <a:ahLst/>
                  <a:cxnLst>
                    <a:cxn ang="0">
                      <a:pos x="connsiteX0" y="connsiteY0"/>
                    </a:cxn>
                    <a:cxn ang="0">
                      <a:pos x="connsiteX1" y="connsiteY1"/>
                    </a:cxn>
                    <a:cxn ang="0">
                      <a:pos x="connsiteX2" y="connsiteY2"/>
                    </a:cxn>
                  </a:cxnLst>
                  <a:rect l="l" t="t" r="r" b="b"/>
                  <a:pathLst>
                    <a:path w="924025" h="548683">
                      <a:moveTo>
                        <a:pt x="0" y="548683"/>
                      </a:moveTo>
                      <a:cubicBezTo>
                        <a:pt x="105878" y="363397"/>
                        <a:pt x="211756" y="178111"/>
                        <a:pt x="365760" y="86671"/>
                      </a:cubicBezTo>
                      <a:cubicBezTo>
                        <a:pt x="519764" y="-4769"/>
                        <a:pt x="924025" y="43"/>
                        <a:pt x="924025" y="43"/>
                      </a:cubicBezTo>
                    </a:path>
                  </a:pathLst>
                </a:custGeom>
                <a:ln w="28575" cmpd="sng">
                  <a:solidFill>
                    <a:srgbClr val="2F6DB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13"/>
                </a:p>
              </p:txBody>
            </p:sp>
          </p:grpSp>
        </p:grpSp>
        <p:grpSp>
          <p:nvGrpSpPr>
            <p:cNvPr id="255" name="Group 254"/>
            <p:cNvGrpSpPr/>
            <p:nvPr/>
          </p:nvGrpSpPr>
          <p:grpSpPr>
            <a:xfrm rot="16200000">
              <a:off x="7985540" y="505332"/>
              <a:ext cx="277798" cy="277798"/>
              <a:chOff x="7677150" y="341876"/>
              <a:chExt cx="688461" cy="688461"/>
            </a:xfrm>
          </p:grpSpPr>
          <p:sp>
            <p:nvSpPr>
              <p:cNvPr id="256" name="Oval 255"/>
              <p:cNvSpPr/>
              <p:nvPr/>
            </p:nvSpPr>
            <p:spPr>
              <a:xfrm>
                <a:off x="7677150" y="341876"/>
                <a:ext cx="688461" cy="688461"/>
              </a:xfrm>
              <a:prstGeom prst="ellipse">
                <a:avLst/>
              </a:prstGeom>
              <a:solidFill>
                <a:schemeClr val="bg1"/>
              </a:solidFill>
              <a:ln w="28575" cmpd="sng">
                <a:solidFill>
                  <a:srgbClr val="2F6DB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7" name="Group 256"/>
              <p:cNvGrpSpPr/>
              <p:nvPr/>
            </p:nvGrpSpPr>
            <p:grpSpPr>
              <a:xfrm rot="5400000">
                <a:off x="7723635" y="558496"/>
                <a:ext cx="688460" cy="255222"/>
                <a:chOff x="6420050" y="5271235"/>
                <a:chExt cx="917947" cy="340296"/>
              </a:xfrm>
            </p:grpSpPr>
            <p:cxnSp>
              <p:nvCxnSpPr>
                <p:cNvPr id="258" name="Straight Connector 257"/>
                <p:cNvCxnSpPr/>
                <p:nvPr/>
              </p:nvCxnSpPr>
              <p:spPr>
                <a:xfrm rot="16200000">
                  <a:off x="6879022" y="5152555"/>
                  <a:ext cx="4" cy="917947"/>
                </a:xfrm>
                <a:prstGeom prst="line">
                  <a:avLst/>
                </a:prstGeom>
                <a:ln w="28575" cmpd="sng">
                  <a:solidFill>
                    <a:srgbClr val="2F6DB6"/>
                  </a:solidFill>
                </a:ln>
              </p:spPr>
              <p:style>
                <a:lnRef idx="1">
                  <a:schemeClr val="accent1"/>
                </a:lnRef>
                <a:fillRef idx="0">
                  <a:schemeClr val="accent1"/>
                </a:fillRef>
                <a:effectRef idx="0">
                  <a:schemeClr val="accent1"/>
                </a:effectRef>
                <a:fontRef idx="minor">
                  <a:schemeClr val="tx1"/>
                </a:fontRef>
              </p:style>
            </p:cxnSp>
            <p:sp>
              <p:nvSpPr>
                <p:cNvPr id="259" name="Freeform 258"/>
                <p:cNvSpPr/>
                <p:nvPr/>
              </p:nvSpPr>
              <p:spPr>
                <a:xfrm>
                  <a:off x="6731609" y="5271235"/>
                  <a:ext cx="547419" cy="340293"/>
                </a:xfrm>
                <a:custGeom>
                  <a:avLst/>
                  <a:gdLst>
                    <a:gd name="connsiteX0" fmla="*/ 0 w 924025"/>
                    <a:gd name="connsiteY0" fmla="*/ 548683 h 548683"/>
                    <a:gd name="connsiteX1" fmla="*/ 365760 w 924025"/>
                    <a:gd name="connsiteY1" fmla="*/ 86671 h 548683"/>
                    <a:gd name="connsiteX2" fmla="*/ 924025 w 924025"/>
                    <a:gd name="connsiteY2" fmla="*/ 43 h 548683"/>
                  </a:gdLst>
                  <a:ahLst/>
                  <a:cxnLst>
                    <a:cxn ang="0">
                      <a:pos x="connsiteX0" y="connsiteY0"/>
                    </a:cxn>
                    <a:cxn ang="0">
                      <a:pos x="connsiteX1" y="connsiteY1"/>
                    </a:cxn>
                    <a:cxn ang="0">
                      <a:pos x="connsiteX2" y="connsiteY2"/>
                    </a:cxn>
                  </a:cxnLst>
                  <a:rect l="l" t="t" r="r" b="b"/>
                  <a:pathLst>
                    <a:path w="924025" h="548683">
                      <a:moveTo>
                        <a:pt x="0" y="548683"/>
                      </a:moveTo>
                      <a:cubicBezTo>
                        <a:pt x="105878" y="363397"/>
                        <a:pt x="211756" y="178111"/>
                        <a:pt x="365760" y="86671"/>
                      </a:cubicBezTo>
                      <a:cubicBezTo>
                        <a:pt x="519764" y="-4769"/>
                        <a:pt x="924025" y="43"/>
                        <a:pt x="924025" y="43"/>
                      </a:cubicBezTo>
                    </a:path>
                  </a:pathLst>
                </a:custGeom>
                <a:ln w="28575" cmpd="sng">
                  <a:solidFill>
                    <a:srgbClr val="2F6DB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13"/>
                </a:p>
              </p:txBody>
            </p:sp>
          </p:grpSp>
        </p:grpSp>
      </p:grpSp>
    </p:spTree>
    <p:extLst>
      <p:ext uri="{BB962C8B-B14F-4D97-AF65-F5344CB8AC3E}">
        <p14:creationId xmlns:p14="http://schemas.microsoft.com/office/powerpoint/2010/main" val="9849687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How to Scale Your VCS</a:t>
            </a:r>
            <a:r>
              <a:rPr lang="en-US" sz="4000" dirty="0"/>
              <a:t/>
            </a:r>
            <a:br>
              <a:rPr lang="en-US" sz="4000" dirty="0"/>
            </a:br>
            <a:r>
              <a:rPr lang="is-IS" sz="1400" i="1" dirty="0" smtClean="0">
                <a:solidFill>
                  <a:schemeClr val="tx1">
                    <a:lumMod val="75000"/>
                    <a:lumOff val="25000"/>
                  </a:schemeClr>
                </a:solidFill>
              </a:rPr>
              <a:t>Using Perforce Helix Core.</a:t>
            </a:r>
            <a:endParaRPr lang="en-US" sz="1400" dirty="0"/>
          </a:p>
        </p:txBody>
      </p:sp>
    </p:spTree>
    <p:extLst>
      <p:ext uri="{BB962C8B-B14F-4D97-AF65-F5344CB8AC3E}">
        <p14:creationId xmlns:p14="http://schemas.microsoft.com/office/powerpoint/2010/main" val="5249027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marL="0" indent="0">
              <a:lnSpc>
                <a:spcPct val="150000"/>
              </a:lnSpc>
              <a:buNone/>
            </a:pPr>
            <a:r>
              <a:rPr lang="en-US" dirty="0" smtClean="0"/>
              <a:t>Helix Core</a:t>
            </a:r>
          </a:p>
          <a:p>
            <a:pPr marL="342900" lvl="1" indent="0">
              <a:lnSpc>
                <a:spcPct val="150000"/>
              </a:lnSpc>
              <a:spcBef>
                <a:spcPts val="1000"/>
              </a:spcBef>
              <a:buNone/>
            </a:pPr>
            <a:r>
              <a:rPr lang="en-US" dirty="0" smtClean="0"/>
              <a:t>Source code &amp; artefacts</a:t>
            </a:r>
          </a:p>
          <a:p>
            <a:pPr marL="342900" lvl="1" indent="0">
              <a:lnSpc>
                <a:spcPct val="150000"/>
              </a:lnSpc>
              <a:buNone/>
            </a:pPr>
            <a:r>
              <a:rPr lang="en-US" dirty="0" err="1" smtClean="0"/>
              <a:t>Config</a:t>
            </a:r>
            <a:r>
              <a:rPr lang="en-US" dirty="0" smtClean="0"/>
              <a:t> data &amp; binary assets</a:t>
            </a:r>
          </a:p>
          <a:p>
            <a:pPr marL="342900" lvl="1" indent="0">
              <a:lnSpc>
                <a:spcPct val="150000"/>
              </a:lnSpc>
              <a:buNone/>
            </a:pPr>
            <a:r>
              <a:rPr lang="en-US" dirty="0" smtClean="0"/>
              <a:t>Even </a:t>
            </a:r>
            <a:r>
              <a:rPr lang="en-US" dirty="0" err="1" smtClean="0"/>
              <a:t>Git</a:t>
            </a:r>
            <a:r>
              <a:rPr lang="en-US" dirty="0" smtClean="0"/>
              <a:t> repos!</a:t>
            </a:r>
            <a:endParaRPr lang="en-US" dirty="0"/>
          </a:p>
        </p:txBody>
      </p:sp>
      <p:sp>
        <p:nvSpPr>
          <p:cNvPr id="3" name="Title 2"/>
          <p:cNvSpPr>
            <a:spLocks noGrp="1"/>
          </p:cNvSpPr>
          <p:nvPr>
            <p:ph type="title"/>
          </p:nvPr>
        </p:nvSpPr>
        <p:spPr/>
        <p:txBody>
          <a:bodyPr/>
          <a:lstStyle/>
          <a:p>
            <a:r>
              <a:rPr lang="en-US" dirty="0" smtClean="0"/>
              <a:t>Version Everything</a:t>
            </a:r>
            <a:endParaRPr lang="en-US" dirty="0"/>
          </a:p>
        </p:txBody>
      </p:sp>
      <p:pic>
        <p:nvPicPr>
          <p:cNvPr id="4"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8343" y="268005"/>
            <a:ext cx="576267" cy="536976"/>
          </a:xfrm>
          <a:prstGeom prst="rect">
            <a:avLst/>
          </a:prstGeom>
        </p:spPr>
      </p:pic>
      <p:pic>
        <p:nvPicPr>
          <p:cNvPr id="5" name="Picture 4"/>
          <p:cNvPicPr>
            <a:picLocks noChangeAspect="1"/>
          </p:cNvPicPr>
          <p:nvPr/>
        </p:nvPicPr>
        <p:blipFill>
          <a:blip r:embed="rId4"/>
          <a:stretch>
            <a:fillRect/>
          </a:stretch>
        </p:blipFill>
        <p:spPr>
          <a:xfrm>
            <a:off x="3958463" y="1112341"/>
            <a:ext cx="4009509" cy="2673006"/>
          </a:xfrm>
          <a:prstGeom prst="rect">
            <a:avLst/>
          </a:prstGeom>
        </p:spPr>
      </p:pic>
    </p:spTree>
    <p:extLst>
      <p:ext uri="{BB962C8B-B14F-4D97-AF65-F5344CB8AC3E}">
        <p14:creationId xmlns:p14="http://schemas.microsoft.com/office/powerpoint/2010/main" val="15659310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Helix Platform</a:t>
            </a:r>
            <a:endParaRPr lang="en-US" dirty="0"/>
          </a:p>
        </p:txBody>
      </p:sp>
      <p:pic>
        <p:nvPicPr>
          <p:cNvPr id="4" name="Picture 3"/>
          <p:cNvPicPr>
            <a:picLocks noChangeAspect="1"/>
          </p:cNvPicPr>
          <p:nvPr/>
        </p:nvPicPr>
        <p:blipFill rotWithShape="1">
          <a:blip r:embed="rId2">
            <a:clrChange>
              <a:clrFrom>
                <a:srgbClr val="FFFFFF"/>
              </a:clrFrom>
              <a:clrTo>
                <a:srgbClr val="FFFFFF">
                  <a:alpha val="0"/>
                </a:srgbClr>
              </a:clrTo>
            </a:clrChange>
          </a:blip>
          <a:srcRect l="22729" t="14638" r="7140" b="8987"/>
          <a:stretch/>
        </p:blipFill>
        <p:spPr>
          <a:xfrm>
            <a:off x="8115338" y="282651"/>
            <a:ext cx="563092" cy="563089"/>
          </a:xfrm>
          <a:prstGeom prst="rect">
            <a:avLst/>
          </a:prstGeom>
        </p:spPr>
      </p:pic>
      <p:sp>
        <p:nvSpPr>
          <p:cNvPr id="6" name="Content Placeholder 5"/>
          <p:cNvSpPr>
            <a:spLocks noGrp="1"/>
          </p:cNvSpPr>
          <p:nvPr>
            <p:ph sz="quarter" idx="10"/>
          </p:nvPr>
        </p:nvSpPr>
        <p:spPr/>
        <p:txBody>
          <a:bodyPr/>
          <a:lstStyle/>
          <a:p>
            <a:pPr marL="0" indent="0">
              <a:buNone/>
            </a:pPr>
            <a:r>
              <a:rPr lang="en-US" dirty="0" smtClean="0"/>
              <a:t>DevOps Ready – Version everything from plans to release</a:t>
            </a:r>
            <a:endParaRPr lang="en-US" dirty="0"/>
          </a:p>
        </p:txBody>
      </p:sp>
      <p:grpSp>
        <p:nvGrpSpPr>
          <p:cNvPr id="7" name="Group 6"/>
          <p:cNvGrpSpPr/>
          <p:nvPr/>
        </p:nvGrpSpPr>
        <p:grpSpPr>
          <a:xfrm>
            <a:off x="1449467" y="1971453"/>
            <a:ext cx="5748232" cy="2121133"/>
            <a:chOff x="4590521" y="1712491"/>
            <a:chExt cx="7664309" cy="2828177"/>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0521" y="1712491"/>
              <a:ext cx="7664309" cy="2828177"/>
            </a:xfrm>
            <a:prstGeom prst="rect">
              <a:avLst/>
            </a:prstGeom>
          </p:spPr>
        </p:pic>
        <p:sp>
          <p:nvSpPr>
            <p:cNvPr id="9" name="Oval 8"/>
            <p:cNvSpPr/>
            <p:nvPr/>
          </p:nvSpPr>
          <p:spPr>
            <a:xfrm>
              <a:off x="6668703" y="2595542"/>
              <a:ext cx="863600" cy="863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5933" y="4092585"/>
            <a:ext cx="1395299" cy="359100"/>
          </a:xfrm>
          <a:prstGeom prst="rect">
            <a:avLst/>
          </a:prstGeom>
        </p:spPr>
      </p:pic>
      <p:grpSp>
        <p:nvGrpSpPr>
          <p:cNvPr id="11" name="Group 10"/>
          <p:cNvGrpSpPr>
            <a:grpSpLocks noChangeAspect="1"/>
          </p:cNvGrpSpPr>
          <p:nvPr/>
        </p:nvGrpSpPr>
        <p:grpSpPr>
          <a:xfrm>
            <a:off x="369521" y="2206474"/>
            <a:ext cx="1619186" cy="1651088"/>
            <a:chOff x="5202488" y="5242385"/>
            <a:chExt cx="1746916" cy="1781334"/>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2488" y="5242385"/>
              <a:ext cx="1326495" cy="338811"/>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2488" y="6173692"/>
              <a:ext cx="1508799" cy="330175"/>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2488" y="5713857"/>
              <a:ext cx="1746916" cy="327175"/>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02488" y="6636529"/>
              <a:ext cx="1190902" cy="387190"/>
            </a:xfrm>
            <a:prstGeom prst="rect">
              <a:avLst/>
            </a:prstGeom>
          </p:spPr>
        </p:pic>
      </p:grpSp>
      <p:grpSp>
        <p:nvGrpSpPr>
          <p:cNvPr id="16" name="Group 15"/>
          <p:cNvGrpSpPr/>
          <p:nvPr/>
        </p:nvGrpSpPr>
        <p:grpSpPr>
          <a:xfrm>
            <a:off x="6457603" y="2325582"/>
            <a:ext cx="2084507" cy="1412873"/>
            <a:chOff x="9038320" y="4792282"/>
            <a:chExt cx="2779342" cy="1883830"/>
          </a:xfrm>
        </p:grpSpPr>
        <p:grpSp>
          <p:nvGrpSpPr>
            <p:cNvPr id="17" name="Group 16"/>
            <p:cNvGrpSpPr/>
            <p:nvPr/>
          </p:nvGrpSpPr>
          <p:grpSpPr>
            <a:xfrm>
              <a:off x="9038320" y="5324856"/>
              <a:ext cx="902244" cy="432111"/>
              <a:chOff x="10610850" y="447082"/>
              <a:chExt cx="902244" cy="432111"/>
            </a:xfrm>
          </p:grpSpPr>
          <p:cxnSp>
            <p:nvCxnSpPr>
              <p:cNvPr id="25" name="Straight Connector 24"/>
              <p:cNvCxnSpPr/>
              <p:nvPr/>
            </p:nvCxnSpPr>
            <p:spPr>
              <a:xfrm flipH="1">
                <a:off x="10610850" y="540597"/>
                <a:ext cx="171450" cy="1"/>
              </a:xfrm>
              <a:prstGeom prst="line">
                <a:avLst/>
              </a:prstGeom>
              <a:ln w="38100" cap="rnd">
                <a:solidFill>
                  <a:srgbClr val="2F6DB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10610850" y="684220"/>
                <a:ext cx="171450" cy="1"/>
              </a:xfrm>
              <a:prstGeom prst="line">
                <a:avLst/>
              </a:prstGeom>
              <a:ln w="38100" cap="rnd">
                <a:solidFill>
                  <a:srgbClr val="2F6DB6"/>
                </a:solidFill>
              </a:ln>
            </p:spPr>
            <p:style>
              <a:lnRef idx="1">
                <a:schemeClr val="accent1"/>
              </a:lnRef>
              <a:fillRef idx="0">
                <a:schemeClr val="accent1"/>
              </a:fillRef>
              <a:effectRef idx="0">
                <a:schemeClr val="accent1"/>
              </a:effectRef>
              <a:fontRef idx="minor">
                <a:schemeClr val="tx1"/>
              </a:fontRef>
            </p:style>
          </p:cxnSp>
          <p:sp>
            <p:nvSpPr>
              <p:cNvPr id="27" name="Round Same Side Corner Rectangle 26"/>
              <p:cNvSpPr/>
              <p:nvPr/>
            </p:nvSpPr>
            <p:spPr>
              <a:xfrm rot="5400000">
                <a:off x="10745561" y="483821"/>
                <a:ext cx="330654" cy="257175"/>
              </a:xfrm>
              <a:prstGeom prst="round2SameRect">
                <a:avLst>
                  <a:gd name="adj1" fmla="val 50000"/>
                  <a:gd name="adj2" fmla="val 0"/>
                </a:avLst>
              </a:prstGeom>
              <a:solidFill>
                <a:schemeClr val="bg1"/>
              </a:solidFill>
              <a:ln w="38100">
                <a:solidFill>
                  <a:srgbClr val="2F6D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cxnSp>
            <p:nvCxnSpPr>
              <p:cNvPr id="28" name="Curved Connector 27"/>
              <p:cNvCxnSpPr/>
              <p:nvPr/>
            </p:nvCxnSpPr>
            <p:spPr>
              <a:xfrm>
                <a:off x="11076847" y="635180"/>
                <a:ext cx="436247" cy="244013"/>
              </a:xfrm>
              <a:prstGeom prst="curvedConnector3">
                <a:avLst/>
              </a:prstGeom>
              <a:ln w="38100" cap="rnd">
                <a:solidFill>
                  <a:srgbClr val="2F6DB6"/>
                </a:solidFill>
              </a:ln>
            </p:spPr>
            <p:style>
              <a:lnRef idx="1">
                <a:schemeClr val="accent1"/>
              </a:lnRef>
              <a:fillRef idx="0">
                <a:schemeClr val="accent1"/>
              </a:fillRef>
              <a:effectRef idx="0">
                <a:schemeClr val="accent1"/>
              </a:effectRef>
              <a:fontRef idx="minor">
                <a:schemeClr val="tx1"/>
              </a:fontRef>
            </p:style>
          </p:cxnSp>
        </p:grpSp>
        <p:pic>
          <p:nvPicPr>
            <p:cNvPr id="18" name="Picture 17"/>
            <p:cNvPicPr>
              <a:picLocks noChangeAspect="1"/>
            </p:cNvPicPr>
            <p:nvPr/>
          </p:nvPicPr>
          <p:blipFill rotWithShape="1">
            <a:blip r:embed="rId9">
              <a:extLst>
                <a:ext uri="{28A0092B-C50C-407E-A947-70E740481C1C}">
                  <a14:useLocalDpi xmlns:a14="http://schemas.microsoft.com/office/drawing/2010/main" val="0"/>
                </a:ext>
              </a:extLst>
            </a:blip>
            <a:srcRect l="4198" t="8019" r="72901" b="8220"/>
            <a:stretch/>
          </p:blipFill>
          <p:spPr>
            <a:xfrm>
              <a:off x="10676599" y="4873823"/>
              <a:ext cx="419443" cy="553341"/>
            </a:xfrm>
            <a:prstGeom prst="rect">
              <a:avLst/>
            </a:prstGeom>
          </p:spPr>
        </p:pic>
        <p:pic>
          <p:nvPicPr>
            <p:cNvPr id="19" name="Picture 18"/>
            <p:cNvPicPr>
              <a:picLocks noChangeAspect="1"/>
            </p:cNvPicPr>
            <p:nvPr/>
          </p:nvPicPr>
          <p:blipFill rotWithShape="1">
            <a:blip r:embed="rId10">
              <a:extLst>
                <a:ext uri="{28A0092B-C50C-407E-A947-70E740481C1C}">
                  <a14:useLocalDpi xmlns:a14="http://schemas.microsoft.com/office/drawing/2010/main" val="0"/>
                </a:ext>
              </a:extLst>
            </a:blip>
            <a:srcRect r="74477" b="33256"/>
            <a:stretch/>
          </p:blipFill>
          <p:spPr>
            <a:xfrm>
              <a:off x="11209441" y="5156941"/>
              <a:ext cx="414586" cy="430394"/>
            </a:xfrm>
            <a:prstGeom prst="rect">
              <a:avLst/>
            </a:prstGeom>
          </p:spPr>
        </p:pic>
        <p:pic>
          <p:nvPicPr>
            <p:cNvPr id="20" name="Picture 19"/>
            <p:cNvPicPr>
              <a:picLocks noChangeAspect="1"/>
            </p:cNvPicPr>
            <p:nvPr/>
          </p:nvPicPr>
          <p:blipFill>
            <a:blip r:embed="rId11"/>
            <a:stretch>
              <a:fillRect/>
            </a:stretch>
          </p:blipFill>
          <p:spPr>
            <a:xfrm>
              <a:off x="10309616" y="5891154"/>
              <a:ext cx="465283" cy="465283"/>
            </a:xfrm>
            <a:prstGeom prst="rect">
              <a:avLst/>
            </a:prstGeom>
          </p:spPr>
        </p:pic>
        <p:pic>
          <p:nvPicPr>
            <p:cNvPr id="21" name="Picture 20"/>
            <p:cNvPicPr>
              <a:picLocks noChangeAspect="1"/>
            </p:cNvPicPr>
            <p:nvPr/>
          </p:nvPicPr>
          <p:blipFill>
            <a:blip r:embed="rId12"/>
            <a:stretch>
              <a:fillRect/>
            </a:stretch>
          </p:blipFill>
          <p:spPr>
            <a:xfrm>
              <a:off x="10728097" y="5405394"/>
              <a:ext cx="670300" cy="670300"/>
            </a:xfrm>
            <a:prstGeom prst="rect">
              <a:avLst/>
            </a:prstGeom>
          </p:spPr>
        </p:pic>
        <p:pic>
          <p:nvPicPr>
            <p:cNvPr id="22" name="Picture 21"/>
            <p:cNvPicPr>
              <a:picLocks noChangeAspect="1"/>
            </p:cNvPicPr>
            <p:nvPr/>
          </p:nvPicPr>
          <p:blipFill>
            <a:blip r:embed="rId13"/>
            <a:stretch>
              <a:fillRect/>
            </a:stretch>
          </p:blipFill>
          <p:spPr>
            <a:xfrm>
              <a:off x="9885427" y="5322004"/>
              <a:ext cx="1074763" cy="580372"/>
            </a:xfrm>
            <a:prstGeom prst="rect">
              <a:avLst/>
            </a:prstGeom>
          </p:spPr>
        </p:pic>
        <p:pic>
          <p:nvPicPr>
            <p:cNvPr id="23" name="Picture 22"/>
            <p:cNvPicPr>
              <a:picLocks noChangeAspect="1"/>
            </p:cNvPicPr>
            <p:nvPr/>
          </p:nvPicPr>
          <p:blipFill>
            <a:blip r:embed="rId14"/>
            <a:stretch>
              <a:fillRect/>
            </a:stretch>
          </p:blipFill>
          <p:spPr>
            <a:xfrm>
              <a:off x="10995731" y="6012586"/>
              <a:ext cx="395298" cy="395298"/>
            </a:xfrm>
            <a:prstGeom prst="rect">
              <a:avLst/>
            </a:prstGeom>
          </p:spPr>
        </p:pic>
        <p:sp>
          <p:nvSpPr>
            <p:cNvPr id="24" name="Oval 23"/>
            <p:cNvSpPr/>
            <p:nvPr/>
          </p:nvSpPr>
          <p:spPr>
            <a:xfrm>
              <a:off x="9933832" y="4792282"/>
              <a:ext cx="1883830" cy="1883830"/>
            </a:xfrm>
            <a:prstGeom prst="ellipse">
              <a:avLst/>
            </a:prstGeom>
            <a:noFill/>
            <a:ln w="38100">
              <a:solidFill>
                <a:srgbClr val="2F6D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spTree>
    <p:extLst>
      <p:ext uri="{BB962C8B-B14F-4D97-AF65-F5344CB8AC3E}">
        <p14:creationId xmlns:p14="http://schemas.microsoft.com/office/powerpoint/2010/main" val="11904919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marL="0" indent="0">
              <a:lnSpc>
                <a:spcPct val="100000"/>
              </a:lnSpc>
              <a:buNone/>
            </a:pPr>
            <a:r>
              <a:rPr lang="en-US" dirty="0" smtClean="0"/>
              <a:t>Work As If You Are Local</a:t>
            </a:r>
          </a:p>
          <a:p>
            <a:pPr marL="342900" lvl="1" indent="0">
              <a:lnSpc>
                <a:spcPct val="100000"/>
              </a:lnSpc>
              <a:spcBef>
                <a:spcPts val="1000"/>
              </a:spcBef>
              <a:buNone/>
            </a:pPr>
            <a:r>
              <a:rPr lang="en-US" dirty="0" smtClean="0"/>
              <a:t>Replication and proxies</a:t>
            </a:r>
          </a:p>
          <a:p>
            <a:pPr marL="342900" lvl="1" indent="0">
              <a:lnSpc>
                <a:spcPct val="100000"/>
              </a:lnSpc>
              <a:buNone/>
            </a:pPr>
            <a:r>
              <a:rPr lang="en-US" dirty="0" smtClean="0"/>
              <a:t>DVCS for offline work</a:t>
            </a:r>
          </a:p>
          <a:p>
            <a:pPr marL="342900" lvl="1" indent="0">
              <a:lnSpc>
                <a:spcPct val="100000"/>
              </a:lnSpc>
              <a:buNone/>
            </a:pPr>
            <a:endParaRPr lang="en-US" dirty="0" smtClean="0"/>
          </a:p>
          <a:p>
            <a:pPr marL="0" indent="0">
              <a:lnSpc>
                <a:spcPct val="100000"/>
              </a:lnSpc>
              <a:spcBef>
                <a:spcPts val="1000"/>
              </a:spcBef>
              <a:buNone/>
            </a:pPr>
            <a:r>
              <a:rPr lang="en-US" dirty="0" smtClean="0"/>
              <a:t>Enterprise Scaling</a:t>
            </a:r>
          </a:p>
          <a:p>
            <a:pPr marL="342900" lvl="1" indent="0">
              <a:lnSpc>
                <a:spcPct val="100000"/>
              </a:lnSpc>
              <a:spcBef>
                <a:spcPts val="1000"/>
              </a:spcBef>
              <a:buNone/>
            </a:pPr>
            <a:r>
              <a:rPr lang="en-US" dirty="0" smtClean="0"/>
              <a:t>Tens of thousands of users</a:t>
            </a:r>
          </a:p>
          <a:p>
            <a:pPr marL="342900" lvl="1" indent="0">
              <a:lnSpc>
                <a:spcPct val="100000"/>
              </a:lnSpc>
              <a:buNone/>
            </a:pPr>
            <a:r>
              <a:rPr lang="en-US" dirty="0" smtClean="0"/>
              <a:t>Millions of transactions per day</a:t>
            </a:r>
          </a:p>
          <a:p>
            <a:pPr marL="342900" lvl="1" indent="0">
              <a:lnSpc>
                <a:spcPct val="100000"/>
              </a:lnSpc>
              <a:buNone/>
            </a:pPr>
            <a:endParaRPr lang="en-US" dirty="0" smtClean="0"/>
          </a:p>
          <a:p>
            <a:pPr marL="0" indent="0">
              <a:lnSpc>
                <a:spcPct val="100000"/>
              </a:lnSpc>
              <a:spcBef>
                <a:spcPts val="1000"/>
              </a:spcBef>
              <a:buNone/>
            </a:pPr>
            <a:r>
              <a:rPr lang="en-US" dirty="0" smtClean="0"/>
              <a:t>Single Source of Truth</a:t>
            </a:r>
            <a:endParaRPr lang="en-US" dirty="0"/>
          </a:p>
        </p:txBody>
      </p:sp>
      <p:sp>
        <p:nvSpPr>
          <p:cNvPr id="3" name="Title 2"/>
          <p:cNvSpPr>
            <a:spLocks noGrp="1"/>
          </p:cNvSpPr>
          <p:nvPr>
            <p:ph type="title"/>
          </p:nvPr>
        </p:nvSpPr>
        <p:spPr/>
        <p:txBody>
          <a:bodyPr/>
          <a:lstStyle/>
          <a:p>
            <a:r>
              <a:rPr lang="en-US" dirty="0" smtClean="0"/>
              <a:t>Federation Architecture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5150" y="285479"/>
            <a:ext cx="589460" cy="562868"/>
          </a:xfrm>
          <a:prstGeom prst="rect">
            <a:avLst/>
          </a:prstGeom>
        </p:spPr>
      </p:pic>
      <p:grpSp>
        <p:nvGrpSpPr>
          <p:cNvPr id="27" name="Group 26"/>
          <p:cNvGrpSpPr/>
          <p:nvPr/>
        </p:nvGrpSpPr>
        <p:grpSpPr>
          <a:xfrm>
            <a:off x="3903178" y="1138234"/>
            <a:ext cx="4711432" cy="3345347"/>
            <a:chOff x="3671391" y="1268016"/>
            <a:chExt cx="5036567" cy="3576209"/>
          </a:xfrm>
        </p:grpSpPr>
        <p:grpSp>
          <p:nvGrpSpPr>
            <p:cNvPr id="16" name="Group 15"/>
            <p:cNvGrpSpPr/>
            <p:nvPr/>
          </p:nvGrpSpPr>
          <p:grpSpPr>
            <a:xfrm>
              <a:off x="3671391" y="1268016"/>
              <a:ext cx="5036567" cy="2626312"/>
              <a:chOff x="5428648" y="2280745"/>
              <a:chExt cx="6073885" cy="3167220"/>
            </a:xfrm>
          </p:grpSpPr>
          <p:pic>
            <p:nvPicPr>
              <p:cNvPr id="17" name="Picture 16"/>
              <p:cNvPicPr>
                <a:picLocks noChangeAspect="1"/>
              </p:cNvPicPr>
              <p:nvPr/>
            </p:nvPicPr>
            <p:blipFill rotWithShape="1">
              <a:blip r:embed="rId4" cstate="print">
                <a:duotone>
                  <a:prstClr val="black"/>
                  <a:srgbClr val="A5A5A5">
                    <a:tint val="45000"/>
                    <a:satMod val="400000"/>
                  </a:srgbClr>
                </a:duotone>
                <a:extLst>
                  <a:ext uri="{BEBA8EAE-BF5A-486C-A8C5-ECC9F3942E4B}">
                    <a14:imgProps xmlns:a14="http://schemas.microsoft.com/office/drawing/2010/main">
                      <a14:imgLayer r:embed="rId5">
                        <a14:imgEffect>
                          <a14:colorTemperature colorTemp="4365"/>
                        </a14:imgEffect>
                        <a14:imgEffect>
                          <a14:saturation sat="249000"/>
                        </a14:imgEffect>
                      </a14:imgLayer>
                    </a14:imgProps>
                  </a:ext>
                  <a:ext uri="{28A0092B-C50C-407E-A947-70E740481C1C}">
                    <a14:useLocalDpi xmlns:a14="http://schemas.microsoft.com/office/drawing/2010/main"/>
                  </a:ext>
                </a:extLst>
              </a:blip>
              <a:srcRect/>
              <a:stretch/>
            </p:blipFill>
            <p:spPr>
              <a:xfrm>
                <a:off x="5428648" y="2539973"/>
                <a:ext cx="6073885" cy="2907992"/>
              </a:xfrm>
              <a:prstGeom prst="rect">
                <a:avLst/>
              </a:prstGeom>
            </p:spPr>
          </p:pic>
          <p:cxnSp>
            <p:nvCxnSpPr>
              <p:cNvPr id="18" name="Straight Arrow Connector 17"/>
              <p:cNvCxnSpPr/>
              <p:nvPr/>
            </p:nvCxnSpPr>
            <p:spPr>
              <a:xfrm>
                <a:off x="7512139" y="3845766"/>
                <a:ext cx="821630" cy="313105"/>
              </a:xfrm>
              <a:prstGeom prst="straightConnector1">
                <a:avLst/>
              </a:prstGeom>
              <a:noFill/>
              <a:ln w="19050" cap="flat" cmpd="sng" algn="ctr">
                <a:solidFill>
                  <a:srgbClr val="4F5D73"/>
                </a:solidFill>
                <a:prstDash val="solid"/>
                <a:miter lim="800000"/>
                <a:headEnd type="arrow"/>
                <a:tailEnd type="arrow"/>
              </a:ln>
              <a:effectLst/>
            </p:spPr>
          </p:cxnSp>
          <p:cxnSp>
            <p:nvCxnSpPr>
              <p:cNvPr id="19" name="Straight Arrow Connector 18"/>
              <p:cNvCxnSpPr/>
              <p:nvPr/>
            </p:nvCxnSpPr>
            <p:spPr>
              <a:xfrm flipV="1">
                <a:off x="7512139" y="2736437"/>
                <a:ext cx="604138" cy="400447"/>
              </a:xfrm>
              <a:prstGeom prst="straightConnector1">
                <a:avLst/>
              </a:prstGeom>
              <a:noFill/>
              <a:ln w="19050" cap="flat" cmpd="sng" algn="ctr">
                <a:solidFill>
                  <a:srgbClr val="4F5D73"/>
                </a:solidFill>
                <a:prstDash val="solid"/>
                <a:miter lim="800000"/>
                <a:headEnd type="arrow"/>
                <a:tailEnd type="arrow"/>
              </a:ln>
              <a:effectLst/>
            </p:spPr>
          </p:cxnSp>
          <p:cxnSp>
            <p:nvCxnSpPr>
              <p:cNvPr id="20" name="Straight Arrow Connector 19"/>
              <p:cNvCxnSpPr/>
              <p:nvPr/>
            </p:nvCxnSpPr>
            <p:spPr>
              <a:xfrm flipH="1">
                <a:off x="7513477" y="3425997"/>
                <a:ext cx="2086731" cy="21202"/>
              </a:xfrm>
              <a:prstGeom prst="straightConnector1">
                <a:avLst/>
              </a:prstGeom>
              <a:noFill/>
              <a:ln w="19050" cap="flat" cmpd="sng" algn="ctr">
                <a:solidFill>
                  <a:srgbClr val="4F5D73"/>
                </a:solidFill>
                <a:prstDash val="solid"/>
                <a:miter lim="800000"/>
                <a:headEnd type="arrow"/>
                <a:tailEnd type="arrow"/>
              </a:ln>
              <a:effectLst/>
            </p:spPr>
          </p:cxn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8842" y="2893524"/>
                <a:ext cx="904564" cy="1141405"/>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80048" y="2280745"/>
                <a:ext cx="571083" cy="720609"/>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1761" y="3076293"/>
                <a:ext cx="571083" cy="720609"/>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6717" y="3866510"/>
                <a:ext cx="571083" cy="720609"/>
              </a:xfrm>
              <a:prstGeom prst="rect">
                <a:avLst/>
              </a:prstGeom>
            </p:spPr>
          </p:pic>
        </p:grpSp>
        <p:pic>
          <p:nvPicPr>
            <p:cNvPr id="25" name="Picture 24"/>
            <p:cNvPicPr>
              <a:picLocks noChangeAspect="1"/>
            </p:cNvPicPr>
            <p:nvPr/>
          </p:nvPicPr>
          <p:blipFill>
            <a:blip r:embed="rId7"/>
            <a:stretch>
              <a:fillRect/>
            </a:stretch>
          </p:blipFill>
          <p:spPr>
            <a:xfrm>
              <a:off x="4722805" y="3793825"/>
              <a:ext cx="1400534" cy="1050400"/>
            </a:xfrm>
            <a:prstGeom prst="rect">
              <a:avLst/>
            </a:prstGeom>
          </p:spPr>
        </p:pic>
        <p:cxnSp>
          <p:nvCxnSpPr>
            <p:cNvPr id="26" name="Straight Arrow Connector 25"/>
            <p:cNvCxnSpPr/>
            <p:nvPr/>
          </p:nvCxnSpPr>
          <p:spPr>
            <a:xfrm flipV="1">
              <a:off x="5804200" y="3235732"/>
              <a:ext cx="418469" cy="584936"/>
            </a:xfrm>
            <a:prstGeom prst="straightConnector1">
              <a:avLst/>
            </a:prstGeom>
            <a:noFill/>
            <a:ln w="19050" cap="flat" cmpd="sng" algn="ctr">
              <a:solidFill>
                <a:srgbClr val="4F5D73"/>
              </a:solidFill>
              <a:prstDash val="sysDash"/>
              <a:miter lim="800000"/>
              <a:headEnd type="arrow"/>
              <a:tailEnd type="arrow"/>
            </a:ln>
            <a:effectLst/>
          </p:spPr>
        </p:cxnSp>
      </p:gr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3717" y="3531518"/>
            <a:ext cx="253321" cy="319648"/>
          </a:xfrm>
          <a:prstGeom prst="rect">
            <a:avLst/>
          </a:prstGeom>
        </p:spPr>
      </p:pic>
    </p:spTree>
    <p:extLst>
      <p:ext uri="{BB962C8B-B14F-4D97-AF65-F5344CB8AC3E}">
        <p14:creationId xmlns:p14="http://schemas.microsoft.com/office/powerpoint/2010/main" val="4926779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marL="0" indent="0">
              <a:buNone/>
            </a:pPr>
            <a:r>
              <a:rPr lang="en-US" dirty="0" smtClean="0"/>
              <a:t>Data Centre Federation</a:t>
            </a:r>
            <a:endParaRPr lang="en-US" dirty="0"/>
          </a:p>
        </p:txBody>
      </p:sp>
      <p:sp>
        <p:nvSpPr>
          <p:cNvPr id="3" name="Title 2"/>
          <p:cNvSpPr>
            <a:spLocks noGrp="1"/>
          </p:cNvSpPr>
          <p:nvPr>
            <p:ph type="title"/>
          </p:nvPr>
        </p:nvSpPr>
        <p:spPr/>
        <p:txBody>
          <a:bodyPr/>
          <a:lstStyle/>
          <a:p>
            <a:r>
              <a:rPr lang="en-US" dirty="0"/>
              <a:t>Federation Architecture</a:t>
            </a:r>
          </a:p>
        </p:txBody>
      </p:sp>
      <p:pic>
        <p:nvPicPr>
          <p:cNvPr id="134" name="Picture 1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4275" y="2216782"/>
            <a:ext cx="645625" cy="814668"/>
          </a:xfrm>
          <a:prstGeom prst="rect">
            <a:avLst/>
          </a:prstGeom>
        </p:spPr>
      </p:pic>
      <p:grpSp>
        <p:nvGrpSpPr>
          <p:cNvPr id="135" name="Group 134"/>
          <p:cNvGrpSpPr/>
          <p:nvPr/>
        </p:nvGrpSpPr>
        <p:grpSpPr>
          <a:xfrm>
            <a:off x="5082556" y="2576634"/>
            <a:ext cx="2954330" cy="1786157"/>
            <a:chOff x="5410940" y="2935107"/>
            <a:chExt cx="3104411" cy="1876894"/>
          </a:xfrm>
        </p:grpSpPr>
        <p:pic>
          <p:nvPicPr>
            <p:cNvPr id="231" name="Picture 2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5035" y="3413028"/>
              <a:ext cx="428312" cy="540457"/>
            </a:xfrm>
            <a:prstGeom prst="rect">
              <a:avLst/>
            </a:prstGeom>
          </p:spPr>
        </p:pic>
        <p:sp>
          <p:nvSpPr>
            <p:cNvPr id="232" name="TextBox 231"/>
            <p:cNvSpPr txBox="1"/>
            <p:nvPr/>
          </p:nvSpPr>
          <p:spPr>
            <a:xfrm>
              <a:off x="5786114" y="2935107"/>
              <a:ext cx="1126156" cy="48511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smtClean="0">
                  <a:ln>
                    <a:noFill/>
                  </a:ln>
                  <a:solidFill>
                    <a:prstClr val="black"/>
                  </a:solidFill>
                  <a:effectLst/>
                  <a:uLnTx/>
                  <a:uFillTx/>
                  <a:latin typeface="Calibri"/>
                </a:rPr>
                <a:t>Forwarding Replica</a:t>
              </a:r>
            </a:p>
          </p:txBody>
        </p:sp>
        <p:grpSp>
          <p:nvGrpSpPr>
            <p:cNvPr id="233" name="Group 232"/>
            <p:cNvGrpSpPr/>
            <p:nvPr/>
          </p:nvGrpSpPr>
          <p:grpSpPr>
            <a:xfrm>
              <a:off x="6664212" y="3683256"/>
              <a:ext cx="1507961" cy="859055"/>
              <a:chOff x="8993567" y="2311850"/>
              <a:chExt cx="2010615" cy="1145407"/>
            </a:xfrm>
          </p:grpSpPr>
          <p:grpSp>
            <p:nvGrpSpPr>
              <p:cNvPr id="236" name="Group 235"/>
              <p:cNvGrpSpPr/>
              <p:nvPr/>
            </p:nvGrpSpPr>
            <p:grpSpPr>
              <a:xfrm>
                <a:off x="9503141" y="2311850"/>
                <a:ext cx="1501041" cy="1145407"/>
                <a:chOff x="9503141" y="2311850"/>
                <a:chExt cx="1501041" cy="1145407"/>
              </a:xfrm>
            </p:grpSpPr>
            <p:grpSp>
              <p:nvGrpSpPr>
                <p:cNvPr id="238" name="Group 237"/>
                <p:cNvGrpSpPr/>
                <p:nvPr/>
              </p:nvGrpSpPr>
              <p:grpSpPr>
                <a:xfrm>
                  <a:off x="10051279" y="3073283"/>
                  <a:ext cx="952901" cy="264326"/>
                  <a:chOff x="9375006" y="3298944"/>
                  <a:chExt cx="952901" cy="264326"/>
                </a:xfrm>
              </p:grpSpPr>
              <p:sp>
                <p:nvSpPr>
                  <p:cNvPr id="256" name="Rounded Rectangle 255"/>
                  <p:cNvSpPr/>
                  <p:nvPr/>
                </p:nvSpPr>
                <p:spPr>
                  <a:xfrm>
                    <a:off x="9375006" y="3298944"/>
                    <a:ext cx="952901" cy="264326"/>
                  </a:xfrm>
                  <a:prstGeom prst="roundRect">
                    <a:avLst>
                      <a:gd name="adj" fmla="val 4619"/>
                    </a:avLst>
                  </a:prstGeom>
                  <a:noFill/>
                  <a:ln w="38100" cap="rnd" cmpd="sng" algn="ctr">
                    <a:solidFill>
                      <a:srgbClr val="2F6DB6"/>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cxnSp>
                <p:nvCxnSpPr>
                  <p:cNvPr id="257" name="Straight Connector 256"/>
                  <p:cNvCxnSpPr/>
                  <p:nvPr/>
                </p:nvCxnSpPr>
                <p:spPr>
                  <a:xfrm>
                    <a:off x="9467850" y="3390085"/>
                    <a:ext cx="428625" cy="0"/>
                  </a:xfrm>
                  <a:prstGeom prst="line">
                    <a:avLst/>
                  </a:prstGeom>
                  <a:noFill/>
                  <a:ln w="25400" cap="rnd" cmpd="sng" algn="ctr">
                    <a:solidFill>
                      <a:srgbClr val="2F6DB6"/>
                    </a:solidFill>
                    <a:prstDash val="solid"/>
                    <a:round/>
                  </a:ln>
                  <a:effectLst/>
                </p:spPr>
              </p:cxnSp>
              <p:cxnSp>
                <p:nvCxnSpPr>
                  <p:cNvPr id="258" name="Straight Connector 257"/>
                  <p:cNvCxnSpPr/>
                  <p:nvPr/>
                </p:nvCxnSpPr>
                <p:spPr>
                  <a:xfrm>
                    <a:off x="9467850" y="3472129"/>
                    <a:ext cx="428625" cy="0"/>
                  </a:xfrm>
                  <a:prstGeom prst="line">
                    <a:avLst/>
                  </a:prstGeom>
                  <a:noFill/>
                  <a:ln w="25400" cap="rnd" cmpd="sng" algn="ctr">
                    <a:solidFill>
                      <a:srgbClr val="2F6DB6"/>
                    </a:solidFill>
                    <a:prstDash val="solid"/>
                    <a:round/>
                  </a:ln>
                  <a:effectLst/>
                </p:spPr>
              </p:cxnSp>
              <p:sp>
                <p:nvSpPr>
                  <p:cNvPr id="259" name="Oval 258"/>
                  <p:cNvSpPr/>
                  <p:nvPr/>
                </p:nvSpPr>
                <p:spPr>
                  <a:xfrm>
                    <a:off x="10196831" y="3408247"/>
                    <a:ext cx="45719" cy="45719"/>
                  </a:xfrm>
                  <a:prstGeom prst="ellipse">
                    <a:avLst/>
                  </a:prstGeom>
                  <a:noFill/>
                  <a:ln w="12700" cap="rnd" cmpd="sng" algn="ctr">
                    <a:solidFill>
                      <a:srgbClr val="2F6DB6"/>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sp>
                <p:nvSpPr>
                  <p:cNvPr id="260" name="Oval 259"/>
                  <p:cNvSpPr/>
                  <p:nvPr/>
                </p:nvSpPr>
                <p:spPr>
                  <a:xfrm>
                    <a:off x="10088614" y="3408246"/>
                    <a:ext cx="45719" cy="45719"/>
                  </a:xfrm>
                  <a:prstGeom prst="ellipse">
                    <a:avLst/>
                  </a:prstGeom>
                  <a:noFill/>
                  <a:ln w="12700" cap="rnd" cmpd="sng" algn="ctr">
                    <a:solidFill>
                      <a:srgbClr val="2F6DB6"/>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grpSp>
            <p:grpSp>
              <p:nvGrpSpPr>
                <p:cNvPr id="239" name="Group 238"/>
                <p:cNvGrpSpPr/>
                <p:nvPr/>
              </p:nvGrpSpPr>
              <p:grpSpPr>
                <a:xfrm>
                  <a:off x="10051280" y="2431499"/>
                  <a:ext cx="952901" cy="264326"/>
                  <a:chOff x="9375006" y="3298944"/>
                  <a:chExt cx="952901" cy="264326"/>
                </a:xfrm>
              </p:grpSpPr>
              <p:sp>
                <p:nvSpPr>
                  <p:cNvPr id="251" name="Rounded Rectangle 250"/>
                  <p:cNvSpPr/>
                  <p:nvPr/>
                </p:nvSpPr>
                <p:spPr>
                  <a:xfrm>
                    <a:off x="9375006" y="3298944"/>
                    <a:ext cx="952901" cy="264326"/>
                  </a:xfrm>
                  <a:prstGeom prst="roundRect">
                    <a:avLst>
                      <a:gd name="adj" fmla="val 4619"/>
                    </a:avLst>
                  </a:prstGeom>
                  <a:noFill/>
                  <a:ln w="38100" cap="rnd" cmpd="sng" algn="ctr">
                    <a:solidFill>
                      <a:srgbClr val="2F6DB6"/>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cxnSp>
                <p:nvCxnSpPr>
                  <p:cNvPr id="252" name="Straight Connector 251"/>
                  <p:cNvCxnSpPr/>
                  <p:nvPr/>
                </p:nvCxnSpPr>
                <p:spPr>
                  <a:xfrm>
                    <a:off x="9467850" y="3390085"/>
                    <a:ext cx="428625" cy="0"/>
                  </a:xfrm>
                  <a:prstGeom prst="line">
                    <a:avLst/>
                  </a:prstGeom>
                  <a:noFill/>
                  <a:ln w="25400" cap="rnd" cmpd="sng" algn="ctr">
                    <a:solidFill>
                      <a:srgbClr val="2F6DB6"/>
                    </a:solidFill>
                    <a:prstDash val="solid"/>
                    <a:round/>
                  </a:ln>
                  <a:effectLst/>
                </p:spPr>
              </p:cxnSp>
              <p:cxnSp>
                <p:nvCxnSpPr>
                  <p:cNvPr id="253" name="Straight Connector 252"/>
                  <p:cNvCxnSpPr/>
                  <p:nvPr/>
                </p:nvCxnSpPr>
                <p:spPr>
                  <a:xfrm>
                    <a:off x="9467850" y="3472129"/>
                    <a:ext cx="428625" cy="0"/>
                  </a:xfrm>
                  <a:prstGeom prst="line">
                    <a:avLst/>
                  </a:prstGeom>
                  <a:noFill/>
                  <a:ln w="25400" cap="rnd" cmpd="sng" algn="ctr">
                    <a:solidFill>
                      <a:srgbClr val="2F6DB6"/>
                    </a:solidFill>
                    <a:prstDash val="solid"/>
                    <a:round/>
                  </a:ln>
                  <a:effectLst/>
                </p:spPr>
              </p:cxnSp>
              <p:sp>
                <p:nvSpPr>
                  <p:cNvPr id="254" name="Oval 253"/>
                  <p:cNvSpPr/>
                  <p:nvPr/>
                </p:nvSpPr>
                <p:spPr>
                  <a:xfrm>
                    <a:off x="10196831" y="3408247"/>
                    <a:ext cx="45719" cy="45719"/>
                  </a:xfrm>
                  <a:prstGeom prst="ellipse">
                    <a:avLst/>
                  </a:prstGeom>
                  <a:noFill/>
                  <a:ln w="12700" cap="rnd" cmpd="sng" algn="ctr">
                    <a:solidFill>
                      <a:srgbClr val="2F6DB6"/>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sp>
                <p:nvSpPr>
                  <p:cNvPr id="255" name="Oval 254"/>
                  <p:cNvSpPr/>
                  <p:nvPr/>
                </p:nvSpPr>
                <p:spPr>
                  <a:xfrm>
                    <a:off x="10088614" y="3408246"/>
                    <a:ext cx="45719" cy="45719"/>
                  </a:xfrm>
                  <a:prstGeom prst="ellipse">
                    <a:avLst/>
                  </a:prstGeom>
                  <a:noFill/>
                  <a:ln w="12700" cap="rnd" cmpd="sng" algn="ctr">
                    <a:solidFill>
                      <a:srgbClr val="2F6DB6"/>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grpSp>
            <p:grpSp>
              <p:nvGrpSpPr>
                <p:cNvPr id="240" name="Group 239"/>
                <p:cNvGrpSpPr/>
                <p:nvPr/>
              </p:nvGrpSpPr>
              <p:grpSpPr>
                <a:xfrm>
                  <a:off x="10051281" y="2752391"/>
                  <a:ext cx="952901" cy="264326"/>
                  <a:chOff x="9375006" y="3298944"/>
                  <a:chExt cx="952901" cy="264326"/>
                </a:xfrm>
              </p:grpSpPr>
              <p:sp>
                <p:nvSpPr>
                  <p:cNvPr id="246" name="Rounded Rectangle 245"/>
                  <p:cNvSpPr/>
                  <p:nvPr/>
                </p:nvSpPr>
                <p:spPr>
                  <a:xfrm>
                    <a:off x="9375006" y="3298944"/>
                    <a:ext cx="952901" cy="264326"/>
                  </a:xfrm>
                  <a:prstGeom prst="roundRect">
                    <a:avLst>
                      <a:gd name="adj" fmla="val 4619"/>
                    </a:avLst>
                  </a:prstGeom>
                  <a:noFill/>
                  <a:ln w="38100" cap="rnd" cmpd="sng" algn="ctr">
                    <a:solidFill>
                      <a:srgbClr val="2F6DB6"/>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cxnSp>
                <p:nvCxnSpPr>
                  <p:cNvPr id="247" name="Straight Connector 246"/>
                  <p:cNvCxnSpPr/>
                  <p:nvPr/>
                </p:nvCxnSpPr>
                <p:spPr>
                  <a:xfrm>
                    <a:off x="9467850" y="3390085"/>
                    <a:ext cx="428625" cy="0"/>
                  </a:xfrm>
                  <a:prstGeom prst="line">
                    <a:avLst/>
                  </a:prstGeom>
                  <a:noFill/>
                  <a:ln w="25400" cap="rnd" cmpd="sng" algn="ctr">
                    <a:solidFill>
                      <a:srgbClr val="2F6DB6"/>
                    </a:solidFill>
                    <a:prstDash val="solid"/>
                    <a:round/>
                  </a:ln>
                  <a:effectLst/>
                </p:spPr>
              </p:cxnSp>
              <p:cxnSp>
                <p:nvCxnSpPr>
                  <p:cNvPr id="248" name="Straight Connector 247"/>
                  <p:cNvCxnSpPr/>
                  <p:nvPr/>
                </p:nvCxnSpPr>
                <p:spPr>
                  <a:xfrm>
                    <a:off x="9467850" y="3472129"/>
                    <a:ext cx="428625" cy="0"/>
                  </a:xfrm>
                  <a:prstGeom prst="line">
                    <a:avLst/>
                  </a:prstGeom>
                  <a:noFill/>
                  <a:ln w="25400" cap="rnd" cmpd="sng" algn="ctr">
                    <a:solidFill>
                      <a:srgbClr val="2F6DB6"/>
                    </a:solidFill>
                    <a:prstDash val="solid"/>
                    <a:round/>
                  </a:ln>
                  <a:effectLst/>
                </p:spPr>
              </p:cxnSp>
              <p:sp>
                <p:nvSpPr>
                  <p:cNvPr id="249" name="Oval 248"/>
                  <p:cNvSpPr/>
                  <p:nvPr/>
                </p:nvSpPr>
                <p:spPr>
                  <a:xfrm>
                    <a:off x="10196831" y="3408247"/>
                    <a:ext cx="45719" cy="45719"/>
                  </a:xfrm>
                  <a:prstGeom prst="ellipse">
                    <a:avLst/>
                  </a:prstGeom>
                  <a:noFill/>
                  <a:ln w="12700" cap="rnd" cmpd="sng" algn="ctr">
                    <a:solidFill>
                      <a:srgbClr val="2F6DB6"/>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sp>
                <p:nvSpPr>
                  <p:cNvPr id="250" name="Oval 249"/>
                  <p:cNvSpPr/>
                  <p:nvPr/>
                </p:nvSpPr>
                <p:spPr>
                  <a:xfrm>
                    <a:off x="10088614" y="3408246"/>
                    <a:ext cx="45719" cy="45719"/>
                  </a:xfrm>
                  <a:prstGeom prst="ellipse">
                    <a:avLst/>
                  </a:prstGeom>
                  <a:noFill/>
                  <a:ln w="12700" cap="rnd" cmpd="sng" algn="ctr">
                    <a:solidFill>
                      <a:srgbClr val="2F6DB6"/>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grpSp>
            <p:grpSp>
              <p:nvGrpSpPr>
                <p:cNvPr id="241" name="Group 240"/>
                <p:cNvGrpSpPr/>
                <p:nvPr/>
              </p:nvGrpSpPr>
              <p:grpSpPr>
                <a:xfrm>
                  <a:off x="9503141" y="2311850"/>
                  <a:ext cx="506399" cy="1145407"/>
                  <a:chOff x="9503141" y="2311850"/>
                  <a:chExt cx="506399" cy="1145407"/>
                </a:xfrm>
              </p:grpSpPr>
              <p:cxnSp>
                <p:nvCxnSpPr>
                  <p:cNvPr id="242" name="Straight Connector 241"/>
                  <p:cNvCxnSpPr/>
                  <p:nvPr/>
                </p:nvCxnSpPr>
                <p:spPr>
                  <a:xfrm>
                    <a:off x="9503141" y="2311850"/>
                    <a:ext cx="0" cy="1145407"/>
                  </a:xfrm>
                  <a:prstGeom prst="line">
                    <a:avLst/>
                  </a:prstGeom>
                  <a:noFill/>
                  <a:ln w="38100" cap="rnd" cmpd="sng" algn="ctr">
                    <a:solidFill>
                      <a:sysClr val="windowText" lastClr="000000"/>
                    </a:solidFill>
                    <a:prstDash val="solid"/>
                    <a:round/>
                  </a:ln>
                  <a:effectLst/>
                </p:spPr>
              </p:cxnSp>
              <p:cxnSp>
                <p:nvCxnSpPr>
                  <p:cNvPr id="243" name="Straight Connector 242"/>
                  <p:cNvCxnSpPr/>
                  <p:nvPr/>
                </p:nvCxnSpPr>
                <p:spPr>
                  <a:xfrm>
                    <a:off x="9503141" y="2563662"/>
                    <a:ext cx="506399" cy="0"/>
                  </a:xfrm>
                  <a:prstGeom prst="line">
                    <a:avLst/>
                  </a:prstGeom>
                  <a:noFill/>
                  <a:ln w="38100" cap="rnd" cmpd="sng" algn="ctr">
                    <a:solidFill>
                      <a:sysClr val="windowText" lastClr="000000"/>
                    </a:solidFill>
                    <a:prstDash val="solid"/>
                    <a:round/>
                  </a:ln>
                  <a:effectLst/>
                </p:spPr>
              </p:cxnSp>
              <p:cxnSp>
                <p:nvCxnSpPr>
                  <p:cNvPr id="244" name="Straight Connector 243"/>
                  <p:cNvCxnSpPr/>
                  <p:nvPr/>
                </p:nvCxnSpPr>
                <p:spPr>
                  <a:xfrm>
                    <a:off x="9503141" y="2884554"/>
                    <a:ext cx="506399" cy="0"/>
                  </a:xfrm>
                  <a:prstGeom prst="line">
                    <a:avLst/>
                  </a:prstGeom>
                  <a:noFill/>
                  <a:ln w="38100" cap="rnd" cmpd="sng" algn="ctr">
                    <a:solidFill>
                      <a:sysClr val="windowText" lastClr="000000"/>
                    </a:solidFill>
                    <a:prstDash val="solid"/>
                    <a:round/>
                  </a:ln>
                  <a:effectLst/>
                </p:spPr>
              </p:cxnSp>
              <p:cxnSp>
                <p:nvCxnSpPr>
                  <p:cNvPr id="245" name="Straight Connector 244"/>
                  <p:cNvCxnSpPr/>
                  <p:nvPr/>
                </p:nvCxnSpPr>
                <p:spPr>
                  <a:xfrm>
                    <a:off x="9503141" y="3205446"/>
                    <a:ext cx="506399" cy="0"/>
                  </a:xfrm>
                  <a:prstGeom prst="line">
                    <a:avLst/>
                  </a:prstGeom>
                  <a:noFill/>
                  <a:ln w="38100" cap="rnd" cmpd="sng" algn="ctr">
                    <a:solidFill>
                      <a:sysClr val="windowText" lastClr="000000"/>
                    </a:solidFill>
                    <a:prstDash val="solid"/>
                    <a:round/>
                  </a:ln>
                  <a:effectLst/>
                </p:spPr>
              </p:cxnSp>
            </p:grpSp>
          </p:grpSp>
          <p:cxnSp>
            <p:nvCxnSpPr>
              <p:cNvPr id="237" name="Straight Connector 236"/>
              <p:cNvCxnSpPr/>
              <p:nvPr/>
            </p:nvCxnSpPr>
            <p:spPr>
              <a:xfrm>
                <a:off x="8993567" y="2311850"/>
                <a:ext cx="506399" cy="0"/>
              </a:xfrm>
              <a:prstGeom prst="line">
                <a:avLst/>
              </a:prstGeom>
              <a:noFill/>
              <a:ln w="38100" cap="rnd" cmpd="sng" algn="ctr">
                <a:solidFill>
                  <a:sysClr val="windowText" lastClr="000000"/>
                </a:solidFill>
                <a:prstDash val="solid"/>
                <a:round/>
              </a:ln>
              <a:effectLst/>
            </p:spPr>
          </p:cxnSp>
        </p:grpSp>
        <p:sp>
          <p:nvSpPr>
            <p:cNvPr id="234" name="TextBox 233"/>
            <p:cNvSpPr txBox="1"/>
            <p:nvPr/>
          </p:nvSpPr>
          <p:spPr>
            <a:xfrm>
              <a:off x="7389195" y="4520930"/>
              <a:ext cx="1126156" cy="29107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smtClean="0">
                  <a:ln>
                    <a:noFill/>
                  </a:ln>
                  <a:solidFill>
                    <a:prstClr val="black"/>
                  </a:solidFill>
                  <a:effectLst/>
                  <a:uLnTx/>
                  <a:uFillTx/>
                  <a:latin typeface="Calibri"/>
                </a:rPr>
                <a:t>Render farm</a:t>
              </a:r>
            </a:p>
          </p:txBody>
        </p:sp>
        <p:cxnSp>
          <p:nvCxnSpPr>
            <p:cNvPr id="235" name="Straight Arrow Connector 234"/>
            <p:cNvCxnSpPr/>
            <p:nvPr/>
          </p:nvCxnSpPr>
          <p:spPr>
            <a:xfrm>
              <a:off x="5410940" y="3430727"/>
              <a:ext cx="616223" cy="234829"/>
            </a:xfrm>
            <a:prstGeom prst="straightConnector1">
              <a:avLst/>
            </a:prstGeom>
            <a:noFill/>
            <a:ln w="19050" cap="flat" cmpd="sng" algn="ctr">
              <a:solidFill>
                <a:srgbClr val="4F5D73"/>
              </a:solidFill>
              <a:prstDash val="solid"/>
              <a:miter lim="800000"/>
              <a:headEnd type="arrow"/>
              <a:tailEnd type="arrow"/>
            </a:ln>
            <a:effectLst/>
          </p:spPr>
        </p:cxnSp>
      </p:grpSp>
      <p:sp>
        <p:nvSpPr>
          <p:cNvPr id="136" name="TextBox 135"/>
          <p:cNvSpPr txBox="1"/>
          <p:nvPr/>
        </p:nvSpPr>
        <p:spPr>
          <a:xfrm>
            <a:off x="4019518" y="1829920"/>
            <a:ext cx="1275139"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smtClean="0">
                <a:ln>
                  <a:noFill/>
                </a:ln>
                <a:solidFill>
                  <a:prstClr val="black"/>
                </a:solidFill>
                <a:effectLst/>
                <a:uLnTx/>
                <a:uFillTx/>
                <a:latin typeface="Calibri"/>
              </a:rPr>
              <a:t>Commit Server</a:t>
            </a:r>
          </a:p>
        </p:txBody>
      </p:sp>
      <p:grpSp>
        <p:nvGrpSpPr>
          <p:cNvPr id="137" name="Group 136"/>
          <p:cNvGrpSpPr/>
          <p:nvPr/>
        </p:nvGrpSpPr>
        <p:grpSpPr>
          <a:xfrm>
            <a:off x="5116992" y="1086448"/>
            <a:ext cx="2892721" cy="1656179"/>
            <a:chOff x="5447125" y="1369219"/>
            <a:chExt cx="3039672" cy="1740314"/>
          </a:xfrm>
        </p:grpSpPr>
        <p:pic>
          <p:nvPicPr>
            <p:cNvPr id="201" name="Picture 20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5037" y="1710559"/>
              <a:ext cx="428312" cy="540457"/>
            </a:xfrm>
            <a:prstGeom prst="rect">
              <a:avLst/>
            </a:prstGeom>
          </p:spPr>
        </p:pic>
        <p:grpSp>
          <p:nvGrpSpPr>
            <p:cNvPr id="202" name="Group 201"/>
            <p:cNvGrpSpPr/>
            <p:nvPr/>
          </p:nvGrpSpPr>
          <p:grpSpPr>
            <a:xfrm>
              <a:off x="6664213" y="1980787"/>
              <a:ext cx="1507961" cy="859055"/>
              <a:chOff x="8993567" y="2311850"/>
              <a:chExt cx="2010615" cy="1145407"/>
            </a:xfrm>
          </p:grpSpPr>
          <p:grpSp>
            <p:nvGrpSpPr>
              <p:cNvPr id="206" name="Group 205"/>
              <p:cNvGrpSpPr/>
              <p:nvPr/>
            </p:nvGrpSpPr>
            <p:grpSpPr>
              <a:xfrm>
                <a:off x="9503141" y="2311850"/>
                <a:ext cx="1501041" cy="1145407"/>
                <a:chOff x="9503141" y="2311850"/>
                <a:chExt cx="1501041" cy="1145407"/>
              </a:xfrm>
            </p:grpSpPr>
            <p:grpSp>
              <p:nvGrpSpPr>
                <p:cNvPr id="208" name="Group 207"/>
                <p:cNvGrpSpPr/>
                <p:nvPr/>
              </p:nvGrpSpPr>
              <p:grpSpPr>
                <a:xfrm>
                  <a:off x="10051279" y="3073283"/>
                  <a:ext cx="952901" cy="264326"/>
                  <a:chOff x="9375006" y="3298944"/>
                  <a:chExt cx="952901" cy="264326"/>
                </a:xfrm>
              </p:grpSpPr>
              <p:sp>
                <p:nvSpPr>
                  <p:cNvPr id="226" name="Rounded Rectangle 225"/>
                  <p:cNvSpPr/>
                  <p:nvPr/>
                </p:nvSpPr>
                <p:spPr>
                  <a:xfrm>
                    <a:off x="9375006" y="3298944"/>
                    <a:ext cx="952901" cy="264326"/>
                  </a:xfrm>
                  <a:prstGeom prst="roundRect">
                    <a:avLst>
                      <a:gd name="adj" fmla="val 4619"/>
                    </a:avLst>
                  </a:prstGeom>
                  <a:noFill/>
                  <a:ln w="38100" cap="rnd" cmpd="sng" algn="ctr">
                    <a:solidFill>
                      <a:srgbClr val="2F6DB6"/>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cxnSp>
                <p:nvCxnSpPr>
                  <p:cNvPr id="227" name="Straight Connector 226"/>
                  <p:cNvCxnSpPr/>
                  <p:nvPr/>
                </p:nvCxnSpPr>
                <p:spPr>
                  <a:xfrm>
                    <a:off x="9467850" y="3390085"/>
                    <a:ext cx="428625" cy="0"/>
                  </a:xfrm>
                  <a:prstGeom prst="line">
                    <a:avLst/>
                  </a:prstGeom>
                  <a:noFill/>
                  <a:ln w="25400" cap="rnd" cmpd="sng" algn="ctr">
                    <a:solidFill>
                      <a:srgbClr val="2F6DB6"/>
                    </a:solidFill>
                    <a:prstDash val="solid"/>
                    <a:round/>
                  </a:ln>
                  <a:effectLst/>
                </p:spPr>
              </p:cxnSp>
              <p:cxnSp>
                <p:nvCxnSpPr>
                  <p:cNvPr id="228" name="Straight Connector 227"/>
                  <p:cNvCxnSpPr/>
                  <p:nvPr/>
                </p:nvCxnSpPr>
                <p:spPr>
                  <a:xfrm>
                    <a:off x="9467850" y="3472129"/>
                    <a:ext cx="428625" cy="0"/>
                  </a:xfrm>
                  <a:prstGeom prst="line">
                    <a:avLst/>
                  </a:prstGeom>
                  <a:noFill/>
                  <a:ln w="25400" cap="rnd" cmpd="sng" algn="ctr">
                    <a:solidFill>
                      <a:srgbClr val="2F6DB6"/>
                    </a:solidFill>
                    <a:prstDash val="solid"/>
                    <a:round/>
                  </a:ln>
                  <a:effectLst/>
                </p:spPr>
              </p:cxnSp>
              <p:sp>
                <p:nvSpPr>
                  <p:cNvPr id="229" name="Oval 228"/>
                  <p:cNvSpPr/>
                  <p:nvPr/>
                </p:nvSpPr>
                <p:spPr>
                  <a:xfrm>
                    <a:off x="10196831" y="3408247"/>
                    <a:ext cx="45719" cy="45719"/>
                  </a:xfrm>
                  <a:prstGeom prst="ellipse">
                    <a:avLst/>
                  </a:prstGeom>
                  <a:noFill/>
                  <a:ln w="12700" cap="rnd" cmpd="sng" algn="ctr">
                    <a:solidFill>
                      <a:srgbClr val="2F6DB6"/>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sp>
                <p:nvSpPr>
                  <p:cNvPr id="230" name="Oval 229"/>
                  <p:cNvSpPr/>
                  <p:nvPr/>
                </p:nvSpPr>
                <p:spPr>
                  <a:xfrm>
                    <a:off x="10088614" y="3408246"/>
                    <a:ext cx="45719" cy="45719"/>
                  </a:xfrm>
                  <a:prstGeom prst="ellipse">
                    <a:avLst/>
                  </a:prstGeom>
                  <a:noFill/>
                  <a:ln w="12700" cap="rnd" cmpd="sng" algn="ctr">
                    <a:solidFill>
                      <a:srgbClr val="2F6DB6"/>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grpSp>
            <p:grpSp>
              <p:nvGrpSpPr>
                <p:cNvPr id="209" name="Group 208"/>
                <p:cNvGrpSpPr/>
                <p:nvPr/>
              </p:nvGrpSpPr>
              <p:grpSpPr>
                <a:xfrm>
                  <a:off x="10051280" y="2431499"/>
                  <a:ext cx="952901" cy="264326"/>
                  <a:chOff x="9375006" y="3298944"/>
                  <a:chExt cx="952901" cy="264326"/>
                </a:xfrm>
              </p:grpSpPr>
              <p:sp>
                <p:nvSpPr>
                  <p:cNvPr id="221" name="Rounded Rectangle 220"/>
                  <p:cNvSpPr/>
                  <p:nvPr/>
                </p:nvSpPr>
                <p:spPr>
                  <a:xfrm>
                    <a:off x="9375006" y="3298944"/>
                    <a:ext cx="952901" cy="264326"/>
                  </a:xfrm>
                  <a:prstGeom prst="roundRect">
                    <a:avLst>
                      <a:gd name="adj" fmla="val 4619"/>
                    </a:avLst>
                  </a:prstGeom>
                  <a:noFill/>
                  <a:ln w="38100" cap="rnd" cmpd="sng" algn="ctr">
                    <a:solidFill>
                      <a:srgbClr val="2F6DB6"/>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cxnSp>
                <p:nvCxnSpPr>
                  <p:cNvPr id="222" name="Straight Connector 221"/>
                  <p:cNvCxnSpPr/>
                  <p:nvPr/>
                </p:nvCxnSpPr>
                <p:spPr>
                  <a:xfrm>
                    <a:off x="9467850" y="3390085"/>
                    <a:ext cx="428625" cy="0"/>
                  </a:xfrm>
                  <a:prstGeom prst="line">
                    <a:avLst/>
                  </a:prstGeom>
                  <a:noFill/>
                  <a:ln w="25400" cap="rnd" cmpd="sng" algn="ctr">
                    <a:solidFill>
                      <a:srgbClr val="2F6DB6"/>
                    </a:solidFill>
                    <a:prstDash val="solid"/>
                    <a:round/>
                  </a:ln>
                  <a:effectLst/>
                </p:spPr>
              </p:cxnSp>
              <p:cxnSp>
                <p:nvCxnSpPr>
                  <p:cNvPr id="223" name="Straight Connector 222"/>
                  <p:cNvCxnSpPr/>
                  <p:nvPr/>
                </p:nvCxnSpPr>
                <p:spPr>
                  <a:xfrm>
                    <a:off x="9467850" y="3472129"/>
                    <a:ext cx="428625" cy="0"/>
                  </a:xfrm>
                  <a:prstGeom prst="line">
                    <a:avLst/>
                  </a:prstGeom>
                  <a:noFill/>
                  <a:ln w="25400" cap="rnd" cmpd="sng" algn="ctr">
                    <a:solidFill>
                      <a:srgbClr val="2F6DB6"/>
                    </a:solidFill>
                    <a:prstDash val="solid"/>
                    <a:round/>
                  </a:ln>
                  <a:effectLst/>
                </p:spPr>
              </p:cxnSp>
              <p:sp>
                <p:nvSpPr>
                  <p:cNvPr id="224" name="Oval 223"/>
                  <p:cNvSpPr/>
                  <p:nvPr/>
                </p:nvSpPr>
                <p:spPr>
                  <a:xfrm>
                    <a:off x="10196831" y="3408247"/>
                    <a:ext cx="45719" cy="45719"/>
                  </a:xfrm>
                  <a:prstGeom prst="ellipse">
                    <a:avLst/>
                  </a:prstGeom>
                  <a:noFill/>
                  <a:ln w="12700" cap="rnd" cmpd="sng" algn="ctr">
                    <a:solidFill>
                      <a:srgbClr val="2F6DB6"/>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sp>
                <p:nvSpPr>
                  <p:cNvPr id="225" name="Oval 224"/>
                  <p:cNvSpPr/>
                  <p:nvPr/>
                </p:nvSpPr>
                <p:spPr>
                  <a:xfrm>
                    <a:off x="10088614" y="3408246"/>
                    <a:ext cx="45719" cy="45719"/>
                  </a:xfrm>
                  <a:prstGeom prst="ellipse">
                    <a:avLst/>
                  </a:prstGeom>
                  <a:noFill/>
                  <a:ln w="12700" cap="rnd" cmpd="sng" algn="ctr">
                    <a:solidFill>
                      <a:srgbClr val="2F6DB6"/>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grpSp>
            <p:grpSp>
              <p:nvGrpSpPr>
                <p:cNvPr id="210" name="Group 209"/>
                <p:cNvGrpSpPr/>
                <p:nvPr/>
              </p:nvGrpSpPr>
              <p:grpSpPr>
                <a:xfrm>
                  <a:off x="10051281" y="2752391"/>
                  <a:ext cx="952901" cy="264326"/>
                  <a:chOff x="9375006" y="3298944"/>
                  <a:chExt cx="952901" cy="264326"/>
                </a:xfrm>
              </p:grpSpPr>
              <p:sp>
                <p:nvSpPr>
                  <p:cNvPr id="216" name="Rounded Rectangle 215"/>
                  <p:cNvSpPr/>
                  <p:nvPr/>
                </p:nvSpPr>
                <p:spPr>
                  <a:xfrm>
                    <a:off x="9375006" y="3298944"/>
                    <a:ext cx="952901" cy="264326"/>
                  </a:xfrm>
                  <a:prstGeom prst="roundRect">
                    <a:avLst>
                      <a:gd name="adj" fmla="val 4619"/>
                    </a:avLst>
                  </a:prstGeom>
                  <a:noFill/>
                  <a:ln w="38100" cap="rnd" cmpd="sng" algn="ctr">
                    <a:solidFill>
                      <a:srgbClr val="2F6DB6"/>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cxnSp>
                <p:nvCxnSpPr>
                  <p:cNvPr id="217" name="Straight Connector 216"/>
                  <p:cNvCxnSpPr/>
                  <p:nvPr/>
                </p:nvCxnSpPr>
                <p:spPr>
                  <a:xfrm>
                    <a:off x="9467850" y="3390085"/>
                    <a:ext cx="428625" cy="0"/>
                  </a:xfrm>
                  <a:prstGeom prst="line">
                    <a:avLst/>
                  </a:prstGeom>
                  <a:noFill/>
                  <a:ln w="25400" cap="rnd" cmpd="sng" algn="ctr">
                    <a:solidFill>
                      <a:srgbClr val="2F6DB6"/>
                    </a:solidFill>
                    <a:prstDash val="solid"/>
                    <a:round/>
                  </a:ln>
                  <a:effectLst/>
                </p:spPr>
              </p:cxnSp>
              <p:cxnSp>
                <p:nvCxnSpPr>
                  <p:cNvPr id="218" name="Straight Connector 217"/>
                  <p:cNvCxnSpPr/>
                  <p:nvPr/>
                </p:nvCxnSpPr>
                <p:spPr>
                  <a:xfrm>
                    <a:off x="9467850" y="3472129"/>
                    <a:ext cx="428625" cy="0"/>
                  </a:xfrm>
                  <a:prstGeom prst="line">
                    <a:avLst/>
                  </a:prstGeom>
                  <a:noFill/>
                  <a:ln w="25400" cap="rnd" cmpd="sng" algn="ctr">
                    <a:solidFill>
                      <a:srgbClr val="2F6DB6"/>
                    </a:solidFill>
                    <a:prstDash val="solid"/>
                    <a:round/>
                  </a:ln>
                  <a:effectLst/>
                </p:spPr>
              </p:cxnSp>
              <p:sp>
                <p:nvSpPr>
                  <p:cNvPr id="219" name="Oval 218"/>
                  <p:cNvSpPr/>
                  <p:nvPr/>
                </p:nvSpPr>
                <p:spPr>
                  <a:xfrm>
                    <a:off x="10196831" y="3408247"/>
                    <a:ext cx="45719" cy="45719"/>
                  </a:xfrm>
                  <a:prstGeom prst="ellipse">
                    <a:avLst/>
                  </a:prstGeom>
                  <a:noFill/>
                  <a:ln w="12700" cap="rnd" cmpd="sng" algn="ctr">
                    <a:solidFill>
                      <a:srgbClr val="2F6DB6"/>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sp>
                <p:nvSpPr>
                  <p:cNvPr id="220" name="Oval 219"/>
                  <p:cNvSpPr/>
                  <p:nvPr/>
                </p:nvSpPr>
                <p:spPr>
                  <a:xfrm>
                    <a:off x="10088614" y="3408246"/>
                    <a:ext cx="45719" cy="45719"/>
                  </a:xfrm>
                  <a:prstGeom prst="ellipse">
                    <a:avLst/>
                  </a:prstGeom>
                  <a:noFill/>
                  <a:ln w="12700" cap="rnd" cmpd="sng" algn="ctr">
                    <a:solidFill>
                      <a:srgbClr val="2F6DB6"/>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grpSp>
            <p:grpSp>
              <p:nvGrpSpPr>
                <p:cNvPr id="211" name="Group 210"/>
                <p:cNvGrpSpPr/>
                <p:nvPr/>
              </p:nvGrpSpPr>
              <p:grpSpPr>
                <a:xfrm>
                  <a:off x="9503141" y="2311850"/>
                  <a:ext cx="506399" cy="1145407"/>
                  <a:chOff x="9503141" y="2311850"/>
                  <a:chExt cx="506399" cy="1145407"/>
                </a:xfrm>
              </p:grpSpPr>
              <p:cxnSp>
                <p:nvCxnSpPr>
                  <p:cNvPr id="212" name="Straight Connector 211"/>
                  <p:cNvCxnSpPr/>
                  <p:nvPr/>
                </p:nvCxnSpPr>
                <p:spPr>
                  <a:xfrm>
                    <a:off x="9503141" y="2311850"/>
                    <a:ext cx="0" cy="1145407"/>
                  </a:xfrm>
                  <a:prstGeom prst="line">
                    <a:avLst/>
                  </a:prstGeom>
                  <a:noFill/>
                  <a:ln w="38100" cap="rnd" cmpd="sng" algn="ctr">
                    <a:solidFill>
                      <a:sysClr val="windowText" lastClr="000000"/>
                    </a:solidFill>
                    <a:prstDash val="solid"/>
                    <a:round/>
                  </a:ln>
                  <a:effectLst/>
                </p:spPr>
              </p:cxnSp>
              <p:cxnSp>
                <p:nvCxnSpPr>
                  <p:cNvPr id="213" name="Straight Connector 212"/>
                  <p:cNvCxnSpPr/>
                  <p:nvPr/>
                </p:nvCxnSpPr>
                <p:spPr>
                  <a:xfrm>
                    <a:off x="9503141" y="2563662"/>
                    <a:ext cx="506399" cy="0"/>
                  </a:xfrm>
                  <a:prstGeom prst="line">
                    <a:avLst/>
                  </a:prstGeom>
                  <a:noFill/>
                  <a:ln w="38100" cap="rnd" cmpd="sng" algn="ctr">
                    <a:solidFill>
                      <a:sysClr val="windowText" lastClr="000000"/>
                    </a:solidFill>
                    <a:prstDash val="solid"/>
                    <a:round/>
                  </a:ln>
                  <a:effectLst/>
                </p:spPr>
              </p:cxnSp>
              <p:cxnSp>
                <p:nvCxnSpPr>
                  <p:cNvPr id="214" name="Straight Connector 213"/>
                  <p:cNvCxnSpPr/>
                  <p:nvPr/>
                </p:nvCxnSpPr>
                <p:spPr>
                  <a:xfrm>
                    <a:off x="9503141" y="2884554"/>
                    <a:ext cx="506399" cy="0"/>
                  </a:xfrm>
                  <a:prstGeom prst="line">
                    <a:avLst/>
                  </a:prstGeom>
                  <a:noFill/>
                  <a:ln w="38100" cap="rnd" cmpd="sng" algn="ctr">
                    <a:solidFill>
                      <a:sysClr val="windowText" lastClr="000000"/>
                    </a:solidFill>
                    <a:prstDash val="solid"/>
                    <a:round/>
                  </a:ln>
                  <a:effectLst/>
                </p:spPr>
              </p:cxnSp>
              <p:cxnSp>
                <p:nvCxnSpPr>
                  <p:cNvPr id="215" name="Straight Connector 214"/>
                  <p:cNvCxnSpPr/>
                  <p:nvPr/>
                </p:nvCxnSpPr>
                <p:spPr>
                  <a:xfrm>
                    <a:off x="9503141" y="3205446"/>
                    <a:ext cx="506399" cy="0"/>
                  </a:xfrm>
                  <a:prstGeom prst="line">
                    <a:avLst/>
                  </a:prstGeom>
                  <a:noFill/>
                  <a:ln w="38100" cap="rnd" cmpd="sng" algn="ctr">
                    <a:solidFill>
                      <a:sysClr val="windowText" lastClr="000000"/>
                    </a:solidFill>
                    <a:prstDash val="solid"/>
                    <a:round/>
                  </a:ln>
                  <a:effectLst/>
                </p:spPr>
              </p:cxnSp>
            </p:grpSp>
          </p:grpSp>
          <p:cxnSp>
            <p:nvCxnSpPr>
              <p:cNvPr id="207" name="Straight Connector 206"/>
              <p:cNvCxnSpPr/>
              <p:nvPr/>
            </p:nvCxnSpPr>
            <p:spPr>
              <a:xfrm>
                <a:off x="8993567" y="2311850"/>
                <a:ext cx="506399" cy="0"/>
              </a:xfrm>
              <a:prstGeom prst="line">
                <a:avLst/>
              </a:prstGeom>
              <a:noFill/>
              <a:ln w="38100" cap="rnd" cmpd="sng" algn="ctr">
                <a:solidFill>
                  <a:sysClr val="windowText" lastClr="000000"/>
                </a:solidFill>
                <a:prstDash val="solid"/>
                <a:round/>
              </a:ln>
              <a:effectLst/>
            </p:spPr>
          </p:cxnSp>
        </p:grpSp>
        <p:sp>
          <p:nvSpPr>
            <p:cNvPr id="203" name="TextBox 202"/>
            <p:cNvSpPr txBox="1"/>
            <p:nvPr/>
          </p:nvSpPr>
          <p:spPr>
            <a:xfrm>
              <a:off x="5786114" y="1369219"/>
              <a:ext cx="1126156" cy="29107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smtClean="0">
                  <a:ln>
                    <a:noFill/>
                  </a:ln>
                  <a:solidFill>
                    <a:prstClr val="black"/>
                  </a:solidFill>
                  <a:effectLst/>
                  <a:uLnTx/>
                  <a:uFillTx/>
                  <a:latin typeface="Calibri"/>
                </a:rPr>
                <a:t>Build Replica</a:t>
              </a:r>
            </a:p>
          </p:txBody>
        </p:sp>
        <p:sp>
          <p:nvSpPr>
            <p:cNvPr id="204" name="TextBox 203"/>
            <p:cNvSpPr txBox="1"/>
            <p:nvPr/>
          </p:nvSpPr>
          <p:spPr>
            <a:xfrm>
              <a:off x="7360641" y="2818462"/>
              <a:ext cx="1126156" cy="29107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smtClean="0">
                  <a:ln>
                    <a:noFill/>
                  </a:ln>
                  <a:solidFill>
                    <a:prstClr val="black"/>
                  </a:solidFill>
                  <a:effectLst/>
                  <a:uLnTx/>
                  <a:uFillTx/>
                  <a:latin typeface="Calibri"/>
                </a:rPr>
                <a:t>Build farm</a:t>
              </a:r>
            </a:p>
          </p:txBody>
        </p:sp>
        <p:cxnSp>
          <p:nvCxnSpPr>
            <p:cNvPr id="205" name="Straight Arrow Connector 204"/>
            <p:cNvCxnSpPr/>
            <p:nvPr/>
          </p:nvCxnSpPr>
          <p:spPr>
            <a:xfrm flipV="1">
              <a:off x="5447125" y="2256638"/>
              <a:ext cx="616223" cy="300336"/>
            </a:xfrm>
            <a:prstGeom prst="straightConnector1">
              <a:avLst/>
            </a:prstGeom>
            <a:noFill/>
            <a:ln w="19050" cap="flat" cmpd="sng" algn="ctr">
              <a:solidFill>
                <a:srgbClr val="4F5D73"/>
              </a:solidFill>
              <a:prstDash val="solid"/>
              <a:miter lim="800000"/>
              <a:headEnd type="arrow"/>
              <a:tailEnd type="arrow"/>
            </a:ln>
            <a:effectLst/>
          </p:spPr>
        </p:cxnSp>
      </p:grpSp>
      <p:grpSp>
        <p:nvGrpSpPr>
          <p:cNvPr id="138" name="Group 137"/>
          <p:cNvGrpSpPr/>
          <p:nvPr/>
        </p:nvGrpSpPr>
        <p:grpSpPr>
          <a:xfrm>
            <a:off x="708515" y="1941389"/>
            <a:ext cx="3393983" cy="968483"/>
            <a:chOff x="814696" y="2267590"/>
            <a:chExt cx="3566399" cy="1017682"/>
          </a:xfrm>
        </p:grpSpPr>
        <p:cxnSp>
          <p:nvCxnSpPr>
            <p:cNvPr id="181" name="Straight Arrow Connector 180"/>
            <p:cNvCxnSpPr/>
            <p:nvPr/>
          </p:nvCxnSpPr>
          <p:spPr>
            <a:xfrm flipV="1">
              <a:off x="3601143" y="3000969"/>
              <a:ext cx="779952" cy="1"/>
            </a:xfrm>
            <a:prstGeom prst="straightConnector1">
              <a:avLst/>
            </a:prstGeom>
            <a:noFill/>
            <a:ln w="19050" cap="flat" cmpd="sng" algn="ctr">
              <a:solidFill>
                <a:srgbClr val="4F5D73"/>
              </a:solidFill>
              <a:prstDash val="solid"/>
              <a:miter lim="800000"/>
              <a:headEnd type="arrow"/>
              <a:tailEnd type="arrow"/>
            </a:ln>
            <a:effectLst/>
          </p:spPr>
        </p:cxnSp>
        <p:pic>
          <p:nvPicPr>
            <p:cNvPr id="182" name="Picture 18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9281" y="2730742"/>
              <a:ext cx="428312" cy="540457"/>
            </a:xfrm>
            <a:prstGeom prst="rect">
              <a:avLst/>
            </a:prstGeom>
          </p:spPr>
        </p:pic>
        <p:sp>
          <p:nvSpPr>
            <p:cNvPr id="183" name="TextBox 182"/>
            <p:cNvSpPr txBox="1"/>
            <p:nvPr/>
          </p:nvSpPr>
          <p:spPr>
            <a:xfrm>
              <a:off x="2580358" y="2302582"/>
              <a:ext cx="1126155" cy="29107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smtClean="0">
                  <a:ln>
                    <a:noFill/>
                  </a:ln>
                  <a:solidFill>
                    <a:prstClr val="black"/>
                  </a:solidFill>
                  <a:effectLst/>
                  <a:uLnTx/>
                  <a:uFillTx/>
                  <a:latin typeface="Calibri"/>
                </a:rPr>
                <a:t>Edge Server</a:t>
              </a:r>
            </a:p>
          </p:txBody>
        </p:sp>
        <p:grpSp>
          <p:nvGrpSpPr>
            <p:cNvPr id="184" name="Group 183"/>
            <p:cNvGrpSpPr/>
            <p:nvPr/>
          </p:nvGrpSpPr>
          <p:grpSpPr>
            <a:xfrm>
              <a:off x="814696" y="2465162"/>
              <a:ext cx="1126156" cy="820110"/>
              <a:chOff x="2670492" y="4694333"/>
              <a:chExt cx="1501541" cy="1093479"/>
            </a:xfrm>
          </p:grpSpPr>
          <p:grpSp>
            <p:nvGrpSpPr>
              <p:cNvPr id="191" name="Group 190"/>
              <p:cNvGrpSpPr/>
              <p:nvPr/>
            </p:nvGrpSpPr>
            <p:grpSpPr>
              <a:xfrm>
                <a:off x="3137068" y="4694333"/>
                <a:ext cx="730313" cy="657215"/>
                <a:chOff x="3137068" y="4694333"/>
                <a:chExt cx="730313" cy="657215"/>
              </a:xfrm>
            </p:grpSpPr>
            <p:sp>
              <p:nvSpPr>
                <p:cNvPr id="193" name="Round Same Side Corner Rectangle 192"/>
                <p:cNvSpPr/>
                <p:nvPr/>
              </p:nvSpPr>
              <p:spPr>
                <a:xfrm>
                  <a:off x="3626750" y="4875010"/>
                  <a:ext cx="240631" cy="259882"/>
                </a:xfrm>
                <a:prstGeom prst="round2SameRect">
                  <a:avLst>
                    <a:gd name="adj1" fmla="val 50000"/>
                    <a:gd name="adj2" fmla="val 0"/>
                  </a:avLst>
                </a:prstGeom>
                <a:solidFill>
                  <a:srgbClr val="FFC000">
                    <a:lumMod val="20000"/>
                    <a:lumOff val="80000"/>
                  </a:srgbClr>
                </a:solidFill>
                <a:ln w="3492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sp>
              <p:nvSpPr>
                <p:cNvPr id="194" name="Oval 193"/>
                <p:cNvSpPr/>
                <p:nvPr/>
              </p:nvSpPr>
              <p:spPr>
                <a:xfrm flipH="1">
                  <a:off x="3636522" y="4695676"/>
                  <a:ext cx="217832" cy="21783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95" name="Round Same Side Corner Rectangle 194"/>
                <p:cNvSpPr/>
                <p:nvPr/>
              </p:nvSpPr>
              <p:spPr>
                <a:xfrm>
                  <a:off x="3302575" y="4873667"/>
                  <a:ext cx="240631" cy="259882"/>
                </a:xfrm>
                <a:prstGeom prst="round2SameRect">
                  <a:avLst>
                    <a:gd name="adj1" fmla="val 50000"/>
                    <a:gd name="adj2" fmla="val 0"/>
                  </a:avLst>
                </a:prstGeom>
                <a:solidFill>
                  <a:srgbClr val="70AD47">
                    <a:lumMod val="20000"/>
                    <a:lumOff val="80000"/>
                  </a:srgbClr>
                </a:solidFill>
                <a:ln w="3492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sp>
              <p:nvSpPr>
                <p:cNvPr id="196" name="Oval 195"/>
                <p:cNvSpPr/>
                <p:nvPr/>
              </p:nvSpPr>
              <p:spPr>
                <a:xfrm flipH="1">
                  <a:off x="3312347" y="4694333"/>
                  <a:ext cx="217832" cy="21783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97" name="Round Same Side Corner Rectangle 196"/>
                <p:cNvSpPr/>
                <p:nvPr/>
              </p:nvSpPr>
              <p:spPr>
                <a:xfrm>
                  <a:off x="3464845" y="5091666"/>
                  <a:ext cx="240631" cy="259882"/>
                </a:xfrm>
                <a:prstGeom prst="round2SameRect">
                  <a:avLst>
                    <a:gd name="adj1" fmla="val 50000"/>
                    <a:gd name="adj2" fmla="val 0"/>
                  </a:avLst>
                </a:prstGeom>
                <a:solidFill>
                  <a:srgbClr val="70AD47">
                    <a:lumMod val="20000"/>
                    <a:lumOff val="80000"/>
                  </a:srgbClr>
                </a:solidFill>
                <a:ln w="3492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sp>
              <p:nvSpPr>
                <p:cNvPr id="198" name="Oval 197"/>
                <p:cNvSpPr/>
                <p:nvPr/>
              </p:nvSpPr>
              <p:spPr>
                <a:xfrm flipH="1">
                  <a:off x="3474617" y="4912332"/>
                  <a:ext cx="217832" cy="21783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99" name="Round Same Side Corner Rectangle 198"/>
                <p:cNvSpPr/>
                <p:nvPr/>
              </p:nvSpPr>
              <p:spPr>
                <a:xfrm>
                  <a:off x="3137068" y="5091666"/>
                  <a:ext cx="240631" cy="259882"/>
                </a:xfrm>
                <a:prstGeom prst="round2SameRect">
                  <a:avLst>
                    <a:gd name="adj1" fmla="val 50000"/>
                    <a:gd name="adj2" fmla="val 0"/>
                  </a:avLst>
                </a:prstGeom>
                <a:solidFill>
                  <a:srgbClr val="FFC000">
                    <a:lumMod val="20000"/>
                    <a:lumOff val="80000"/>
                  </a:srgbClr>
                </a:solidFill>
                <a:ln w="3492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sp>
              <p:nvSpPr>
                <p:cNvPr id="200" name="Oval 199"/>
                <p:cNvSpPr/>
                <p:nvPr/>
              </p:nvSpPr>
              <p:spPr>
                <a:xfrm flipH="1">
                  <a:off x="3146840" y="4912332"/>
                  <a:ext cx="217832" cy="21783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grpSp>
          <p:sp>
            <p:nvSpPr>
              <p:cNvPr id="192" name="TextBox 191"/>
              <p:cNvSpPr txBox="1"/>
              <p:nvPr/>
            </p:nvSpPr>
            <p:spPr>
              <a:xfrm>
                <a:off x="2670492" y="5399718"/>
                <a:ext cx="1501541" cy="38809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smtClean="0">
                    <a:ln>
                      <a:noFill/>
                    </a:ln>
                    <a:solidFill>
                      <a:prstClr val="black"/>
                    </a:solidFill>
                    <a:effectLst/>
                    <a:uLnTx/>
                    <a:uFillTx/>
                    <a:latin typeface="Calibri"/>
                  </a:rPr>
                  <a:t>Developers</a:t>
                </a:r>
              </a:p>
            </p:txBody>
          </p:sp>
        </p:grpSp>
        <p:grpSp>
          <p:nvGrpSpPr>
            <p:cNvPr id="185" name="Group 184"/>
            <p:cNvGrpSpPr/>
            <p:nvPr/>
          </p:nvGrpSpPr>
          <p:grpSpPr>
            <a:xfrm flipH="1" flipV="1">
              <a:off x="1806120" y="2267590"/>
              <a:ext cx="1000442" cy="859055"/>
              <a:chOff x="2242266" y="3666808"/>
              <a:chExt cx="1333922" cy="1145407"/>
            </a:xfrm>
          </p:grpSpPr>
          <p:cxnSp>
            <p:nvCxnSpPr>
              <p:cNvPr id="186" name="Straight Connector 185"/>
              <p:cNvCxnSpPr/>
              <p:nvPr/>
            </p:nvCxnSpPr>
            <p:spPr>
              <a:xfrm flipH="1">
                <a:off x="3069789" y="3666808"/>
                <a:ext cx="0" cy="1145407"/>
              </a:xfrm>
              <a:prstGeom prst="line">
                <a:avLst/>
              </a:prstGeom>
              <a:noFill/>
              <a:ln w="38100" cap="rnd" cmpd="sng" algn="ctr">
                <a:solidFill>
                  <a:sysClr val="windowText" lastClr="000000"/>
                </a:solidFill>
                <a:prstDash val="solid"/>
                <a:round/>
              </a:ln>
              <a:effectLst/>
            </p:spPr>
          </p:cxnSp>
          <p:cxnSp>
            <p:nvCxnSpPr>
              <p:cNvPr id="187" name="Straight Connector 186"/>
              <p:cNvCxnSpPr/>
              <p:nvPr/>
            </p:nvCxnSpPr>
            <p:spPr>
              <a:xfrm flipH="1">
                <a:off x="3069789" y="3918620"/>
                <a:ext cx="506399" cy="0"/>
              </a:xfrm>
              <a:prstGeom prst="line">
                <a:avLst/>
              </a:prstGeom>
              <a:noFill/>
              <a:ln w="38100" cap="rnd" cmpd="sng" algn="ctr">
                <a:solidFill>
                  <a:sysClr val="windowText" lastClr="000000"/>
                </a:solidFill>
                <a:prstDash val="solid"/>
                <a:round/>
              </a:ln>
              <a:effectLst/>
            </p:spPr>
          </p:cxnSp>
          <p:cxnSp>
            <p:nvCxnSpPr>
              <p:cNvPr id="188" name="Straight Connector 187"/>
              <p:cNvCxnSpPr/>
              <p:nvPr/>
            </p:nvCxnSpPr>
            <p:spPr>
              <a:xfrm flipH="1">
                <a:off x="3069789" y="4239512"/>
                <a:ext cx="506399" cy="0"/>
              </a:xfrm>
              <a:prstGeom prst="line">
                <a:avLst/>
              </a:prstGeom>
              <a:noFill/>
              <a:ln w="38100" cap="rnd" cmpd="sng" algn="ctr">
                <a:solidFill>
                  <a:sysClr val="windowText" lastClr="000000"/>
                </a:solidFill>
                <a:prstDash val="solid"/>
                <a:round/>
              </a:ln>
              <a:effectLst/>
            </p:spPr>
          </p:cxnSp>
          <p:cxnSp>
            <p:nvCxnSpPr>
              <p:cNvPr id="189" name="Straight Connector 188"/>
              <p:cNvCxnSpPr/>
              <p:nvPr/>
            </p:nvCxnSpPr>
            <p:spPr>
              <a:xfrm flipH="1">
                <a:off x="3069789" y="4560404"/>
                <a:ext cx="506399" cy="0"/>
              </a:xfrm>
              <a:prstGeom prst="line">
                <a:avLst/>
              </a:prstGeom>
              <a:noFill/>
              <a:ln w="38100" cap="rnd" cmpd="sng" algn="ctr">
                <a:solidFill>
                  <a:sysClr val="windowText" lastClr="000000"/>
                </a:solidFill>
                <a:prstDash val="solid"/>
                <a:round/>
              </a:ln>
              <a:effectLst/>
            </p:spPr>
          </p:cxnSp>
          <p:cxnSp>
            <p:nvCxnSpPr>
              <p:cNvPr id="190" name="Straight Connector 189"/>
              <p:cNvCxnSpPr/>
              <p:nvPr/>
            </p:nvCxnSpPr>
            <p:spPr>
              <a:xfrm flipH="1" flipV="1">
                <a:off x="2242266" y="3666808"/>
                <a:ext cx="824348" cy="0"/>
              </a:xfrm>
              <a:prstGeom prst="line">
                <a:avLst/>
              </a:prstGeom>
              <a:noFill/>
              <a:ln w="38100" cap="rnd" cmpd="sng" algn="ctr">
                <a:solidFill>
                  <a:sysClr val="windowText" lastClr="000000"/>
                </a:solidFill>
                <a:prstDash val="solid"/>
                <a:round/>
              </a:ln>
              <a:effectLst/>
            </p:spPr>
          </p:cxnSp>
        </p:grpSp>
      </p:grpSp>
      <p:grpSp>
        <p:nvGrpSpPr>
          <p:cNvPr id="139" name="Group 138"/>
          <p:cNvGrpSpPr/>
          <p:nvPr/>
        </p:nvGrpSpPr>
        <p:grpSpPr>
          <a:xfrm>
            <a:off x="659219" y="2944103"/>
            <a:ext cx="4527447" cy="1491175"/>
            <a:chOff x="762896" y="3321243"/>
            <a:chExt cx="4757443" cy="1566927"/>
          </a:xfrm>
        </p:grpSpPr>
        <p:grpSp>
          <p:nvGrpSpPr>
            <p:cNvPr id="140" name="Group 139"/>
            <p:cNvGrpSpPr/>
            <p:nvPr/>
          </p:nvGrpSpPr>
          <p:grpSpPr>
            <a:xfrm>
              <a:off x="762896" y="3867094"/>
              <a:ext cx="1817462" cy="1021076"/>
              <a:chOff x="1086260" y="4810643"/>
              <a:chExt cx="2423282" cy="1361435"/>
            </a:xfrm>
          </p:grpSpPr>
          <p:grpSp>
            <p:nvGrpSpPr>
              <p:cNvPr id="164" name="Group 163"/>
              <p:cNvGrpSpPr/>
              <p:nvPr/>
            </p:nvGrpSpPr>
            <p:grpSpPr>
              <a:xfrm>
                <a:off x="1086260" y="5078600"/>
                <a:ext cx="1501541" cy="1093478"/>
                <a:chOff x="2670492" y="4694333"/>
                <a:chExt cx="1501541" cy="1093478"/>
              </a:xfrm>
            </p:grpSpPr>
            <p:grpSp>
              <p:nvGrpSpPr>
                <p:cNvPr id="171" name="Group 170"/>
                <p:cNvGrpSpPr/>
                <p:nvPr/>
              </p:nvGrpSpPr>
              <p:grpSpPr>
                <a:xfrm>
                  <a:off x="3137068" y="4694333"/>
                  <a:ext cx="730313" cy="657215"/>
                  <a:chOff x="3137068" y="4694333"/>
                  <a:chExt cx="730313" cy="657215"/>
                </a:xfrm>
              </p:grpSpPr>
              <p:sp>
                <p:nvSpPr>
                  <p:cNvPr id="173" name="Round Same Side Corner Rectangle 172"/>
                  <p:cNvSpPr/>
                  <p:nvPr/>
                </p:nvSpPr>
                <p:spPr>
                  <a:xfrm>
                    <a:off x="3626750" y="4875010"/>
                    <a:ext cx="240631" cy="259882"/>
                  </a:xfrm>
                  <a:prstGeom prst="round2SameRect">
                    <a:avLst>
                      <a:gd name="adj1" fmla="val 50000"/>
                      <a:gd name="adj2" fmla="val 0"/>
                    </a:avLst>
                  </a:prstGeom>
                  <a:solidFill>
                    <a:srgbClr val="FFC000">
                      <a:lumMod val="20000"/>
                      <a:lumOff val="80000"/>
                    </a:srgbClr>
                  </a:solidFill>
                  <a:ln w="3492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sp>
                <p:nvSpPr>
                  <p:cNvPr id="174" name="Oval 173"/>
                  <p:cNvSpPr/>
                  <p:nvPr/>
                </p:nvSpPr>
                <p:spPr>
                  <a:xfrm flipH="1">
                    <a:off x="3636522" y="4695676"/>
                    <a:ext cx="217832" cy="21783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75" name="Round Same Side Corner Rectangle 174"/>
                  <p:cNvSpPr/>
                  <p:nvPr/>
                </p:nvSpPr>
                <p:spPr>
                  <a:xfrm>
                    <a:off x="3302575" y="4873667"/>
                    <a:ext cx="240631" cy="259882"/>
                  </a:xfrm>
                  <a:prstGeom prst="round2SameRect">
                    <a:avLst>
                      <a:gd name="adj1" fmla="val 50000"/>
                      <a:gd name="adj2" fmla="val 0"/>
                    </a:avLst>
                  </a:prstGeom>
                  <a:solidFill>
                    <a:srgbClr val="70AD47">
                      <a:lumMod val="20000"/>
                      <a:lumOff val="80000"/>
                    </a:srgbClr>
                  </a:solidFill>
                  <a:ln w="3492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sp>
                <p:nvSpPr>
                  <p:cNvPr id="176" name="Oval 175"/>
                  <p:cNvSpPr/>
                  <p:nvPr/>
                </p:nvSpPr>
                <p:spPr>
                  <a:xfrm flipH="1">
                    <a:off x="3312347" y="4694333"/>
                    <a:ext cx="217832" cy="21783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77" name="Round Same Side Corner Rectangle 176"/>
                  <p:cNvSpPr/>
                  <p:nvPr/>
                </p:nvSpPr>
                <p:spPr>
                  <a:xfrm>
                    <a:off x="3464845" y="5091666"/>
                    <a:ext cx="240631" cy="259882"/>
                  </a:xfrm>
                  <a:prstGeom prst="round2SameRect">
                    <a:avLst>
                      <a:gd name="adj1" fmla="val 50000"/>
                      <a:gd name="adj2" fmla="val 0"/>
                    </a:avLst>
                  </a:prstGeom>
                  <a:solidFill>
                    <a:srgbClr val="70AD47">
                      <a:lumMod val="20000"/>
                      <a:lumOff val="80000"/>
                    </a:srgbClr>
                  </a:solidFill>
                  <a:ln w="3492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sp>
                <p:nvSpPr>
                  <p:cNvPr id="178" name="Oval 177"/>
                  <p:cNvSpPr/>
                  <p:nvPr/>
                </p:nvSpPr>
                <p:spPr>
                  <a:xfrm flipH="1">
                    <a:off x="3474617" y="4912332"/>
                    <a:ext cx="217832" cy="21783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79" name="Round Same Side Corner Rectangle 178"/>
                  <p:cNvSpPr/>
                  <p:nvPr/>
                </p:nvSpPr>
                <p:spPr>
                  <a:xfrm>
                    <a:off x="3137068" y="5091666"/>
                    <a:ext cx="240631" cy="259882"/>
                  </a:xfrm>
                  <a:prstGeom prst="round2SameRect">
                    <a:avLst>
                      <a:gd name="adj1" fmla="val 50000"/>
                      <a:gd name="adj2" fmla="val 0"/>
                    </a:avLst>
                  </a:prstGeom>
                  <a:solidFill>
                    <a:srgbClr val="FFC000">
                      <a:lumMod val="20000"/>
                      <a:lumOff val="80000"/>
                    </a:srgbClr>
                  </a:solidFill>
                  <a:ln w="3492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sp>
                <p:nvSpPr>
                  <p:cNvPr id="180" name="Oval 179"/>
                  <p:cNvSpPr/>
                  <p:nvPr/>
                </p:nvSpPr>
                <p:spPr>
                  <a:xfrm flipH="1">
                    <a:off x="3146840" y="4912332"/>
                    <a:ext cx="217832" cy="21783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grpSp>
            <p:sp>
              <p:nvSpPr>
                <p:cNvPr id="172" name="TextBox 171"/>
                <p:cNvSpPr txBox="1"/>
                <p:nvPr/>
              </p:nvSpPr>
              <p:spPr>
                <a:xfrm>
                  <a:off x="2670492" y="5399717"/>
                  <a:ext cx="1501541" cy="38809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smtClean="0">
                      <a:ln>
                        <a:noFill/>
                      </a:ln>
                      <a:solidFill>
                        <a:prstClr val="black"/>
                      </a:solidFill>
                      <a:effectLst/>
                      <a:uLnTx/>
                      <a:uFillTx/>
                      <a:latin typeface="Calibri"/>
                    </a:rPr>
                    <a:t>Designers</a:t>
                  </a:r>
                </a:p>
              </p:txBody>
            </p:sp>
          </p:grpSp>
          <p:grpSp>
            <p:nvGrpSpPr>
              <p:cNvPr id="165" name="Group 164"/>
              <p:cNvGrpSpPr/>
              <p:nvPr/>
            </p:nvGrpSpPr>
            <p:grpSpPr>
              <a:xfrm flipH="1">
                <a:off x="2408160" y="4810643"/>
                <a:ext cx="1101382" cy="1145407"/>
                <a:chOff x="2474806" y="3666808"/>
                <a:chExt cx="1101382" cy="1145407"/>
              </a:xfrm>
            </p:grpSpPr>
            <p:cxnSp>
              <p:nvCxnSpPr>
                <p:cNvPr id="166" name="Straight Connector 165"/>
                <p:cNvCxnSpPr/>
                <p:nvPr/>
              </p:nvCxnSpPr>
              <p:spPr>
                <a:xfrm flipH="1">
                  <a:off x="3060164" y="3666808"/>
                  <a:ext cx="0" cy="1145407"/>
                </a:xfrm>
                <a:prstGeom prst="line">
                  <a:avLst/>
                </a:prstGeom>
                <a:noFill/>
                <a:ln w="38100" cap="rnd" cmpd="sng" algn="ctr">
                  <a:solidFill>
                    <a:sysClr val="windowText" lastClr="000000"/>
                  </a:solidFill>
                  <a:prstDash val="solid"/>
                  <a:round/>
                </a:ln>
                <a:effectLst/>
              </p:spPr>
            </p:cxnSp>
            <p:cxnSp>
              <p:nvCxnSpPr>
                <p:cNvPr id="167" name="Straight Connector 166"/>
                <p:cNvCxnSpPr/>
                <p:nvPr/>
              </p:nvCxnSpPr>
              <p:spPr>
                <a:xfrm flipH="1">
                  <a:off x="3069789" y="3918620"/>
                  <a:ext cx="506399" cy="0"/>
                </a:xfrm>
                <a:prstGeom prst="line">
                  <a:avLst/>
                </a:prstGeom>
                <a:noFill/>
                <a:ln w="38100" cap="rnd" cmpd="sng" algn="ctr">
                  <a:solidFill>
                    <a:sysClr val="windowText" lastClr="000000"/>
                  </a:solidFill>
                  <a:prstDash val="solid"/>
                  <a:round/>
                </a:ln>
                <a:effectLst/>
              </p:spPr>
            </p:cxnSp>
            <p:cxnSp>
              <p:nvCxnSpPr>
                <p:cNvPr id="168" name="Straight Connector 167"/>
                <p:cNvCxnSpPr/>
                <p:nvPr/>
              </p:nvCxnSpPr>
              <p:spPr>
                <a:xfrm flipH="1">
                  <a:off x="3069789" y="4239512"/>
                  <a:ext cx="506399" cy="0"/>
                </a:xfrm>
                <a:prstGeom prst="line">
                  <a:avLst/>
                </a:prstGeom>
                <a:noFill/>
                <a:ln w="38100" cap="rnd" cmpd="sng" algn="ctr">
                  <a:solidFill>
                    <a:sysClr val="windowText" lastClr="000000"/>
                  </a:solidFill>
                  <a:prstDash val="solid"/>
                  <a:round/>
                </a:ln>
                <a:effectLst/>
              </p:spPr>
            </p:cxnSp>
            <p:cxnSp>
              <p:nvCxnSpPr>
                <p:cNvPr id="169" name="Straight Connector 168"/>
                <p:cNvCxnSpPr/>
                <p:nvPr/>
              </p:nvCxnSpPr>
              <p:spPr>
                <a:xfrm flipH="1">
                  <a:off x="3069789" y="4560404"/>
                  <a:ext cx="506399" cy="0"/>
                </a:xfrm>
                <a:prstGeom prst="line">
                  <a:avLst/>
                </a:prstGeom>
                <a:noFill/>
                <a:ln w="38100" cap="rnd" cmpd="sng" algn="ctr">
                  <a:solidFill>
                    <a:sysClr val="windowText" lastClr="000000"/>
                  </a:solidFill>
                  <a:prstDash val="solid"/>
                  <a:round/>
                </a:ln>
                <a:effectLst/>
              </p:spPr>
            </p:cxnSp>
            <p:cxnSp>
              <p:nvCxnSpPr>
                <p:cNvPr id="170" name="Straight Connector 169"/>
                <p:cNvCxnSpPr/>
                <p:nvPr/>
              </p:nvCxnSpPr>
              <p:spPr>
                <a:xfrm flipH="1">
                  <a:off x="2474806" y="3666808"/>
                  <a:ext cx="582183" cy="0"/>
                </a:xfrm>
                <a:prstGeom prst="line">
                  <a:avLst/>
                </a:prstGeom>
                <a:noFill/>
                <a:ln w="38100" cap="rnd" cmpd="sng" algn="ctr">
                  <a:solidFill>
                    <a:sysClr val="windowText" lastClr="000000"/>
                  </a:solidFill>
                  <a:prstDash val="solid"/>
                  <a:round/>
                </a:ln>
                <a:effectLst/>
              </p:spPr>
            </p:cxnSp>
          </p:grpSp>
        </p:grpSp>
        <p:pic>
          <p:nvPicPr>
            <p:cNvPr id="141" name="Picture 14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4748" y="3664353"/>
              <a:ext cx="302126" cy="381232"/>
            </a:xfrm>
            <a:prstGeom prst="rect">
              <a:avLst/>
            </a:prstGeom>
          </p:spPr>
        </p:pic>
        <p:pic>
          <p:nvPicPr>
            <p:cNvPr id="142" name="Picture 14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5880" y="3664353"/>
              <a:ext cx="302126" cy="381232"/>
            </a:xfrm>
            <a:prstGeom prst="rect">
              <a:avLst/>
            </a:prstGeom>
          </p:spPr>
        </p:pic>
        <p:grpSp>
          <p:nvGrpSpPr>
            <p:cNvPr id="143" name="Group 142"/>
            <p:cNvGrpSpPr/>
            <p:nvPr/>
          </p:nvGrpSpPr>
          <p:grpSpPr>
            <a:xfrm flipH="1">
              <a:off x="3702877" y="3862558"/>
              <a:ext cx="1817462" cy="1021076"/>
              <a:chOff x="1086260" y="4810643"/>
              <a:chExt cx="2423282" cy="1361435"/>
            </a:xfrm>
          </p:grpSpPr>
          <p:grpSp>
            <p:nvGrpSpPr>
              <p:cNvPr id="147" name="Group 146"/>
              <p:cNvGrpSpPr/>
              <p:nvPr/>
            </p:nvGrpSpPr>
            <p:grpSpPr>
              <a:xfrm>
                <a:off x="1086260" y="5078600"/>
                <a:ext cx="1501541" cy="1093478"/>
                <a:chOff x="2670492" y="4694333"/>
                <a:chExt cx="1501541" cy="1093478"/>
              </a:xfrm>
            </p:grpSpPr>
            <p:grpSp>
              <p:nvGrpSpPr>
                <p:cNvPr id="154" name="Group 153"/>
                <p:cNvGrpSpPr/>
                <p:nvPr/>
              </p:nvGrpSpPr>
              <p:grpSpPr>
                <a:xfrm>
                  <a:off x="3137068" y="4694333"/>
                  <a:ext cx="730313" cy="657215"/>
                  <a:chOff x="3137068" y="4694333"/>
                  <a:chExt cx="730313" cy="657215"/>
                </a:xfrm>
              </p:grpSpPr>
              <p:sp>
                <p:nvSpPr>
                  <p:cNvPr id="156" name="Round Same Side Corner Rectangle 155"/>
                  <p:cNvSpPr/>
                  <p:nvPr/>
                </p:nvSpPr>
                <p:spPr>
                  <a:xfrm>
                    <a:off x="3626750" y="4875010"/>
                    <a:ext cx="240631" cy="259882"/>
                  </a:xfrm>
                  <a:prstGeom prst="round2SameRect">
                    <a:avLst>
                      <a:gd name="adj1" fmla="val 50000"/>
                      <a:gd name="adj2" fmla="val 0"/>
                    </a:avLst>
                  </a:prstGeom>
                  <a:solidFill>
                    <a:srgbClr val="FFC000">
                      <a:lumMod val="20000"/>
                      <a:lumOff val="80000"/>
                    </a:srgbClr>
                  </a:solidFill>
                  <a:ln w="3492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sp>
                <p:nvSpPr>
                  <p:cNvPr id="157" name="Oval 156"/>
                  <p:cNvSpPr/>
                  <p:nvPr/>
                </p:nvSpPr>
                <p:spPr>
                  <a:xfrm flipH="1">
                    <a:off x="3636522" y="4695676"/>
                    <a:ext cx="217832" cy="21783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58" name="Round Same Side Corner Rectangle 157"/>
                  <p:cNvSpPr/>
                  <p:nvPr/>
                </p:nvSpPr>
                <p:spPr>
                  <a:xfrm>
                    <a:off x="3302575" y="4873667"/>
                    <a:ext cx="240631" cy="259882"/>
                  </a:xfrm>
                  <a:prstGeom prst="round2SameRect">
                    <a:avLst>
                      <a:gd name="adj1" fmla="val 50000"/>
                      <a:gd name="adj2" fmla="val 0"/>
                    </a:avLst>
                  </a:prstGeom>
                  <a:solidFill>
                    <a:srgbClr val="70AD47">
                      <a:lumMod val="20000"/>
                      <a:lumOff val="80000"/>
                    </a:srgbClr>
                  </a:solidFill>
                  <a:ln w="3492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sp>
                <p:nvSpPr>
                  <p:cNvPr id="159" name="Oval 158"/>
                  <p:cNvSpPr/>
                  <p:nvPr/>
                </p:nvSpPr>
                <p:spPr>
                  <a:xfrm flipH="1">
                    <a:off x="3312347" y="4694333"/>
                    <a:ext cx="217832" cy="21783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60" name="Round Same Side Corner Rectangle 159"/>
                  <p:cNvSpPr/>
                  <p:nvPr/>
                </p:nvSpPr>
                <p:spPr>
                  <a:xfrm>
                    <a:off x="3464845" y="5091666"/>
                    <a:ext cx="240631" cy="259882"/>
                  </a:xfrm>
                  <a:prstGeom prst="round2SameRect">
                    <a:avLst>
                      <a:gd name="adj1" fmla="val 50000"/>
                      <a:gd name="adj2" fmla="val 0"/>
                    </a:avLst>
                  </a:prstGeom>
                  <a:solidFill>
                    <a:srgbClr val="70AD47">
                      <a:lumMod val="20000"/>
                      <a:lumOff val="80000"/>
                    </a:srgbClr>
                  </a:solidFill>
                  <a:ln w="3492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sp>
                <p:nvSpPr>
                  <p:cNvPr id="161" name="Oval 160"/>
                  <p:cNvSpPr/>
                  <p:nvPr/>
                </p:nvSpPr>
                <p:spPr>
                  <a:xfrm flipH="1">
                    <a:off x="3474617" y="4912332"/>
                    <a:ext cx="217832" cy="21783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162" name="Round Same Side Corner Rectangle 161"/>
                  <p:cNvSpPr/>
                  <p:nvPr/>
                </p:nvSpPr>
                <p:spPr>
                  <a:xfrm>
                    <a:off x="3137068" y="5091666"/>
                    <a:ext cx="240631" cy="259882"/>
                  </a:xfrm>
                  <a:prstGeom prst="round2SameRect">
                    <a:avLst>
                      <a:gd name="adj1" fmla="val 50000"/>
                      <a:gd name="adj2" fmla="val 0"/>
                    </a:avLst>
                  </a:prstGeom>
                  <a:solidFill>
                    <a:srgbClr val="FFC000">
                      <a:lumMod val="20000"/>
                      <a:lumOff val="80000"/>
                    </a:srgbClr>
                  </a:solidFill>
                  <a:ln w="34925"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sp>
                <p:nvSpPr>
                  <p:cNvPr id="163" name="Oval 162"/>
                  <p:cNvSpPr/>
                  <p:nvPr/>
                </p:nvSpPr>
                <p:spPr>
                  <a:xfrm flipH="1">
                    <a:off x="3146840" y="4912332"/>
                    <a:ext cx="217832" cy="217832"/>
                  </a:xfrm>
                  <a:prstGeom prst="ellipse">
                    <a:avLst/>
                  </a:prstGeom>
                  <a:solidFill>
                    <a:sysClr val="window" lastClr="FFFFFF"/>
                  </a:solidFill>
                  <a:ln w="38100" cap="flat" cmpd="sng" algn="ctr">
                    <a:solidFill>
                      <a:srgbClr val="2F6DB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grpSp>
            <p:sp>
              <p:nvSpPr>
                <p:cNvPr id="155" name="TextBox 154"/>
                <p:cNvSpPr txBox="1"/>
                <p:nvPr/>
              </p:nvSpPr>
              <p:spPr>
                <a:xfrm>
                  <a:off x="2670492" y="5399717"/>
                  <a:ext cx="1501541" cy="38809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smtClean="0">
                      <a:ln>
                        <a:noFill/>
                      </a:ln>
                      <a:solidFill>
                        <a:prstClr val="black"/>
                      </a:solidFill>
                      <a:effectLst/>
                      <a:uLnTx/>
                      <a:uFillTx/>
                      <a:latin typeface="Calibri"/>
                    </a:rPr>
                    <a:t>Designers</a:t>
                  </a:r>
                </a:p>
              </p:txBody>
            </p:sp>
          </p:grpSp>
          <p:grpSp>
            <p:nvGrpSpPr>
              <p:cNvPr id="148" name="Group 147"/>
              <p:cNvGrpSpPr/>
              <p:nvPr/>
            </p:nvGrpSpPr>
            <p:grpSpPr>
              <a:xfrm flipH="1">
                <a:off x="2408160" y="4810643"/>
                <a:ext cx="1101382" cy="1145407"/>
                <a:chOff x="2474806" y="3666808"/>
                <a:chExt cx="1101382" cy="1145407"/>
              </a:xfrm>
            </p:grpSpPr>
            <p:cxnSp>
              <p:nvCxnSpPr>
                <p:cNvPr id="149" name="Straight Connector 148"/>
                <p:cNvCxnSpPr/>
                <p:nvPr/>
              </p:nvCxnSpPr>
              <p:spPr>
                <a:xfrm flipH="1">
                  <a:off x="3060164" y="3666808"/>
                  <a:ext cx="0" cy="1145407"/>
                </a:xfrm>
                <a:prstGeom prst="line">
                  <a:avLst/>
                </a:prstGeom>
                <a:noFill/>
                <a:ln w="38100" cap="rnd" cmpd="sng" algn="ctr">
                  <a:solidFill>
                    <a:sysClr val="windowText" lastClr="000000"/>
                  </a:solidFill>
                  <a:prstDash val="solid"/>
                  <a:round/>
                </a:ln>
                <a:effectLst/>
              </p:spPr>
            </p:cxnSp>
            <p:cxnSp>
              <p:nvCxnSpPr>
                <p:cNvPr id="150" name="Straight Connector 149"/>
                <p:cNvCxnSpPr/>
                <p:nvPr/>
              </p:nvCxnSpPr>
              <p:spPr>
                <a:xfrm flipH="1">
                  <a:off x="3069789" y="3918620"/>
                  <a:ext cx="506399" cy="0"/>
                </a:xfrm>
                <a:prstGeom prst="line">
                  <a:avLst/>
                </a:prstGeom>
                <a:noFill/>
                <a:ln w="38100" cap="rnd" cmpd="sng" algn="ctr">
                  <a:solidFill>
                    <a:sysClr val="windowText" lastClr="000000"/>
                  </a:solidFill>
                  <a:prstDash val="solid"/>
                  <a:round/>
                </a:ln>
                <a:effectLst/>
              </p:spPr>
            </p:cxnSp>
            <p:cxnSp>
              <p:nvCxnSpPr>
                <p:cNvPr id="151" name="Straight Connector 150"/>
                <p:cNvCxnSpPr/>
                <p:nvPr/>
              </p:nvCxnSpPr>
              <p:spPr>
                <a:xfrm flipH="1">
                  <a:off x="3069789" y="4239512"/>
                  <a:ext cx="506399" cy="0"/>
                </a:xfrm>
                <a:prstGeom prst="line">
                  <a:avLst/>
                </a:prstGeom>
                <a:noFill/>
                <a:ln w="38100" cap="rnd" cmpd="sng" algn="ctr">
                  <a:solidFill>
                    <a:sysClr val="windowText" lastClr="000000"/>
                  </a:solidFill>
                  <a:prstDash val="solid"/>
                  <a:round/>
                </a:ln>
                <a:effectLst/>
              </p:spPr>
            </p:cxnSp>
            <p:cxnSp>
              <p:nvCxnSpPr>
                <p:cNvPr id="152" name="Straight Connector 151"/>
                <p:cNvCxnSpPr/>
                <p:nvPr/>
              </p:nvCxnSpPr>
              <p:spPr>
                <a:xfrm flipH="1">
                  <a:off x="3069789" y="4560404"/>
                  <a:ext cx="506399" cy="0"/>
                </a:xfrm>
                <a:prstGeom prst="line">
                  <a:avLst/>
                </a:prstGeom>
                <a:noFill/>
                <a:ln w="38100" cap="rnd" cmpd="sng" algn="ctr">
                  <a:solidFill>
                    <a:sysClr val="windowText" lastClr="000000"/>
                  </a:solidFill>
                  <a:prstDash val="solid"/>
                  <a:round/>
                </a:ln>
                <a:effectLst/>
              </p:spPr>
            </p:cxnSp>
            <p:cxnSp>
              <p:nvCxnSpPr>
                <p:cNvPr id="153" name="Straight Connector 152"/>
                <p:cNvCxnSpPr/>
                <p:nvPr/>
              </p:nvCxnSpPr>
              <p:spPr>
                <a:xfrm flipH="1">
                  <a:off x="2474806" y="3666808"/>
                  <a:ext cx="582183" cy="0"/>
                </a:xfrm>
                <a:prstGeom prst="line">
                  <a:avLst/>
                </a:prstGeom>
                <a:noFill/>
                <a:ln w="38100" cap="rnd" cmpd="sng" algn="ctr">
                  <a:solidFill>
                    <a:sysClr val="windowText" lastClr="000000"/>
                  </a:solidFill>
                  <a:prstDash val="solid"/>
                  <a:round/>
                </a:ln>
                <a:effectLst/>
              </p:spPr>
            </p:cxnSp>
          </p:grpSp>
        </p:grpSp>
        <p:cxnSp>
          <p:nvCxnSpPr>
            <p:cNvPr id="144" name="Straight Arrow Connector 143"/>
            <p:cNvCxnSpPr/>
            <p:nvPr/>
          </p:nvCxnSpPr>
          <p:spPr>
            <a:xfrm flipV="1">
              <a:off x="2929280" y="3321243"/>
              <a:ext cx="77594" cy="293064"/>
            </a:xfrm>
            <a:prstGeom prst="straightConnector1">
              <a:avLst/>
            </a:prstGeom>
            <a:noFill/>
            <a:ln w="19050" cap="flat" cmpd="sng" algn="ctr">
              <a:solidFill>
                <a:srgbClr val="4F5D73"/>
              </a:solidFill>
              <a:prstDash val="solid"/>
              <a:miter lim="800000"/>
              <a:headEnd type="arrow"/>
              <a:tailEnd type="arrow"/>
            </a:ln>
            <a:effectLst/>
          </p:spPr>
        </p:cxnSp>
        <p:cxnSp>
          <p:nvCxnSpPr>
            <p:cNvPr id="145" name="Straight Arrow Connector 144"/>
            <p:cNvCxnSpPr/>
            <p:nvPr/>
          </p:nvCxnSpPr>
          <p:spPr>
            <a:xfrm flipH="1" flipV="1">
              <a:off x="3278201" y="3321243"/>
              <a:ext cx="77594" cy="293064"/>
            </a:xfrm>
            <a:prstGeom prst="straightConnector1">
              <a:avLst/>
            </a:prstGeom>
            <a:noFill/>
            <a:ln w="19050" cap="flat" cmpd="sng" algn="ctr">
              <a:solidFill>
                <a:srgbClr val="4F5D73"/>
              </a:solidFill>
              <a:prstDash val="solid"/>
              <a:miter lim="800000"/>
              <a:headEnd type="arrow"/>
              <a:tailEnd type="arrow"/>
            </a:ln>
            <a:effectLst/>
          </p:spPr>
        </p:cxnSp>
        <p:sp>
          <p:nvSpPr>
            <p:cNvPr id="146" name="TextBox 145"/>
            <p:cNvSpPr txBox="1"/>
            <p:nvPr/>
          </p:nvSpPr>
          <p:spPr>
            <a:xfrm>
              <a:off x="2573749" y="4126218"/>
              <a:ext cx="1126156" cy="29107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smtClean="0">
                  <a:ln>
                    <a:noFill/>
                  </a:ln>
                  <a:solidFill>
                    <a:prstClr val="black"/>
                  </a:solidFill>
                  <a:effectLst/>
                  <a:uLnTx/>
                  <a:uFillTx/>
                  <a:latin typeface="Calibri"/>
                </a:rPr>
                <a:t>Proxy Servers</a:t>
              </a:r>
            </a:p>
          </p:txBody>
        </p:sp>
      </p:grpSp>
      <p:pic>
        <p:nvPicPr>
          <p:cNvPr id="261" name="Picture 2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5150" y="285479"/>
            <a:ext cx="589460" cy="562868"/>
          </a:xfrm>
          <a:prstGeom prst="rect">
            <a:avLst/>
          </a:prstGeom>
        </p:spPr>
      </p:pic>
    </p:spTree>
    <p:extLst>
      <p:ext uri="{BB962C8B-B14F-4D97-AF65-F5344CB8AC3E}">
        <p14:creationId xmlns:p14="http://schemas.microsoft.com/office/powerpoint/2010/main" val="18895187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80425" y="2248093"/>
            <a:ext cx="6467214" cy="22663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sz="quarter" idx="10"/>
          </p:nvPr>
        </p:nvSpPr>
        <p:spPr>
          <a:xfrm>
            <a:off x="369521" y="1112341"/>
            <a:ext cx="8245089" cy="1054389"/>
          </a:xfrm>
        </p:spPr>
        <p:txBody>
          <a:bodyPr/>
          <a:lstStyle/>
          <a:p>
            <a:pPr marL="0" indent="0">
              <a:lnSpc>
                <a:spcPct val="100000"/>
              </a:lnSpc>
              <a:buNone/>
            </a:pPr>
            <a:r>
              <a:rPr lang="en-US" dirty="0" smtClean="0"/>
              <a:t>Helix Workspaces</a:t>
            </a:r>
          </a:p>
          <a:p>
            <a:pPr marL="342900" lvl="1" indent="0">
              <a:lnSpc>
                <a:spcPct val="100000"/>
              </a:lnSpc>
              <a:buNone/>
            </a:pPr>
            <a:r>
              <a:rPr lang="en-US" dirty="0" smtClean="0"/>
              <a:t>Map any part of a depot with any other</a:t>
            </a:r>
          </a:p>
          <a:p>
            <a:pPr marL="342900" lvl="1" indent="0">
              <a:lnSpc>
                <a:spcPct val="100000"/>
              </a:lnSpc>
              <a:buNone/>
            </a:pPr>
            <a:r>
              <a:rPr lang="en-US" dirty="0" smtClean="0"/>
              <a:t>Pin a path by label or change</a:t>
            </a:r>
            <a:endParaRPr lang="en-US" dirty="0"/>
          </a:p>
        </p:txBody>
      </p:sp>
      <p:sp>
        <p:nvSpPr>
          <p:cNvPr id="3" name="Title 2"/>
          <p:cNvSpPr>
            <a:spLocks noGrp="1"/>
          </p:cNvSpPr>
          <p:nvPr>
            <p:ph type="title"/>
          </p:nvPr>
        </p:nvSpPr>
        <p:spPr/>
        <p:txBody>
          <a:bodyPr/>
          <a:lstStyle/>
          <a:p>
            <a:r>
              <a:rPr lang="en-US" dirty="0" smtClean="0"/>
              <a:t>Helix </a:t>
            </a:r>
            <a:r>
              <a:rPr lang="en-US" dirty="0" smtClean="0"/>
              <a:t>Depots</a:t>
            </a:r>
            <a:endParaRPr lang="en-US" dirty="0"/>
          </a:p>
        </p:txBody>
      </p:sp>
      <p:sp>
        <p:nvSpPr>
          <p:cNvPr id="5" name="Content Placeholder 2"/>
          <p:cNvSpPr txBox="1">
            <a:spLocks/>
          </p:cNvSpPr>
          <p:nvPr/>
        </p:nvSpPr>
        <p:spPr>
          <a:xfrm>
            <a:off x="1163389" y="2375683"/>
            <a:ext cx="5829300" cy="2011217"/>
          </a:xfrm>
          <a:prstGeom prst="rect">
            <a:avLst/>
          </a:prstGeom>
          <a:noFill/>
        </p:spPr>
        <p:txBody>
          <a:bodyPr vert="horz" wrap="none" lIns="68580" tIns="34290" rIns="68580" bIns="3429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450"/>
              </a:spcBef>
              <a:buNone/>
            </a:pPr>
            <a:r>
              <a:rPr lang="en-GB" sz="1200" dirty="0">
                <a:latin typeface="Menlo" charset="0"/>
                <a:ea typeface="Menlo" charset="0"/>
                <a:cs typeface="Menlo" charset="0"/>
              </a:rPr>
              <a:t>Client: </a:t>
            </a:r>
            <a:r>
              <a:rPr lang="en-GB" sz="1200" dirty="0" err="1">
                <a:latin typeface="Menlo" charset="0"/>
                <a:ea typeface="Menlo" charset="0"/>
                <a:cs typeface="Menlo" charset="0"/>
              </a:rPr>
              <a:t>pallen.ace.ws</a:t>
            </a:r>
            <a:endParaRPr lang="en-GB" sz="1200" dirty="0">
              <a:latin typeface="Menlo" charset="0"/>
              <a:ea typeface="Menlo" charset="0"/>
              <a:cs typeface="Menlo" charset="0"/>
            </a:endParaRPr>
          </a:p>
          <a:p>
            <a:pPr marL="0" indent="0">
              <a:spcBef>
                <a:spcPts val="450"/>
              </a:spcBef>
              <a:buNone/>
            </a:pPr>
            <a:r>
              <a:rPr lang="de-DE" sz="1200" dirty="0">
                <a:latin typeface="Menlo" charset="0"/>
                <a:ea typeface="Menlo" charset="0"/>
                <a:cs typeface="Menlo" charset="0"/>
              </a:rPr>
              <a:t>Root:   /Users/</a:t>
            </a:r>
            <a:r>
              <a:rPr lang="de-DE" sz="1200" dirty="0" err="1">
                <a:latin typeface="Menlo" charset="0"/>
                <a:ea typeface="Menlo" charset="0"/>
                <a:cs typeface="Menlo" charset="0"/>
              </a:rPr>
              <a:t>pallen</a:t>
            </a:r>
            <a:r>
              <a:rPr lang="de-DE" sz="1200" dirty="0">
                <a:latin typeface="Menlo" charset="0"/>
                <a:ea typeface="Menlo" charset="0"/>
                <a:cs typeface="Menlo" charset="0"/>
              </a:rPr>
              <a:t>/Demos/</a:t>
            </a:r>
            <a:r>
              <a:rPr lang="de-DE" sz="1200" dirty="0" err="1">
                <a:latin typeface="Menlo" charset="0"/>
                <a:ea typeface="Menlo" charset="0"/>
                <a:cs typeface="Menlo" charset="0"/>
              </a:rPr>
              <a:t>ace</a:t>
            </a:r>
            <a:endParaRPr lang="de-DE" sz="1200" dirty="0">
              <a:latin typeface="Menlo" charset="0"/>
              <a:ea typeface="Menlo" charset="0"/>
              <a:cs typeface="Menlo" charset="0"/>
            </a:endParaRPr>
          </a:p>
          <a:p>
            <a:pPr marL="0" indent="0">
              <a:spcBef>
                <a:spcPts val="450"/>
              </a:spcBef>
              <a:buNone/>
            </a:pPr>
            <a:r>
              <a:rPr lang="de-DE" sz="1200" dirty="0">
                <a:latin typeface="Menlo" charset="0"/>
                <a:ea typeface="Menlo" charset="0"/>
                <a:cs typeface="Menlo" charset="0"/>
              </a:rPr>
              <a:t>View:</a:t>
            </a:r>
          </a:p>
          <a:p>
            <a:pPr marL="0" indent="0">
              <a:spcBef>
                <a:spcPts val="450"/>
              </a:spcBef>
              <a:buNone/>
            </a:pPr>
            <a:r>
              <a:rPr lang="mr-IN" sz="1200" dirty="0">
                <a:latin typeface="Menlo" charset="0"/>
                <a:ea typeface="Menlo" charset="0"/>
                <a:cs typeface="Menlo" charset="0"/>
              </a:rPr>
              <a:t>        //</a:t>
            </a:r>
            <a:r>
              <a:rPr lang="mr-IN" sz="1200" dirty="0" err="1">
                <a:latin typeface="Menlo" charset="0"/>
                <a:ea typeface="Menlo" charset="0"/>
                <a:cs typeface="Menlo" charset="0"/>
              </a:rPr>
              <a:t>projects</a:t>
            </a:r>
            <a:r>
              <a:rPr lang="mr-IN" sz="1200" dirty="0">
                <a:latin typeface="Menlo" charset="0"/>
                <a:ea typeface="Menlo" charset="0"/>
                <a:cs typeface="Menlo" charset="0"/>
              </a:rPr>
              <a:t>/</a:t>
            </a:r>
            <a:r>
              <a:rPr lang="en-GB" sz="1200" dirty="0">
                <a:latin typeface="Menlo" charset="0"/>
                <a:ea typeface="Menlo" charset="0"/>
                <a:cs typeface="Menlo" charset="0"/>
              </a:rPr>
              <a:t>main/ace</a:t>
            </a:r>
            <a:r>
              <a:rPr lang="mr-IN" sz="1200" dirty="0">
                <a:latin typeface="Menlo" charset="0"/>
                <a:ea typeface="Menlo" charset="0"/>
                <a:cs typeface="Menlo" charset="0"/>
              </a:rPr>
              <a:t>/... </a:t>
            </a:r>
            <a:r>
              <a:rPr lang="en-GB" sz="1200" dirty="0">
                <a:latin typeface="Menlo" charset="0"/>
                <a:ea typeface="Menlo" charset="0"/>
                <a:cs typeface="Menlo" charset="0"/>
              </a:rPr>
              <a:t>          </a:t>
            </a:r>
            <a:r>
              <a:rPr lang="mr-IN" sz="1200" dirty="0">
                <a:latin typeface="Menlo" charset="0"/>
                <a:ea typeface="Menlo" charset="0"/>
                <a:cs typeface="Menlo" charset="0"/>
              </a:rPr>
              <a:t>//</a:t>
            </a:r>
            <a:r>
              <a:rPr lang="en-GB" sz="1200" dirty="0" err="1">
                <a:latin typeface="Menlo" charset="0"/>
                <a:ea typeface="Menlo" charset="0"/>
                <a:cs typeface="Menlo" charset="0"/>
              </a:rPr>
              <a:t>proj.ws</a:t>
            </a:r>
            <a:r>
              <a:rPr lang="mr-IN" sz="1200" dirty="0">
                <a:latin typeface="Menlo" charset="0"/>
                <a:ea typeface="Menlo" charset="0"/>
                <a:cs typeface="Menlo" charset="0"/>
              </a:rPr>
              <a:t>/...</a:t>
            </a:r>
            <a:endParaRPr lang="en-GB" sz="1200" dirty="0">
              <a:latin typeface="Menlo" charset="0"/>
              <a:ea typeface="Menlo" charset="0"/>
              <a:cs typeface="Menlo" charset="0"/>
            </a:endParaRPr>
          </a:p>
          <a:p>
            <a:pPr marL="0" indent="0">
              <a:spcBef>
                <a:spcPts val="450"/>
              </a:spcBef>
              <a:buNone/>
            </a:pPr>
            <a:r>
              <a:rPr lang="en-US" sz="1200" dirty="0">
                <a:latin typeface="Menlo" charset="0"/>
                <a:ea typeface="Menlo" charset="0"/>
                <a:cs typeface="Menlo" charset="0"/>
              </a:rPr>
              <a:t>        //components/r1.0/p4java/</a:t>
            </a:r>
            <a:r>
              <a:rPr lang="en-US" sz="1200" dirty="0" err="1">
                <a:latin typeface="Menlo" charset="0"/>
                <a:ea typeface="Menlo" charset="0"/>
                <a:cs typeface="Menlo" charset="0"/>
              </a:rPr>
              <a:t>src</a:t>
            </a:r>
            <a:r>
              <a:rPr lang="en-US" sz="1200" dirty="0">
                <a:latin typeface="Menlo" charset="0"/>
                <a:ea typeface="Menlo" charset="0"/>
                <a:cs typeface="Menlo" charset="0"/>
              </a:rPr>
              <a:t>/...  </a:t>
            </a:r>
            <a:r>
              <a:rPr lang="mr-IN" sz="1200" dirty="0">
                <a:latin typeface="Menlo" charset="0"/>
                <a:ea typeface="Menlo" charset="0"/>
                <a:cs typeface="Menlo" charset="0"/>
              </a:rPr>
              <a:t>//</a:t>
            </a:r>
            <a:r>
              <a:rPr lang="en-GB" sz="1200" dirty="0" err="1">
                <a:latin typeface="Menlo" charset="0"/>
                <a:ea typeface="Menlo" charset="0"/>
                <a:cs typeface="Menlo" charset="0"/>
              </a:rPr>
              <a:t>proj.ws</a:t>
            </a:r>
            <a:r>
              <a:rPr lang="en-GB" sz="1200" dirty="0">
                <a:latin typeface="Menlo" charset="0"/>
                <a:ea typeface="Menlo" charset="0"/>
                <a:cs typeface="Menlo" charset="0"/>
              </a:rPr>
              <a:t>/p4java/</a:t>
            </a:r>
            <a:r>
              <a:rPr lang="mr-IN" sz="1200" dirty="0">
                <a:latin typeface="Menlo" charset="0"/>
                <a:ea typeface="Menlo" charset="0"/>
                <a:cs typeface="Menlo" charset="0"/>
              </a:rPr>
              <a:t>...</a:t>
            </a:r>
          </a:p>
          <a:p>
            <a:pPr marL="0" indent="0">
              <a:spcBef>
                <a:spcPts val="450"/>
              </a:spcBef>
              <a:buNone/>
            </a:pPr>
            <a:r>
              <a:rPr lang="en-US" sz="1200" dirty="0">
                <a:latin typeface="Menlo" charset="0"/>
                <a:ea typeface="Menlo" charset="0"/>
                <a:cs typeface="Menlo" charset="0"/>
              </a:rPr>
              <a:t>        //components/r1.1/p4rest/</a:t>
            </a:r>
            <a:r>
              <a:rPr lang="en-US" sz="1200" dirty="0" err="1">
                <a:latin typeface="Menlo" charset="0"/>
                <a:ea typeface="Menlo" charset="0"/>
                <a:cs typeface="Menlo" charset="0"/>
              </a:rPr>
              <a:t>src</a:t>
            </a:r>
            <a:r>
              <a:rPr lang="en-US" sz="1200" dirty="0">
                <a:latin typeface="Menlo" charset="0"/>
                <a:ea typeface="Menlo" charset="0"/>
                <a:cs typeface="Menlo" charset="0"/>
              </a:rPr>
              <a:t>/...  </a:t>
            </a:r>
            <a:r>
              <a:rPr lang="mr-IN" sz="1200" dirty="0">
                <a:latin typeface="Menlo" charset="0"/>
                <a:ea typeface="Menlo" charset="0"/>
                <a:cs typeface="Menlo" charset="0"/>
              </a:rPr>
              <a:t>//</a:t>
            </a:r>
            <a:r>
              <a:rPr lang="en-GB" sz="1200" dirty="0" err="1">
                <a:latin typeface="Menlo" charset="0"/>
                <a:ea typeface="Menlo" charset="0"/>
                <a:cs typeface="Menlo" charset="0"/>
              </a:rPr>
              <a:t>proj.ws</a:t>
            </a:r>
            <a:r>
              <a:rPr lang="en-GB" sz="1200" dirty="0">
                <a:latin typeface="Menlo" charset="0"/>
                <a:ea typeface="Menlo" charset="0"/>
                <a:cs typeface="Menlo" charset="0"/>
              </a:rPr>
              <a:t>/p4rest/</a:t>
            </a:r>
            <a:r>
              <a:rPr lang="mr-IN" sz="1200" dirty="0">
                <a:latin typeface="Menlo" charset="0"/>
                <a:ea typeface="Menlo" charset="0"/>
                <a:cs typeface="Menlo" charset="0"/>
              </a:rPr>
              <a:t>...</a:t>
            </a:r>
          </a:p>
          <a:p>
            <a:pPr marL="0" indent="0">
              <a:spcBef>
                <a:spcPts val="450"/>
              </a:spcBef>
              <a:buNone/>
            </a:pPr>
            <a:r>
              <a:rPr lang="en-US" sz="1200" dirty="0" err="1">
                <a:latin typeface="Menlo" charset="0"/>
                <a:ea typeface="Menlo" charset="0"/>
                <a:cs typeface="Menlo" charset="0"/>
              </a:rPr>
              <a:t>ChangeView</a:t>
            </a:r>
            <a:r>
              <a:rPr lang="en-US" sz="1200" dirty="0">
                <a:latin typeface="Menlo" charset="0"/>
                <a:ea typeface="Menlo" charset="0"/>
                <a:cs typeface="Menlo" charset="0"/>
              </a:rPr>
              <a:t>:</a:t>
            </a:r>
          </a:p>
          <a:p>
            <a:pPr marL="0" indent="0">
              <a:spcBef>
                <a:spcPts val="450"/>
              </a:spcBef>
              <a:buNone/>
            </a:pPr>
            <a:r>
              <a:rPr lang="en-US" sz="1200" dirty="0">
                <a:latin typeface="Menlo" charset="0"/>
                <a:ea typeface="Menlo" charset="0"/>
                <a:cs typeface="Menlo" charset="0"/>
              </a:rPr>
              <a:t>        //components/r1.0/p4java/</a:t>
            </a:r>
            <a:r>
              <a:rPr lang="en-US" sz="1200" dirty="0" err="1">
                <a:latin typeface="Menlo" charset="0"/>
                <a:ea typeface="Menlo" charset="0"/>
                <a:cs typeface="Menlo" charset="0"/>
              </a:rPr>
              <a:t>src</a:t>
            </a:r>
            <a:r>
              <a:rPr lang="en-US" sz="1200" dirty="0">
                <a:latin typeface="Menlo" charset="0"/>
                <a:ea typeface="Menlo" charset="0"/>
                <a:cs typeface="Menlo" charset="0"/>
              </a:rPr>
              <a:t>/...</a:t>
            </a:r>
            <a:r>
              <a:rPr lang="en-US" sz="1200" dirty="0">
                <a:solidFill>
                  <a:srgbClr val="E6500D"/>
                </a:solidFill>
                <a:latin typeface="Menlo" charset="0"/>
                <a:ea typeface="Menlo" charset="0"/>
                <a:cs typeface="Menlo" charset="0"/>
              </a:rPr>
              <a:t>@r1.0.2</a:t>
            </a:r>
          </a:p>
          <a:p>
            <a:pPr marL="0" indent="0">
              <a:spcBef>
                <a:spcPts val="450"/>
              </a:spcBef>
              <a:buNone/>
            </a:pPr>
            <a:r>
              <a:rPr lang="en-US" sz="1200" dirty="0">
                <a:latin typeface="Menlo" charset="0"/>
                <a:ea typeface="Menlo" charset="0"/>
                <a:cs typeface="Menlo" charset="0"/>
              </a:rPr>
              <a:t>        //components/r1.0/p4rest/</a:t>
            </a:r>
            <a:r>
              <a:rPr lang="en-US" sz="1200" dirty="0" err="1">
                <a:latin typeface="Menlo" charset="0"/>
                <a:ea typeface="Menlo" charset="0"/>
                <a:cs typeface="Menlo" charset="0"/>
              </a:rPr>
              <a:t>src</a:t>
            </a:r>
            <a:r>
              <a:rPr lang="en-US" sz="1200" dirty="0">
                <a:latin typeface="Menlo" charset="0"/>
                <a:ea typeface="Menlo" charset="0"/>
                <a:cs typeface="Menlo" charset="0"/>
              </a:rPr>
              <a:t>/...</a:t>
            </a:r>
            <a:r>
              <a:rPr lang="en-US" sz="1200" dirty="0">
                <a:solidFill>
                  <a:srgbClr val="E6500D"/>
                </a:solidFill>
                <a:latin typeface="Menlo" charset="0"/>
                <a:ea typeface="Menlo" charset="0"/>
                <a:cs typeface="Menlo" charset="0"/>
              </a:rPr>
              <a:t>@1548111</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5150" y="285479"/>
            <a:ext cx="589460" cy="562868"/>
          </a:xfrm>
          <a:prstGeom prst="rect">
            <a:avLst/>
          </a:prstGeom>
        </p:spPr>
      </p:pic>
    </p:spTree>
    <p:extLst>
      <p:ext uri="{BB962C8B-B14F-4D97-AF65-F5344CB8AC3E}">
        <p14:creationId xmlns:p14="http://schemas.microsoft.com/office/powerpoint/2010/main" val="1533753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69521" y="1112341"/>
            <a:ext cx="3670851" cy="3339344"/>
          </a:xfrm>
        </p:spPr>
        <p:txBody>
          <a:bodyPr/>
          <a:lstStyle/>
          <a:p>
            <a:pPr marL="0" indent="0">
              <a:lnSpc>
                <a:spcPct val="100000"/>
              </a:lnSpc>
              <a:buNone/>
            </a:pPr>
            <a:r>
              <a:rPr lang="en-US" smtClean="0"/>
              <a:t>Helix </a:t>
            </a:r>
            <a:r>
              <a:rPr lang="en-US" smtClean="0"/>
              <a:t>Streams</a:t>
            </a:r>
            <a:endParaRPr lang="en-US" dirty="0" smtClean="0"/>
          </a:p>
          <a:p>
            <a:pPr marL="342900" lvl="1" indent="0">
              <a:lnSpc>
                <a:spcPct val="100000"/>
              </a:lnSpc>
              <a:spcBef>
                <a:spcPts val="1000"/>
              </a:spcBef>
              <a:buNone/>
            </a:pPr>
            <a:r>
              <a:rPr lang="en-US" dirty="0" smtClean="0"/>
              <a:t>Import code</a:t>
            </a:r>
            <a:br>
              <a:rPr lang="en-US" dirty="0" smtClean="0"/>
            </a:br>
            <a:r>
              <a:rPr lang="en-US" i="1" dirty="0" smtClean="0">
                <a:solidFill>
                  <a:schemeClr val="tx1">
                    <a:lumMod val="75000"/>
                    <a:lumOff val="25000"/>
                  </a:schemeClr>
                </a:solidFill>
              </a:rPr>
              <a:t>from another Stream or depot</a:t>
            </a:r>
          </a:p>
          <a:p>
            <a:pPr marL="342900" lvl="1" indent="0">
              <a:lnSpc>
                <a:spcPct val="100000"/>
              </a:lnSpc>
              <a:spcBef>
                <a:spcPts val="1000"/>
              </a:spcBef>
              <a:buNone/>
            </a:pPr>
            <a:r>
              <a:rPr lang="en-US" dirty="0" smtClean="0"/>
              <a:t>Share code</a:t>
            </a:r>
            <a:br>
              <a:rPr lang="en-US" dirty="0" smtClean="0"/>
            </a:br>
            <a:r>
              <a:rPr lang="en-US" i="1" dirty="0" smtClean="0">
                <a:solidFill>
                  <a:schemeClr val="tx1">
                    <a:lumMod val="75000"/>
                    <a:lumOff val="25000"/>
                  </a:schemeClr>
                </a:solidFill>
              </a:rPr>
              <a:t>to child streams</a:t>
            </a:r>
          </a:p>
          <a:p>
            <a:pPr marL="342900" lvl="1" indent="0">
              <a:lnSpc>
                <a:spcPct val="100000"/>
              </a:lnSpc>
              <a:spcBef>
                <a:spcPts val="1000"/>
              </a:spcBef>
              <a:buNone/>
            </a:pPr>
            <a:r>
              <a:rPr lang="en-US" dirty="0" smtClean="0"/>
              <a:t>Isolate code</a:t>
            </a:r>
            <a:br>
              <a:rPr lang="en-US" dirty="0" smtClean="0"/>
            </a:br>
            <a:r>
              <a:rPr lang="en-US" i="1" dirty="0" smtClean="0">
                <a:solidFill>
                  <a:schemeClr val="tx1">
                    <a:lumMod val="75000"/>
                    <a:lumOff val="25000"/>
                  </a:schemeClr>
                </a:solidFill>
              </a:rPr>
              <a:t>to limit the flow of change</a:t>
            </a:r>
          </a:p>
          <a:p>
            <a:pPr marL="342900" lvl="1" indent="0">
              <a:lnSpc>
                <a:spcPct val="100000"/>
              </a:lnSpc>
              <a:spcBef>
                <a:spcPts val="1000"/>
              </a:spcBef>
              <a:buNone/>
            </a:pPr>
            <a:r>
              <a:rPr lang="en-US" dirty="0" smtClean="0"/>
              <a:t>Workspaces</a:t>
            </a:r>
            <a:br>
              <a:rPr lang="en-US" dirty="0" smtClean="0"/>
            </a:br>
            <a:r>
              <a:rPr lang="en-US" i="1" dirty="0" smtClean="0">
                <a:solidFill>
                  <a:schemeClr val="tx1">
                    <a:lumMod val="75000"/>
                    <a:lumOff val="25000"/>
                  </a:schemeClr>
                </a:solidFill>
              </a:rPr>
              <a:t>managed client workspaces</a:t>
            </a:r>
            <a:endParaRPr lang="en-US" i="1" dirty="0">
              <a:solidFill>
                <a:schemeClr val="tx1">
                  <a:lumMod val="75000"/>
                  <a:lumOff val="25000"/>
                </a:schemeClr>
              </a:solidFill>
            </a:endParaRPr>
          </a:p>
        </p:txBody>
      </p:sp>
      <p:sp>
        <p:nvSpPr>
          <p:cNvPr id="3" name="Title 2"/>
          <p:cNvSpPr>
            <a:spLocks noGrp="1"/>
          </p:cNvSpPr>
          <p:nvPr>
            <p:ph type="title"/>
          </p:nvPr>
        </p:nvSpPr>
        <p:spPr/>
        <p:txBody>
          <a:bodyPr/>
          <a:lstStyle/>
          <a:p>
            <a:r>
              <a:rPr lang="en-US" dirty="0" smtClean="0"/>
              <a:t>Helix </a:t>
            </a:r>
            <a:r>
              <a:rPr lang="en-US" dirty="0" smtClean="0"/>
              <a:t>Depots</a:t>
            </a:r>
            <a:endParaRPr lang="en-US" dirty="0"/>
          </a:p>
        </p:txBody>
      </p:sp>
      <p:grpSp>
        <p:nvGrpSpPr>
          <p:cNvPr id="5" name="Group 4"/>
          <p:cNvGrpSpPr/>
          <p:nvPr/>
        </p:nvGrpSpPr>
        <p:grpSpPr>
          <a:xfrm>
            <a:off x="4160677" y="624568"/>
            <a:ext cx="4453933" cy="3827117"/>
            <a:chOff x="5812601" y="1318065"/>
            <a:chExt cx="5709928" cy="4906352"/>
          </a:xfrm>
        </p:grpSpPr>
        <p:pic>
          <p:nvPicPr>
            <p:cNvPr id="6" name="Picture 5"/>
            <p:cNvPicPr>
              <a:picLocks noChangeAspect="1"/>
            </p:cNvPicPr>
            <p:nvPr/>
          </p:nvPicPr>
          <p:blipFill>
            <a:blip r:embed="rId3"/>
            <a:stretch>
              <a:fillRect/>
            </a:stretch>
          </p:blipFill>
          <p:spPr>
            <a:xfrm>
              <a:off x="5812601" y="1515893"/>
              <a:ext cx="5709928" cy="4708524"/>
            </a:xfrm>
            <a:prstGeom prst="rect">
              <a:avLst/>
            </a:prstGeom>
          </p:spPr>
        </p:pic>
        <p:sp>
          <p:nvSpPr>
            <p:cNvPr id="7" name="Rectangle 6"/>
            <p:cNvSpPr/>
            <p:nvPr/>
          </p:nvSpPr>
          <p:spPr>
            <a:xfrm>
              <a:off x="9048155" y="1318065"/>
              <a:ext cx="2390009" cy="1404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013"/>
            </a:p>
          </p:txBody>
        </p:sp>
      </p:gr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5150" y="285479"/>
            <a:ext cx="589460" cy="562868"/>
          </a:xfrm>
          <a:prstGeom prst="rect">
            <a:avLst/>
          </a:prstGeom>
        </p:spPr>
      </p:pic>
    </p:spTree>
    <p:extLst>
      <p:ext uri="{BB962C8B-B14F-4D97-AF65-F5344CB8AC3E}">
        <p14:creationId xmlns:p14="http://schemas.microsoft.com/office/powerpoint/2010/main" val="7996184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How to Scale With Multi Repos</a:t>
            </a:r>
            <a:r>
              <a:rPr lang="en-US" sz="4000" dirty="0"/>
              <a:t/>
            </a:r>
            <a:br>
              <a:rPr lang="en-US" sz="4000" dirty="0"/>
            </a:br>
            <a:r>
              <a:rPr lang="is-IS" sz="1400" i="1" dirty="0" smtClean="0">
                <a:solidFill>
                  <a:schemeClr val="tx1">
                    <a:lumMod val="75000"/>
                    <a:lumOff val="25000"/>
                  </a:schemeClr>
                </a:solidFill>
              </a:rPr>
              <a:t>Using graph depots in Perforce.</a:t>
            </a:r>
            <a:endParaRPr lang="en-US" sz="1400" dirty="0"/>
          </a:p>
        </p:txBody>
      </p:sp>
    </p:spTree>
    <p:extLst>
      <p:ext uri="{BB962C8B-B14F-4D97-AF65-F5344CB8AC3E}">
        <p14:creationId xmlns:p14="http://schemas.microsoft.com/office/powerpoint/2010/main" val="10333465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marL="0" indent="0">
              <a:lnSpc>
                <a:spcPct val="150000"/>
              </a:lnSpc>
              <a:buNone/>
            </a:pPr>
            <a:r>
              <a:rPr lang="en-US" dirty="0" smtClean="0"/>
              <a:t>Perforce Helix</a:t>
            </a:r>
          </a:p>
          <a:p>
            <a:pPr marL="342900" lvl="1" indent="0">
              <a:lnSpc>
                <a:spcPct val="150000"/>
              </a:lnSpc>
              <a:spcBef>
                <a:spcPts val="1000"/>
              </a:spcBef>
              <a:buNone/>
            </a:pPr>
            <a:r>
              <a:rPr lang="en-US" dirty="0" smtClean="0"/>
              <a:t>Version Control &amp; Repo Management</a:t>
            </a:r>
          </a:p>
          <a:p>
            <a:pPr marL="342900" lvl="1" indent="0">
              <a:lnSpc>
                <a:spcPct val="150000"/>
              </a:lnSpc>
              <a:buNone/>
            </a:pPr>
            <a:r>
              <a:rPr lang="en-US" dirty="0" smtClean="0"/>
              <a:t>Developer Collaboration</a:t>
            </a:r>
          </a:p>
          <a:p>
            <a:pPr marL="342900" lvl="1" indent="0">
              <a:lnSpc>
                <a:spcPct val="150000"/>
              </a:lnSpc>
              <a:buNone/>
            </a:pPr>
            <a:r>
              <a:rPr lang="en-US" dirty="0" smtClean="0"/>
              <a:t>On-</a:t>
            </a:r>
            <a:r>
              <a:rPr lang="en-US" dirty="0" err="1" smtClean="0"/>
              <a:t>Prem</a:t>
            </a:r>
            <a:r>
              <a:rPr lang="en-US" dirty="0" smtClean="0"/>
              <a:t> and Cloud Solutions</a:t>
            </a:r>
            <a:endParaRPr lang="en-US" dirty="0"/>
          </a:p>
        </p:txBody>
      </p:sp>
      <p:sp>
        <p:nvSpPr>
          <p:cNvPr id="3" name="Title 2"/>
          <p:cNvSpPr>
            <a:spLocks noGrp="1"/>
          </p:cNvSpPr>
          <p:nvPr>
            <p:ph type="title"/>
          </p:nvPr>
        </p:nvSpPr>
        <p:spPr/>
        <p:txBody>
          <a:bodyPr/>
          <a:lstStyle/>
          <a:p>
            <a:r>
              <a:rPr lang="en-US" dirty="0" smtClean="0"/>
              <a:t>Introduction</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046" y="3195739"/>
            <a:ext cx="7262037" cy="1255946"/>
          </a:xfrm>
          <a:prstGeom prst="rect">
            <a:avLst/>
          </a:prstGeom>
        </p:spPr>
      </p:pic>
    </p:spTree>
    <p:extLst>
      <p:ext uri="{BB962C8B-B14F-4D97-AF65-F5344CB8AC3E}">
        <p14:creationId xmlns:p14="http://schemas.microsoft.com/office/powerpoint/2010/main" val="13874816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02539" y="339786"/>
            <a:ext cx="4111899" cy="4111899"/>
          </a:xfrm>
          <a:prstGeom prst="rect">
            <a:avLst/>
          </a:prstGeom>
        </p:spPr>
      </p:pic>
      <p:sp>
        <p:nvSpPr>
          <p:cNvPr id="2" name="Content Placeholder 1"/>
          <p:cNvSpPr>
            <a:spLocks noGrp="1"/>
          </p:cNvSpPr>
          <p:nvPr>
            <p:ph sz="quarter" idx="10"/>
          </p:nvPr>
        </p:nvSpPr>
        <p:spPr/>
        <p:txBody>
          <a:bodyPr/>
          <a:lstStyle/>
          <a:p>
            <a:pPr marL="0" indent="0">
              <a:lnSpc>
                <a:spcPct val="100000"/>
              </a:lnSpc>
              <a:buNone/>
            </a:pPr>
            <a:r>
              <a:rPr lang="en-US" dirty="0" smtClean="0"/>
              <a:t>Team-based collaboration</a:t>
            </a:r>
          </a:p>
          <a:p>
            <a:pPr marL="342900" lvl="1" indent="0">
              <a:lnSpc>
                <a:spcPct val="100000"/>
              </a:lnSpc>
              <a:buNone/>
            </a:pPr>
            <a:r>
              <a:rPr lang="en-US" dirty="0"/>
              <a:t>Code </a:t>
            </a:r>
            <a:r>
              <a:rPr lang="en-US" dirty="0" smtClean="0"/>
              <a:t>review</a:t>
            </a:r>
          </a:p>
          <a:p>
            <a:pPr marL="342900" lvl="1" indent="0">
              <a:lnSpc>
                <a:spcPct val="100000"/>
              </a:lnSpc>
              <a:buNone/>
            </a:pPr>
            <a:r>
              <a:rPr lang="en-US" dirty="0"/>
              <a:t>Issue management</a:t>
            </a:r>
          </a:p>
          <a:p>
            <a:pPr marL="342900" lvl="1" indent="0">
              <a:lnSpc>
                <a:spcPct val="100000"/>
              </a:lnSpc>
              <a:buNone/>
            </a:pPr>
            <a:endParaRPr lang="en-US" dirty="0"/>
          </a:p>
          <a:p>
            <a:pPr marL="0" indent="0">
              <a:lnSpc>
                <a:spcPct val="100000"/>
              </a:lnSpc>
              <a:buNone/>
            </a:pPr>
            <a:r>
              <a:rPr lang="en-US" dirty="0"/>
              <a:t>Cloud and on-</a:t>
            </a:r>
            <a:r>
              <a:rPr lang="en-US" dirty="0" err="1"/>
              <a:t>prem</a:t>
            </a:r>
            <a:r>
              <a:rPr lang="en-US" dirty="0"/>
              <a:t> solutions</a:t>
            </a:r>
          </a:p>
          <a:p>
            <a:pPr marL="342900" lvl="1" indent="0">
              <a:lnSpc>
                <a:spcPct val="100000"/>
              </a:lnSpc>
              <a:buNone/>
            </a:pPr>
            <a:r>
              <a:rPr lang="en-US" dirty="0" smtClean="0"/>
              <a:t>Project administration</a:t>
            </a:r>
          </a:p>
          <a:p>
            <a:pPr marL="342900" lvl="1" indent="0">
              <a:lnSpc>
                <a:spcPct val="100000"/>
              </a:lnSpc>
              <a:buNone/>
            </a:pPr>
            <a:r>
              <a:rPr lang="en-US" dirty="0" smtClean="0"/>
              <a:t>Multi repo management</a:t>
            </a:r>
          </a:p>
        </p:txBody>
      </p:sp>
      <p:sp>
        <p:nvSpPr>
          <p:cNvPr id="3" name="Title 2"/>
          <p:cNvSpPr>
            <a:spLocks noGrp="1"/>
          </p:cNvSpPr>
          <p:nvPr>
            <p:ph type="title"/>
          </p:nvPr>
        </p:nvSpPr>
        <p:spPr/>
        <p:txBody>
          <a:bodyPr/>
          <a:lstStyle/>
          <a:p>
            <a:r>
              <a:rPr lang="en-US" dirty="0" smtClean="0"/>
              <a:t>Helix </a:t>
            </a:r>
            <a:r>
              <a:rPr lang="en-US" dirty="0" err="1" smtClean="0"/>
              <a:t>TeamHub</a:t>
            </a:r>
            <a:endParaRPr lang="en-US" dirty="0"/>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86815" y="3969364"/>
            <a:ext cx="2460824" cy="48232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1106" y="253325"/>
            <a:ext cx="583504" cy="644467"/>
          </a:xfrm>
          <a:prstGeom prst="rect">
            <a:avLst/>
          </a:prstGeom>
        </p:spPr>
      </p:pic>
    </p:spTree>
    <p:extLst>
      <p:ext uri="{BB962C8B-B14F-4D97-AF65-F5344CB8AC3E}">
        <p14:creationId xmlns:p14="http://schemas.microsoft.com/office/powerpoint/2010/main" val="2346766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4253021" y="2837147"/>
            <a:ext cx="3152085" cy="14287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sz="quarter" idx="10"/>
          </p:nvPr>
        </p:nvSpPr>
        <p:spPr/>
        <p:txBody>
          <a:bodyPr/>
          <a:lstStyle/>
          <a:p>
            <a:pPr marL="0" indent="0">
              <a:lnSpc>
                <a:spcPct val="150000"/>
              </a:lnSpc>
              <a:buNone/>
            </a:pPr>
            <a:r>
              <a:rPr lang="en-US" dirty="0" smtClean="0"/>
              <a:t>Manage your </a:t>
            </a:r>
            <a:r>
              <a:rPr lang="en-US" dirty="0" err="1" smtClean="0"/>
              <a:t>Git</a:t>
            </a:r>
            <a:r>
              <a:rPr lang="en-US" dirty="0" smtClean="0"/>
              <a:t> sprawl</a:t>
            </a:r>
          </a:p>
          <a:p>
            <a:pPr marL="0" indent="0">
              <a:lnSpc>
                <a:spcPct val="150000"/>
              </a:lnSpc>
              <a:buNone/>
            </a:pPr>
            <a:r>
              <a:rPr lang="en-US" dirty="0" smtClean="0"/>
              <a:t>Single source of truth</a:t>
            </a:r>
          </a:p>
          <a:p>
            <a:pPr marL="0" indent="0">
              <a:lnSpc>
                <a:spcPct val="150000"/>
              </a:lnSpc>
              <a:buNone/>
            </a:pPr>
            <a:r>
              <a:rPr lang="en-US" dirty="0" smtClean="0"/>
              <a:t>Scaling &amp; Global replication</a:t>
            </a:r>
          </a:p>
          <a:p>
            <a:pPr marL="0" indent="0">
              <a:lnSpc>
                <a:spcPct val="150000"/>
              </a:lnSpc>
              <a:buNone/>
            </a:pPr>
            <a:r>
              <a:rPr lang="en-US" dirty="0" smtClean="0"/>
              <a:t>Breakdown silos</a:t>
            </a:r>
            <a:endParaRPr lang="en-US" dirty="0"/>
          </a:p>
        </p:txBody>
      </p:sp>
      <p:sp>
        <p:nvSpPr>
          <p:cNvPr id="3" name="Title 2"/>
          <p:cNvSpPr>
            <a:spLocks noGrp="1"/>
          </p:cNvSpPr>
          <p:nvPr>
            <p:ph type="title"/>
          </p:nvPr>
        </p:nvSpPr>
        <p:spPr/>
        <p:txBody>
          <a:bodyPr/>
          <a:lstStyle/>
          <a:p>
            <a:r>
              <a:rPr lang="en-US" dirty="0" smtClean="0"/>
              <a:t>Mixed Repos</a:t>
            </a:r>
            <a:endParaRPr lang="en-US" dirty="0"/>
          </a:p>
        </p:txBody>
      </p:sp>
      <p:grpSp>
        <p:nvGrpSpPr>
          <p:cNvPr id="40" name="Group 39"/>
          <p:cNvGrpSpPr/>
          <p:nvPr/>
        </p:nvGrpSpPr>
        <p:grpSpPr>
          <a:xfrm>
            <a:off x="4453951" y="1112341"/>
            <a:ext cx="3913276" cy="3003704"/>
            <a:chOff x="4570909" y="1358726"/>
            <a:chExt cx="3913276" cy="3003704"/>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2101" y="3236336"/>
              <a:ext cx="892430" cy="1126094"/>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7184" y="3236336"/>
              <a:ext cx="892430" cy="1126094"/>
            </a:xfrm>
            <a:prstGeom prst="rect">
              <a:avLst/>
            </a:prstGeom>
          </p:spPr>
        </p:pic>
        <p:sp>
          <p:nvSpPr>
            <p:cNvPr id="25" name="Bent Arrow 24"/>
            <p:cNvSpPr/>
            <p:nvPr/>
          </p:nvSpPr>
          <p:spPr>
            <a:xfrm flipH="1" flipV="1">
              <a:off x="7054530" y="2694659"/>
              <a:ext cx="902701" cy="615646"/>
            </a:xfrm>
            <a:prstGeom prst="bentArrow">
              <a:avLst>
                <a:gd name="adj1" fmla="val 0"/>
                <a:gd name="adj2" fmla="val 5805"/>
                <a:gd name="adj3" fmla="val 12470"/>
                <a:gd name="adj4" fmla="val 43750"/>
              </a:avLst>
            </a:prstGeom>
            <a:solidFill>
              <a:srgbClr val="E6500D"/>
            </a:solidFill>
            <a:ln w="25400" cap="flat" cmpd="sng" algn="ctr">
              <a:solidFill>
                <a:srgbClr val="E6500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grpSp>
          <p:nvGrpSpPr>
            <p:cNvPr id="26" name="Group 25"/>
            <p:cNvGrpSpPr/>
            <p:nvPr/>
          </p:nvGrpSpPr>
          <p:grpSpPr>
            <a:xfrm>
              <a:off x="7440532" y="1936274"/>
              <a:ext cx="1043653" cy="820444"/>
              <a:chOff x="9584290" y="3110954"/>
              <a:chExt cx="1391537" cy="1093925"/>
            </a:xfrm>
          </p:grpSpPr>
          <p:pic>
            <p:nvPicPr>
              <p:cNvPr id="27" name="Picture 26"/>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9584290" y="3110954"/>
                <a:ext cx="1391537" cy="1093925"/>
              </a:xfrm>
              <a:prstGeom prst="rect">
                <a:avLst/>
              </a:prstGeom>
            </p:spPr>
          </p:pic>
          <p:sp>
            <p:nvSpPr>
              <p:cNvPr id="28" name="TextBox 27"/>
              <p:cNvSpPr txBox="1"/>
              <p:nvPr/>
            </p:nvSpPr>
            <p:spPr>
              <a:xfrm>
                <a:off x="9773549" y="3578669"/>
                <a:ext cx="1034900" cy="276999"/>
              </a:xfrm>
              <a:prstGeom prst="rect">
                <a:avLst/>
              </a:prstGeom>
              <a:noFill/>
            </p:spPr>
            <p:txBody>
              <a:bodyPr wrap="none" rtlCol="0">
                <a:spAutoFit/>
              </a:bodyPr>
              <a:lstStyle/>
              <a:p>
                <a:pPr algn="ctr"/>
                <a:r>
                  <a:rPr lang="en-US" sz="750" dirty="0">
                    <a:solidFill>
                      <a:srgbClr val="DD390D"/>
                    </a:solidFill>
                    <a:ea typeface="Verdana" charset="0"/>
                    <a:cs typeface="Verdana" charset="0"/>
                  </a:rPr>
                  <a:t>Any </a:t>
                </a:r>
                <a:r>
                  <a:rPr lang="en-US" sz="750" dirty="0" err="1">
                    <a:solidFill>
                      <a:srgbClr val="DD390D"/>
                    </a:solidFill>
                    <a:ea typeface="Verdana" charset="0"/>
                    <a:cs typeface="Verdana" charset="0"/>
                  </a:rPr>
                  <a:t>Git</a:t>
                </a:r>
                <a:r>
                  <a:rPr lang="en-US" sz="750" dirty="0">
                    <a:solidFill>
                      <a:srgbClr val="DD390D"/>
                    </a:solidFill>
                    <a:ea typeface="Verdana" charset="0"/>
                    <a:cs typeface="Verdana" charset="0"/>
                  </a:rPr>
                  <a:t> Tool</a:t>
                </a:r>
              </a:p>
            </p:txBody>
          </p:sp>
          <p:pic>
            <p:nvPicPr>
              <p:cNvPr id="29" name="Picture 28"/>
              <p:cNvPicPr>
                <a:picLocks noChangeAspect="1"/>
              </p:cNvPicPr>
              <p:nvPr/>
            </p:nvPicPr>
            <p:blipFill rotWithShape="1">
              <a:blip r:embed="rId6">
                <a:extLst>
                  <a:ext uri="{28A0092B-C50C-407E-A947-70E740481C1C}">
                    <a14:useLocalDpi xmlns:a14="http://schemas.microsoft.com/office/drawing/2010/main" val="0"/>
                  </a:ext>
                </a:extLst>
              </a:blip>
              <a:srcRect r="58118"/>
              <a:stretch/>
            </p:blipFill>
            <p:spPr>
              <a:xfrm>
                <a:off x="10149700" y="3321641"/>
                <a:ext cx="282596" cy="281762"/>
              </a:xfrm>
              <a:prstGeom prst="rect">
                <a:avLst/>
              </a:prstGeom>
            </p:spPr>
          </p:pic>
        </p:grpSp>
        <p:grpSp>
          <p:nvGrpSpPr>
            <p:cNvPr id="30" name="Group 29"/>
            <p:cNvGrpSpPr/>
            <p:nvPr/>
          </p:nvGrpSpPr>
          <p:grpSpPr>
            <a:xfrm>
              <a:off x="5424064" y="1937433"/>
              <a:ext cx="1043653" cy="1372873"/>
              <a:chOff x="5471938" y="3122327"/>
              <a:chExt cx="1391537" cy="1830495"/>
            </a:xfrm>
          </p:grpSpPr>
          <p:sp>
            <p:nvSpPr>
              <p:cNvPr id="31" name="Bent Arrow 30"/>
              <p:cNvSpPr/>
              <p:nvPr/>
            </p:nvSpPr>
            <p:spPr>
              <a:xfrm flipH="1" flipV="1">
                <a:off x="5807754" y="4131961"/>
                <a:ext cx="334387" cy="820861"/>
              </a:xfrm>
              <a:prstGeom prst="bentArrow">
                <a:avLst>
                  <a:gd name="adj1" fmla="val 0"/>
                  <a:gd name="adj2" fmla="val 14270"/>
                  <a:gd name="adj3" fmla="val 29400"/>
                  <a:gd name="adj4" fmla="val 47006"/>
                </a:avLst>
              </a:prstGeom>
              <a:solidFill>
                <a:srgbClr val="00ADEE"/>
              </a:solidFill>
              <a:ln w="25400" cap="flat" cmpd="sng" algn="ctr">
                <a:solidFill>
                  <a:srgbClr val="00ADE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sp>
            <p:nvSpPr>
              <p:cNvPr id="32" name="Bent Arrow 31"/>
              <p:cNvSpPr/>
              <p:nvPr/>
            </p:nvSpPr>
            <p:spPr>
              <a:xfrm flipV="1">
                <a:off x="6200360" y="4131961"/>
                <a:ext cx="334387" cy="820861"/>
              </a:xfrm>
              <a:prstGeom prst="bentArrow">
                <a:avLst>
                  <a:gd name="adj1" fmla="val 0"/>
                  <a:gd name="adj2" fmla="val 14270"/>
                  <a:gd name="adj3" fmla="val 29400"/>
                  <a:gd name="adj4" fmla="val 47006"/>
                </a:avLst>
              </a:prstGeom>
              <a:solidFill>
                <a:srgbClr val="00ADEE"/>
              </a:solidFill>
              <a:ln w="25400" cap="flat" cmpd="sng" algn="ctr">
                <a:solidFill>
                  <a:srgbClr val="00ADE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grpSp>
            <p:nvGrpSpPr>
              <p:cNvPr id="33" name="Group 32"/>
              <p:cNvGrpSpPr/>
              <p:nvPr/>
            </p:nvGrpSpPr>
            <p:grpSpPr>
              <a:xfrm>
                <a:off x="5471938" y="3122327"/>
                <a:ext cx="1391537" cy="1093925"/>
                <a:chOff x="5450166" y="3122327"/>
                <a:chExt cx="1391537" cy="1093925"/>
              </a:xfrm>
            </p:grpSpPr>
            <p:grpSp>
              <p:nvGrpSpPr>
                <p:cNvPr id="34" name="Group 33"/>
                <p:cNvGrpSpPr/>
                <p:nvPr/>
              </p:nvGrpSpPr>
              <p:grpSpPr>
                <a:xfrm>
                  <a:off x="5450166" y="3122327"/>
                  <a:ext cx="1391537" cy="1093925"/>
                  <a:chOff x="9584290" y="3110954"/>
                  <a:chExt cx="1391537" cy="1093925"/>
                </a:xfrm>
              </p:grpSpPr>
              <p:pic>
                <p:nvPicPr>
                  <p:cNvPr id="36" name="Picture 35"/>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9584290" y="3110954"/>
                    <a:ext cx="1391537" cy="1093925"/>
                  </a:xfrm>
                  <a:prstGeom prst="rect">
                    <a:avLst/>
                  </a:prstGeom>
                </p:spPr>
              </p:pic>
              <p:sp>
                <p:nvSpPr>
                  <p:cNvPr id="37" name="TextBox 36"/>
                  <p:cNvSpPr txBox="1"/>
                  <p:nvPr/>
                </p:nvSpPr>
                <p:spPr>
                  <a:xfrm>
                    <a:off x="9769277" y="3578669"/>
                    <a:ext cx="1043449"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dirty="0" smtClean="0">
                        <a:ln>
                          <a:noFill/>
                        </a:ln>
                        <a:solidFill>
                          <a:srgbClr val="00ADEE"/>
                        </a:solidFill>
                        <a:effectLst/>
                        <a:uLnTx/>
                        <a:uFillTx/>
                        <a:ea typeface="Verdana" charset="0"/>
                        <a:cs typeface="Verdana" charset="0"/>
                      </a:rPr>
                      <a:t>Helix Clients</a:t>
                    </a:r>
                  </a:p>
                </p:txBody>
              </p:sp>
            </p:grpSp>
            <p:sp>
              <p:nvSpPr>
                <p:cNvPr id="35" name="Rectangle 34"/>
                <p:cNvSpPr/>
                <p:nvPr/>
              </p:nvSpPr>
              <p:spPr>
                <a:xfrm>
                  <a:off x="5537200" y="3211722"/>
                  <a:ext cx="1216025" cy="52177"/>
                </a:xfrm>
                <a:prstGeom prst="rect">
                  <a:avLst/>
                </a:prstGeom>
                <a:solidFill>
                  <a:srgbClr val="00ADE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grpSp>
        </p:grpSp>
        <p:pic>
          <p:nvPicPr>
            <p:cNvPr id="38" name="Picture 37"/>
            <p:cNvPicPr>
              <a:picLocks noChangeAspect="1"/>
            </p:cNvPicPr>
            <p:nvPr/>
          </p:nvPicPr>
          <p:blipFill>
            <a:blip r:embed="rId7"/>
            <a:stretch>
              <a:fillRect/>
            </a:stretch>
          </p:blipFill>
          <p:spPr>
            <a:xfrm>
              <a:off x="5695992" y="1946235"/>
              <a:ext cx="508295" cy="508295"/>
            </a:xfrm>
            <a:prstGeom prst="rect">
              <a:avLst/>
            </a:prstGeom>
          </p:spPr>
        </p:pic>
        <p:pic>
          <p:nvPicPr>
            <p:cNvPr id="39" name="Picture 3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0909" y="1358726"/>
              <a:ext cx="2460824" cy="482321"/>
            </a:xfrm>
            <a:prstGeom prst="rect">
              <a:avLst/>
            </a:prstGeom>
          </p:spPr>
        </p:pic>
      </p:grpSp>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31106" y="253325"/>
            <a:ext cx="583504" cy="644467"/>
          </a:xfrm>
          <a:prstGeom prst="rect">
            <a:avLst/>
          </a:prstGeom>
        </p:spPr>
      </p:pic>
    </p:spTree>
    <p:extLst>
      <p:ext uri="{BB962C8B-B14F-4D97-AF65-F5344CB8AC3E}">
        <p14:creationId xmlns:p14="http://schemas.microsoft.com/office/powerpoint/2010/main" val="14303966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Clone From Helix</a:t>
            </a:r>
            <a:endParaRPr lang="en-US" dirty="0"/>
          </a:p>
        </p:txBody>
      </p:sp>
      <p:sp>
        <p:nvSpPr>
          <p:cNvPr id="13" name="Content Placeholder 2"/>
          <p:cNvSpPr txBox="1">
            <a:spLocks/>
          </p:cNvSpPr>
          <p:nvPr/>
        </p:nvSpPr>
        <p:spPr>
          <a:xfrm>
            <a:off x="369521" y="1112341"/>
            <a:ext cx="7886700" cy="326350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en-GB" sz="1600" b="0" i="0" u="none" strike="noStrike" kern="1200" cap="none" spc="0" normalizeH="0" baseline="0" noProof="0" dirty="0" smtClean="0">
                <a:ln>
                  <a:noFill/>
                </a:ln>
                <a:solidFill>
                  <a:sysClr val="windowText" lastClr="000000"/>
                </a:solidFill>
                <a:effectLst/>
                <a:uLnTx/>
                <a:uFillTx/>
                <a:latin typeface="Menlo" charset="0"/>
                <a:ea typeface="Menlo" charset="0"/>
                <a:cs typeface="Menlo" charset="0"/>
              </a:rPr>
              <a:t>git clone https://localhost:4443/plugins/p4-plugin</a:t>
            </a:r>
          </a:p>
          <a:p>
            <a:pPr marL="0" marR="0" lvl="0" indent="0" algn="l" defTabSz="6858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smtClean="0">
                <a:ln>
                  <a:noFill/>
                </a:ln>
                <a:solidFill>
                  <a:sysClr val="window" lastClr="FFFFFF">
                    <a:lumMod val="50000"/>
                  </a:sysClr>
                </a:solidFill>
                <a:effectLst/>
                <a:uLnTx/>
                <a:uFillTx/>
                <a:latin typeface="Menlo" charset="0"/>
                <a:ea typeface="Menlo" charset="0"/>
                <a:cs typeface="Menlo" charset="0"/>
              </a:rPr>
              <a:t>Cloning into 'p4-plugin'...</a:t>
            </a:r>
          </a:p>
          <a:p>
            <a:pPr marL="0" marR="0" lvl="0" indent="0" algn="l"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GB" sz="1000" b="0" i="0" u="none" strike="noStrike" kern="1200" cap="none" spc="0" normalizeH="0" baseline="0" noProof="0" dirty="0" smtClean="0">
                <a:ln>
                  <a:noFill/>
                </a:ln>
                <a:solidFill>
                  <a:sysClr val="window" lastClr="FFFFFF">
                    <a:lumMod val="50000"/>
                  </a:sysClr>
                </a:solidFill>
                <a:effectLst/>
                <a:uLnTx/>
                <a:uFillTx/>
                <a:latin typeface="Menlo" charset="0"/>
                <a:ea typeface="Menlo" charset="0"/>
                <a:cs typeface="Menlo" charset="0"/>
              </a:rPr>
              <a:t>remote: Counting objects: 8343, done.</a:t>
            </a:r>
          </a:p>
          <a:p>
            <a:pPr marL="0" marR="0" lvl="0" indent="0" algn="l"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GB" sz="1000" b="0" i="0" u="none" strike="noStrike" kern="1200" cap="none" spc="0" normalizeH="0" baseline="0" noProof="0" dirty="0" smtClean="0">
                <a:ln>
                  <a:noFill/>
                </a:ln>
                <a:solidFill>
                  <a:sysClr val="window" lastClr="FFFFFF">
                    <a:lumMod val="50000"/>
                  </a:sysClr>
                </a:solidFill>
                <a:effectLst/>
                <a:uLnTx/>
                <a:uFillTx/>
                <a:latin typeface="Menlo" charset="0"/>
                <a:ea typeface="Menlo" charset="0"/>
                <a:cs typeface="Menlo" charset="0"/>
              </a:rPr>
              <a:t>remote: Compressing objects: 100% (2641/2641), done.</a:t>
            </a:r>
          </a:p>
          <a:p>
            <a:pPr marL="0" marR="0" lvl="0" indent="0" algn="l"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GB" sz="1000" b="0" i="0" u="none" strike="noStrike" kern="1200" cap="none" spc="0" normalizeH="0" baseline="0" noProof="0" dirty="0" smtClean="0">
                <a:ln>
                  <a:noFill/>
                </a:ln>
                <a:solidFill>
                  <a:sysClr val="window" lastClr="FFFFFF">
                    <a:lumMod val="50000"/>
                  </a:sysClr>
                </a:solidFill>
                <a:effectLst/>
                <a:uLnTx/>
                <a:uFillTx/>
                <a:latin typeface="Menlo" charset="0"/>
                <a:ea typeface="Menlo" charset="0"/>
                <a:cs typeface="Menlo" charset="0"/>
              </a:rPr>
              <a:t>remote: Total 8343 (delta 3242), reused 8343 (delta 3242)</a:t>
            </a:r>
          </a:p>
          <a:p>
            <a:pPr marL="0" marR="0" lvl="0" indent="0" algn="l"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GB" sz="1000" b="0" i="0" u="none" strike="noStrike" kern="1200" cap="none" spc="0" normalizeH="0" baseline="0" noProof="0" dirty="0" smtClean="0">
                <a:ln>
                  <a:noFill/>
                </a:ln>
                <a:solidFill>
                  <a:sysClr val="window" lastClr="FFFFFF">
                    <a:lumMod val="50000"/>
                  </a:sysClr>
                </a:solidFill>
                <a:effectLst/>
                <a:uLnTx/>
                <a:uFillTx/>
                <a:latin typeface="Menlo" charset="0"/>
                <a:ea typeface="Menlo" charset="0"/>
                <a:cs typeface="Menlo" charset="0"/>
              </a:rPr>
              <a:t>Receiving objects: 100% (8343/8343), 33.51 </a:t>
            </a:r>
            <a:r>
              <a:rPr kumimoji="0" lang="en-GB" sz="1000" b="0" i="0" u="none" strike="noStrike" kern="1200" cap="none" spc="0" normalizeH="0" baseline="0" noProof="0" dirty="0" err="1" smtClean="0">
                <a:ln>
                  <a:noFill/>
                </a:ln>
                <a:solidFill>
                  <a:sysClr val="window" lastClr="FFFFFF">
                    <a:lumMod val="50000"/>
                  </a:sysClr>
                </a:solidFill>
                <a:effectLst/>
                <a:uLnTx/>
                <a:uFillTx/>
                <a:latin typeface="Menlo" charset="0"/>
                <a:ea typeface="Menlo" charset="0"/>
                <a:cs typeface="Menlo" charset="0"/>
              </a:rPr>
              <a:t>MiB</a:t>
            </a:r>
            <a:r>
              <a:rPr kumimoji="0" lang="en-GB" sz="1000" b="0" i="0" u="none" strike="noStrike" kern="1200" cap="none" spc="0" normalizeH="0" baseline="0" noProof="0" dirty="0" smtClean="0">
                <a:ln>
                  <a:noFill/>
                </a:ln>
                <a:solidFill>
                  <a:sysClr val="window" lastClr="FFFFFF">
                    <a:lumMod val="50000"/>
                  </a:sysClr>
                </a:solidFill>
                <a:effectLst/>
                <a:uLnTx/>
                <a:uFillTx/>
                <a:latin typeface="Menlo" charset="0"/>
                <a:ea typeface="Menlo" charset="0"/>
                <a:cs typeface="Menlo" charset="0"/>
              </a:rPr>
              <a:t> | 61.46 </a:t>
            </a:r>
            <a:r>
              <a:rPr kumimoji="0" lang="en-GB" sz="1000" b="0" i="0" u="none" strike="noStrike" kern="1200" cap="none" spc="0" normalizeH="0" baseline="0" noProof="0" dirty="0" err="1" smtClean="0">
                <a:ln>
                  <a:noFill/>
                </a:ln>
                <a:solidFill>
                  <a:sysClr val="window" lastClr="FFFFFF">
                    <a:lumMod val="50000"/>
                  </a:sysClr>
                </a:solidFill>
                <a:effectLst/>
                <a:uLnTx/>
                <a:uFillTx/>
                <a:latin typeface="Menlo" charset="0"/>
                <a:ea typeface="Menlo" charset="0"/>
                <a:cs typeface="Menlo" charset="0"/>
              </a:rPr>
              <a:t>MiB</a:t>
            </a:r>
            <a:r>
              <a:rPr kumimoji="0" lang="en-GB" sz="1000" b="0" i="0" u="none" strike="noStrike" kern="1200" cap="none" spc="0" normalizeH="0" baseline="0" noProof="0" dirty="0" smtClean="0">
                <a:ln>
                  <a:noFill/>
                </a:ln>
                <a:solidFill>
                  <a:sysClr val="window" lastClr="FFFFFF">
                    <a:lumMod val="50000"/>
                  </a:sysClr>
                </a:solidFill>
                <a:effectLst/>
                <a:uLnTx/>
                <a:uFillTx/>
                <a:latin typeface="Menlo" charset="0"/>
                <a:ea typeface="Menlo" charset="0"/>
                <a:cs typeface="Menlo" charset="0"/>
              </a:rPr>
              <a:t>/s, done.</a:t>
            </a:r>
          </a:p>
          <a:p>
            <a:pPr marL="0" marR="0" lvl="0" indent="0" algn="l"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r>
              <a:rPr kumimoji="0" lang="en-GB" sz="1000" b="0" i="0" u="none" strike="noStrike" kern="1200" cap="none" spc="0" normalizeH="0" baseline="0" noProof="0" dirty="0" smtClean="0">
                <a:ln>
                  <a:noFill/>
                </a:ln>
                <a:solidFill>
                  <a:sysClr val="window" lastClr="FFFFFF">
                    <a:lumMod val="50000"/>
                  </a:sysClr>
                </a:solidFill>
                <a:effectLst/>
                <a:uLnTx/>
                <a:uFillTx/>
                <a:latin typeface="Menlo" charset="0"/>
                <a:ea typeface="Menlo" charset="0"/>
                <a:cs typeface="Menlo" charset="0"/>
              </a:rPr>
              <a:t>Resolving deltas: 100% (3242/3242), done. </a:t>
            </a:r>
          </a:p>
          <a:p>
            <a:pPr marL="0" marR="0" lvl="0" indent="0" algn="l" defTabSz="685800" rtl="0" eaLnBrk="1" fontAlgn="auto" latinLnBrk="0" hangingPunct="1">
              <a:lnSpc>
                <a:spcPct val="100000"/>
              </a:lnSpc>
              <a:spcBef>
                <a:spcPts val="450"/>
              </a:spcBef>
              <a:spcAft>
                <a:spcPts val="0"/>
              </a:spcAft>
              <a:buClrTx/>
              <a:buSzTx/>
              <a:buFont typeface="Arial" panose="020B0604020202020204" pitchFamily="34" charset="0"/>
              <a:buNone/>
              <a:tabLst/>
              <a:defRPr/>
            </a:pPr>
            <a:endParaRPr kumimoji="0" lang="en-GB" sz="900" b="0" i="0" u="none" strike="noStrike" kern="1200" cap="none" spc="0" normalizeH="0" baseline="0" noProof="0" dirty="0">
              <a:ln>
                <a:noFill/>
              </a:ln>
              <a:solidFill>
                <a:sysClr val="window" lastClr="FFFFFF">
                  <a:lumMod val="50000"/>
                </a:sysClr>
              </a:solidFill>
              <a:effectLst/>
              <a:uLnTx/>
              <a:uFillTx/>
              <a:latin typeface="Menlo" charset="0"/>
              <a:ea typeface="Menlo" charset="0"/>
              <a:cs typeface="Menlo" charset="0"/>
            </a:endParaRPr>
          </a:p>
        </p:txBody>
      </p:sp>
      <p:grpSp>
        <p:nvGrpSpPr>
          <p:cNvPr id="14" name="Group 13"/>
          <p:cNvGrpSpPr/>
          <p:nvPr/>
        </p:nvGrpSpPr>
        <p:grpSpPr>
          <a:xfrm>
            <a:off x="2606993" y="3092733"/>
            <a:ext cx="2850178" cy="1126094"/>
            <a:chOff x="2450485" y="3506629"/>
            <a:chExt cx="2850178" cy="1126094"/>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0485" y="3506629"/>
              <a:ext cx="892430" cy="1126094"/>
            </a:xfrm>
            <a:prstGeom prst="rect">
              <a:avLst/>
            </a:prstGeom>
          </p:spPr>
        </p:pic>
        <p:cxnSp>
          <p:nvCxnSpPr>
            <p:cNvPr id="16" name="Straight Arrow Connector 15"/>
            <p:cNvCxnSpPr/>
            <p:nvPr/>
          </p:nvCxnSpPr>
          <p:spPr>
            <a:xfrm flipH="1">
              <a:off x="3530320" y="4080413"/>
              <a:ext cx="473306" cy="1"/>
            </a:xfrm>
            <a:prstGeom prst="straightConnector1">
              <a:avLst/>
            </a:prstGeom>
            <a:noFill/>
            <a:ln w="25400" cap="flat" cmpd="sng" algn="ctr">
              <a:solidFill>
                <a:srgbClr val="E6500D"/>
              </a:solidFill>
              <a:prstDash val="solid"/>
              <a:miter lim="800000"/>
              <a:headEnd type="triangle" w="lg" len="lg"/>
              <a:tailEnd type="none" w="lg" len="lg"/>
            </a:ln>
            <a:effectLst/>
          </p:spPr>
        </p:cxnSp>
        <p:grpSp>
          <p:nvGrpSpPr>
            <p:cNvPr id="17" name="Group 16"/>
            <p:cNvGrpSpPr/>
            <p:nvPr/>
          </p:nvGrpSpPr>
          <p:grpSpPr>
            <a:xfrm>
              <a:off x="4257010" y="3670191"/>
              <a:ext cx="1043653" cy="820444"/>
              <a:chOff x="9584290" y="3110954"/>
              <a:chExt cx="1391537" cy="1093925"/>
            </a:xfrm>
          </p:grpSpPr>
          <p:pic>
            <p:nvPicPr>
              <p:cNvPr id="18" name="Picture 17"/>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9584290" y="3110954"/>
                <a:ext cx="1391537" cy="1093925"/>
              </a:xfrm>
              <a:prstGeom prst="rect">
                <a:avLst/>
              </a:prstGeom>
            </p:spPr>
          </p:pic>
          <p:sp>
            <p:nvSpPr>
              <p:cNvPr id="19" name="TextBox 18"/>
              <p:cNvSpPr txBox="1"/>
              <p:nvPr/>
            </p:nvSpPr>
            <p:spPr>
              <a:xfrm>
                <a:off x="9773549" y="3578669"/>
                <a:ext cx="1034900"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dirty="0" smtClean="0">
                    <a:ln>
                      <a:noFill/>
                    </a:ln>
                    <a:solidFill>
                      <a:srgbClr val="DD390D"/>
                    </a:solidFill>
                    <a:effectLst/>
                    <a:uLnTx/>
                    <a:uFillTx/>
                    <a:ea typeface="Verdana" charset="0"/>
                    <a:cs typeface="Verdana" charset="0"/>
                  </a:rPr>
                  <a:t>Any </a:t>
                </a:r>
                <a:r>
                  <a:rPr kumimoji="0" lang="en-US" sz="750" b="0" i="0" u="none" strike="noStrike" kern="0" cap="none" spc="0" normalizeH="0" baseline="0" noProof="0" dirty="0" err="1" smtClean="0">
                    <a:ln>
                      <a:noFill/>
                    </a:ln>
                    <a:solidFill>
                      <a:srgbClr val="DD390D"/>
                    </a:solidFill>
                    <a:effectLst/>
                    <a:uLnTx/>
                    <a:uFillTx/>
                    <a:ea typeface="Verdana" charset="0"/>
                    <a:cs typeface="Verdana" charset="0"/>
                  </a:rPr>
                  <a:t>Git</a:t>
                </a:r>
                <a:r>
                  <a:rPr kumimoji="0" lang="en-US" sz="750" b="0" i="0" u="none" strike="noStrike" kern="0" cap="none" spc="0" normalizeH="0" baseline="0" noProof="0" dirty="0" smtClean="0">
                    <a:ln>
                      <a:noFill/>
                    </a:ln>
                    <a:solidFill>
                      <a:srgbClr val="DD390D"/>
                    </a:solidFill>
                    <a:effectLst/>
                    <a:uLnTx/>
                    <a:uFillTx/>
                    <a:ea typeface="Verdana" charset="0"/>
                    <a:cs typeface="Verdana" charset="0"/>
                  </a:rPr>
                  <a:t> Tool</a:t>
                </a:r>
              </a:p>
            </p:txBody>
          </p:sp>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r="58118"/>
              <a:stretch/>
            </p:blipFill>
            <p:spPr>
              <a:xfrm>
                <a:off x="10149700" y="3321641"/>
                <a:ext cx="282596" cy="281762"/>
              </a:xfrm>
              <a:prstGeom prst="rect">
                <a:avLst/>
              </a:prstGeom>
            </p:spPr>
          </p:pic>
        </p:grpSp>
      </p:gr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1106" y="253325"/>
            <a:ext cx="583504" cy="644467"/>
          </a:xfrm>
          <a:prstGeom prst="rect">
            <a:avLst/>
          </a:prstGeom>
        </p:spPr>
      </p:pic>
    </p:spTree>
    <p:extLst>
      <p:ext uri="{BB962C8B-B14F-4D97-AF65-F5344CB8AC3E}">
        <p14:creationId xmlns:p14="http://schemas.microsoft.com/office/powerpoint/2010/main" val="2725263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Perforce Graph</a:t>
            </a:r>
            <a:endParaRPr lang="en-US" dirty="0"/>
          </a:p>
        </p:txBody>
      </p:sp>
      <p:sp>
        <p:nvSpPr>
          <p:cNvPr id="15" name="Content Placeholder 2"/>
          <p:cNvSpPr txBox="1">
            <a:spLocks/>
          </p:cNvSpPr>
          <p:nvPr/>
        </p:nvSpPr>
        <p:spPr>
          <a:xfrm>
            <a:off x="380154" y="1122974"/>
            <a:ext cx="8352065" cy="3263504"/>
          </a:xfrm>
          <a:prstGeom prst="rect">
            <a:avLst/>
          </a:prstGeom>
        </p:spPr>
        <p:txBody>
          <a:bodyPr vert="horz" wrap="none"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en-GB" sz="1600" b="0" i="0" u="none" strike="noStrike" kern="1200" cap="none" spc="0" normalizeH="0" baseline="0" noProof="0" dirty="0" smtClean="0">
                <a:ln>
                  <a:noFill/>
                </a:ln>
                <a:solidFill>
                  <a:sysClr val="windowText" lastClr="000000"/>
                </a:solidFill>
                <a:effectLst/>
                <a:uLnTx/>
                <a:uFillTx/>
                <a:latin typeface="Menlo" charset="0"/>
                <a:ea typeface="Menlo" charset="0"/>
                <a:cs typeface="Menlo" charset="0"/>
              </a:rPr>
              <a:t>p4 repos</a:t>
            </a:r>
          </a:p>
          <a:p>
            <a:pPr marL="0" marR="0" lvl="0" indent="0" algn="l" defTabSz="6858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900" b="0" i="0" u="none" strike="noStrike" kern="1200" cap="none" spc="0" normalizeH="0" baseline="0" noProof="0" dirty="0" smtClean="0">
                <a:ln>
                  <a:noFill/>
                </a:ln>
                <a:solidFill>
                  <a:sysClr val="window" lastClr="FFFFFF">
                    <a:lumMod val="50000"/>
                  </a:sysClr>
                </a:solidFill>
                <a:effectLst/>
                <a:uLnTx/>
                <a:uFillTx/>
                <a:latin typeface="Menlo" charset="0"/>
                <a:ea typeface="Menlo" charset="0"/>
                <a:cs typeface="Menlo" charset="0"/>
              </a:rPr>
              <a:t>//plugins/p4-plugin admin  2017/08/10 14:16:26 Automatically created by the initial push. </a:t>
            </a:r>
          </a:p>
          <a:p>
            <a:pPr marL="0" marR="0" lvl="0" indent="0" algn="l" defTabSz="685800" rtl="0" eaLnBrk="1" fontAlgn="auto" latinLnBrk="0" hangingPunct="1">
              <a:lnSpc>
                <a:spcPct val="100000"/>
              </a:lnSpc>
              <a:spcBef>
                <a:spcPts val="200"/>
              </a:spcBef>
              <a:spcAft>
                <a:spcPts val="0"/>
              </a:spcAft>
              <a:buClrTx/>
              <a:buSzTx/>
              <a:buFont typeface="Arial" panose="020B0604020202020204" pitchFamily="34" charset="0"/>
              <a:buNone/>
              <a:tabLst/>
              <a:defRPr/>
            </a:pPr>
            <a:r>
              <a:rPr kumimoji="0" lang="en-GB" sz="900" b="0" i="0" u="none" strike="noStrike" kern="1200" cap="none" spc="0" normalizeH="0" baseline="0" noProof="0" dirty="0" smtClean="0">
                <a:ln>
                  <a:noFill/>
                </a:ln>
                <a:solidFill>
                  <a:sysClr val="window" lastClr="FFFFFF">
                    <a:lumMod val="50000"/>
                  </a:sysClr>
                </a:solidFill>
                <a:effectLst/>
                <a:uLnTx/>
                <a:uFillTx/>
                <a:latin typeface="Menlo" charset="0"/>
                <a:ea typeface="Menlo" charset="0"/>
                <a:cs typeface="Menlo" charset="0"/>
              </a:rPr>
              <a:t>//plugins/</a:t>
            </a:r>
            <a:r>
              <a:rPr kumimoji="0" lang="en-GB" sz="900" b="0" i="0" u="none" strike="noStrike" kern="1200" cap="none" spc="0" normalizeH="0" baseline="0" noProof="0" dirty="0" err="1" smtClean="0">
                <a:ln>
                  <a:noFill/>
                </a:ln>
                <a:solidFill>
                  <a:sysClr val="window" lastClr="FFFFFF">
                    <a:lumMod val="50000"/>
                  </a:sysClr>
                </a:solidFill>
                <a:effectLst/>
                <a:uLnTx/>
                <a:uFillTx/>
                <a:latin typeface="Menlo" charset="0"/>
                <a:ea typeface="Menlo" charset="0"/>
                <a:cs typeface="Menlo" charset="0"/>
              </a:rPr>
              <a:t>scm</a:t>
            </a:r>
            <a:r>
              <a:rPr kumimoji="0" lang="en-GB" sz="900" b="0" i="0" u="none" strike="noStrike" kern="1200" cap="none" spc="0" normalizeH="0" baseline="0" noProof="0" dirty="0" smtClean="0">
                <a:ln>
                  <a:noFill/>
                </a:ln>
                <a:solidFill>
                  <a:sysClr val="window" lastClr="FFFFFF">
                    <a:lumMod val="50000"/>
                  </a:sysClr>
                </a:solidFill>
                <a:effectLst/>
                <a:uLnTx/>
                <a:uFillTx/>
                <a:latin typeface="Menlo" charset="0"/>
                <a:ea typeface="Menlo" charset="0"/>
                <a:cs typeface="Menlo" charset="0"/>
              </a:rPr>
              <a:t>-</a:t>
            </a:r>
            <a:r>
              <a:rPr kumimoji="0" lang="en-GB" sz="900" b="0" i="0" u="none" strike="noStrike" kern="1200" cap="none" spc="0" normalizeH="0" baseline="0" noProof="0" dirty="0" err="1" smtClean="0">
                <a:ln>
                  <a:noFill/>
                </a:ln>
                <a:solidFill>
                  <a:sysClr val="window" lastClr="FFFFFF">
                    <a:lumMod val="50000"/>
                  </a:sysClr>
                </a:solidFill>
                <a:effectLst/>
                <a:uLnTx/>
                <a:uFillTx/>
                <a:latin typeface="Menlo" charset="0"/>
                <a:ea typeface="Menlo" charset="0"/>
                <a:cs typeface="Menlo" charset="0"/>
              </a:rPr>
              <a:t>api</a:t>
            </a:r>
            <a:r>
              <a:rPr kumimoji="0" lang="en-GB" sz="900" b="0" i="0" u="none" strike="noStrike" kern="1200" cap="none" spc="0" normalizeH="0" baseline="0" noProof="0" dirty="0" smtClean="0">
                <a:ln>
                  <a:noFill/>
                </a:ln>
                <a:solidFill>
                  <a:sysClr val="window" lastClr="FFFFFF">
                    <a:lumMod val="50000"/>
                  </a:sysClr>
                </a:solidFill>
                <a:effectLst/>
                <a:uLnTx/>
                <a:uFillTx/>
                <a:latin typeface="Menlo" charset="0"/>
                <a:ea typeface="Menlo" charset="0"/>
                <a:cs typeface="Menlo" charset="0"/>
              </a:rPr>
              <a:t>-plugin </a:t>
            </a:r>
            <a:r>
              <a:rPr kumimoji="0" lang="en-GB" sz="900" b="0" i="0" u="none" strike="noStrike" kern="1200" cap="none" spc="0" normalizeH="0" baseline="0" noProof="0" dirty="0" err="1" smtClean="0">
                <a:ln>
                  <a:noFill/>
                </a:ln>
                <a:solidFill>
                  <a:sysClr val="window" lastClr="FFFFFF">
                    <a:lumMod val="50000"/>
                  </a:sysClr>
                </a:solidFill>
                <a:effectLst/>
                <a:uLnTx/>
                <a:uFillTx/>
                <a:latin typeface="Menlo" charset="0"/>
                <a:ea typeface="Menlo" charset="0"/>
                <a:cs typeface="Menlo" charset="0"/>
              </a:rPr>
              <a:t>gconn</a:t>
            </a:r>
            <a:r>
              <a:rPr kumimoji="0" lang="en-GB" sz="900" b="0" i="0" u="none" strike="noStrike" kern="1200" cap="none" spc="0" normalizeH="0" baseline="0" noProof="0" dirty="0" smtClean="0">
                <a:ln>
                  <a:noFill/>
                </a:ln>
                <a:solidFill>
                  <a:sysClr val="window" lastClr="FFFFFF">
                    <a:lumMod val="50000"/>
                  </a:sysClr>
                </a:solidFill>
                <a:effectLst/>
                <a:uLnTx/>
                <a:uFillTx/>
                <a:latin typeface="Menlo" charset="0"/>
                <a:ea typeface="Menlo" charset="0"/>
                <a:cs typeface="Menlo" charset="0"/>
              </a:rPr>
              <a:t>-user  2017/08/10 14:02:34 Mirror of https://</a:t>
            </a:r>
            <a:r>
              <a:rPr kumimoji="0" lang="en-GB" sz="900" b="0" i="0" u="none" strike="noStrike" kern="1200" cap="none" spc="0" normalizeH="0" baseline="0" noProof="0" dirty="0" err="1" smtClean="0">
                <a:ln>
                  <a:noFill/>
                </a:ln>
                <a:solidFill>
                  <a:sysClr val="window" lastClr="FFFFFF">
                    <a:lumMod val="50000"/>
                  </a:sysClr>
                </a:solidFill>
                <a:effectLst/>
                <a:uLnTx/>
                <a:uFillTx/>
                <a:latin typeface="Menlo" charset="0"/>
                <a:ea typeface="Menlo" charset="0"/>
                <a:cs typeface="Menlo" charset="0"/>
              </a:rPr>
              <a:t>github.com</a:t>
            </a:r>
            <a:r>
              <a:rPr kumimoji="0" lang="en-GB" sz="900" b="0" i="0" u="none" strike="noStrike" kern="1200" cap="none" spc="0" normalizeH="0" baseline="0" noProof="0" dirty="0" smtClean="0">
                <a:ln>
                  <a:noFill/>
                </a:ln>
                <a:solidFill>
                  <a:sysClr val="window" lastClr="FFFFFF">
                    <a:lumMod val="50000"/>
                  </a:sysClr>
                </a:solidFill>
                <a:effectLst/>
                <a:uLnTx/>
                <a:uFillTx/>
                <a:latin typeface="Menlo" charset="0"/>
                <a:ea typeface="Menlo" charset="0"/>
                <a:cs typeface="Menlo" charset="0"/>
              </a:rPr>
              <a:t>/</a:t>
            </a:r>
            <a:r>
              <a:rPr kumimoji="0" lang="en-GB" sz="900" b="0" i="0" u="none" strike="noStrike" kern="1200" cap="none" spc="0" normalizeH="0" baseline="0" noProof="0" dirty="0" err="1" smtClean="0">
                <a:ln>
                  <a:noFill/>
                </a:ln>
                <a:solidFill>
                  <a:sysClr val="window" lastClr="FFFFFF">
                    <a:lumMod val="50000"/>
                  </a:sysClr>
                </a:solidFill>
                <a:effectLst/>
                <a:uLnTx/>
                <a:uFillTx/>
                <a:latin typeface="Menlo" charset="0"/>
                <a:ea typeface="Menlo" charset="0"/>
                <a:cs typeface="Menlo" charset="0"/>
              </a:rPr>
              <a:t>jenkinsci</a:t>
            </a:r>
            <a:r>
              <a:rPr kumimoji="0" lang="en-GB" sz="900" b="0" i="0" u="none" strike="noStrike" kern="1200" cap="none" spc="0" normalizeH="0" baseline="0" noProof="0" dirty="0" smtClean="0">
                <a:ln>
                  <a:noFill/>
                </a:ln>
                <a:solidFill>
                  <a:sysClr val="window" lastClr="FFFFFF">
                    <a:lumMod val="50000"/>
                  </a:sysClr>
                </a:solidFill>
                <a:effectLst/>
                <a:uLnTx/>
                <a:uFillTx/>
                <a:latin typeface="Menlo" charset="0"/>
                <a:ea typeface="Menlo" charset="0"/>
                <a:cs typeface="Menlo" charset="0"/>
              </a:rPr>
              <a:t>/</a:t>
            </a:r>
            <a:r>
              <a:rPr kumimoji="0" lang="en-GB" sz="900" b="0" i="0" u="none" strike="noStrike" kern="1200" cap="none" spc="0" normalizeH="0" baseline="0" noProof="0" dirty="0" err="1" smtClean="0">
                <a:ln>
                  <a:noFill/>
                </a:ln>
                <a:solidFill>
                  <a:sysClr val="window" lastClr="FFFFFF">
                    <a:lumMod val="50000"/>
                  </a:sysClr>
                </a:solidFill>
                <a:effectLst/>
                <a:uLnTx/>
                <a:uFillTx/>
                <a:latin typeface="Menlo" charset="0"/>
                <a:ea typeface="Menlo" charset="0"/>
                <a:cs typeface="Menlo" charset="0"/>
              </a:rPr>
              <a:t>scm-api-plugin.git</a:t>
            </a:r>
            <a:r>
              <a:rPr kumimoji="0" lang="en-GB" sz="900" b="0" i="0" u="none" strike="noStrike" kern="1200" cap="none" spc="0" normalizeH="0" baseline="0" noProof="0" dirty="0" smtClean="0">
                <a:ln>
                  <a:noFill/>
                </a:ln>
                <a:solidFill>
                  <a:sysClr val="window" lastClr="FFFFFF">
                    <a:lumMod val="50000"/>
                  </a:sysClr>
                </a:solidFill>
                <a:effectLst/>
                <a:uLnTx/>
                <a:uFillTx/>
                <a:latin typeface="Menlo" charset="0"/>
                <a:ea typeface="Menlo" charset="0"/>
                <a:cs typeface="Menlo" charset="0"/>
              </a:rPr>
              <a:t> </a:t>
            </a:r>
          </a:p>
          <a:p>
            <a:pPr marL="0" marR="0" lvl="0" indent="0" algn="l" defTabSz="6858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GB" sz="1600" b="0" i="0" u="none" strike="noStrike" kern="1200" cap="none" spc="0" normalizeH="0" baseline="0" noProof="0" dirty="0" smtClean="0">
                <a:ln>
                  <a:noFill/>
                </a:ln>
                <a:solidFill>
                  <a:sysClr val="windowText" lastClr="000000"/>
                </a:solidFill>
                <a:effectLst/>
                <a:uLnTx/>
                <a:uFillTx/>
                <a:latin typeface="Menlo" charset="0"/>
                <a:ea typeface="Menlo" charset="0"/>
                <a:cs typeface="Menlo" charset="0"/>
              </a:rPr>
              <a:t>p4 files //plugins/p4-plugin/*</a:t>
            </a:r>
          </a:p>
          <a:p>
            <a:pPr marL="0" marR="0" lvl="0" indent="0" algn="l" defTabSz="6858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smtClean="0">
                <a:ln>
                  <a:noFill/>
                </a:ln>
                <a:solidFill>
                  <a:sysClr val="window" lastClr="FFFFFF">
                    <a:lumMod val="50000"/>
                  </a:sysClr>
                </a:solidFill>
                <a:effectLst/>
                <a:uLnTx/>
                <a:uFillTx/>
                <a:latin typeface="Menlo" charset="0"/>
                <a:ea typeface="Menlo" charset="0"/>
                <a:cs typeface="Menlo" charset="0"/>
              </a:rPr>
              <a:t>//plugins/p4/.</a:t>
            </a:r>
            <a:r>
              <a:rPr kumimoji="0" lang="en-GB" sz="1000" b="0" i="0" u="none" strike="noStrike" kern="1200" cap="none" spc="0" normalizeH="0" baseline="0" noProof="0" dirty="0" err="1" smtClean="0">
                <a:ln>
                  <a:noFill/>
                </a:ln>
                <a:solidFill>
                  <a:sysClr val="window" lastClr="FFFFFF">
                    <a:lumMod val="50000"/>
                  </a:sysClr>
                </a:solidFill>
                <a:effectLst/>
                <a:uLnTx/>
                <a:uFillTx/>
                <a:latin typeface="Menlo" charset="0"/>
                <a:ea typeface="Menlo" charset="0"/>
                <a:cs typeface="Menlo" charset="0"/>
              </a:rPr>
              <a:t>gitignore</a:t>
            </a:r>
            <a:endParaRPr kumimoji="0" lang="en-GB" sz="1000" b="0" i="0" u="none" strike="noStrike" kern="1200" cap="none" spc="0" normalizeH="0" baseline="0" noProof="0" dirty="0" smtClean="0">
              <a:ln>
                <a:noFill/>
              </a:ln>
              <a:solidFill>
                <a:sysClr val="window" lastClr="FFFFFF">
                  <a:lumMod val="50000"/>
                </a:sysClr>
              </a:solidFill>
              <a:effectLst/>
              <a:uLnTx/>
              <a:uFillTx/>
              <a:latin typeface="Menlo" charset="0"/>
              <a:ea typeface="Menlo" charset="0"/>
              <a:cs typeface="Menlo" charset="0"/>
            </a:endParaRPr>
          </a:p>
          <a:p>
            <a:pPr marL="0" marR="0" lvl="0" indent="0" algn="l" defTabSz="685800" rtl="0" eaLnBrk="1" fontAlgn="auto" latinLnBrk="0" hangingPunct="1">
              <a:lnSpc>
                <a:spcPct val="100000"/>
              </a:lnSpc>
              <a:spcBef>
                <a:spcPts val="200"/>
              </a:spcBef>
              <a:spcAft>
                <a:spcPts val="0"/>
              </a:spcAft>
              <a:buClrTx/>
              <a:buSzTx/>
              <a:buFont typeface="Arial" panose="020B0604020202020204" pitchFamily="34" charset="0"/>
              <a:buNone/>
              <a:tabLst/>
              <a:defRPr/>
            </a:pPr>
            <a:r>
              <a:rPr kumimoji="0" lang="en-GB" sz="1000" b="0" i="0" u="none" strike="noStrike" kern="1200" cap="none" spc="0" normalizeH="0" baseline="0" noProof="0" dirty="0" smtClean="0">
                <a:ln>
                  <a:noFill/>
                </a:ln>
                <a:solidFill>
                  <a:sysClr val="window" lastClr="FFFFFF">
                    <a:lumMod val="50000"/>
                  </a:sysClr>
                </a:solidFill>
                <a:effectLst/>
                <a:uLnTx/>
                <a:uFillTx/>
                <a:latin typeface="Menlo" charset="0"/>
                <a:ea typeface="Menlo" charset="0"/>
                <a:cs typeface="Menlo" charset="0"/>
              </a:rPr>
              <a:t>//plugins/p4/</a:t>
            </a:r>
            <a:r>
              <a:rPr kumimoji="0" lang="en-GB" sz="1000" b="0" i="0" u="none" strike="noStrike" kern="1200" cap="none" spc="0" normalizeH="0" baseline="0" noProof="0" dirty="0" err="1" smtClean="0">
                <a:ln>
                  <a:noFill/>
                </a:ln>
                <a:solidFill>
                  <a:sysClr val="window" lastClr="FFFFFF">
                    <a:lumMod val="50000"/>
                  </a:sysClr>
                </a:solidFill>
                <a:effectLst/>
                <a:uLnTx/>
                <a:uFillTx/>
                <a:latin typeface="Menlo" charset="0"/>
                <a:ea typeface="Menlo" charset="0"/>
                <a:cs typeface="Menlo" charset="0"/>
              </a:rPr>
              <a:t>GRAPH.md</a:t>
            </a:r>
            <a:endParaRPr kumimoji="0" lang="en-GB" sz="1000" b="0" i="0" u="none" strike="noStrike" kern="1200" cap="none" spc="0" normalizeH="0" baseline="0" noProof="0" dirty="0" smtClean="0">
              <a:ln>
                <a:noFill/>
              </a:ln>
              <a:solidFill>
                <a:sysClr val="window" lastClr="FFFFFF">
                  <a:lumMod val="50000"/>
                </a:sysClr>
              </a:solidFill>
              <a:effectLst/>
              <a:uLnTx/>
              <a:uFillTx/>
              <a:latin typeface="Menlo" charset="0"/>
              <a:ea typeface="Menlo" charset="0"/>
              <a:cs typeface="Menlo" charset="0"/>
            </a:endParaRPr>
          </a:p>
          <a:p>
            <a:pPr marL="0" marR="0" lvl="0" indent="0" algn="l" defTabSz="685800" rtl="0" eaLnBrk="1" fontAlgn="auto" latinLnBrk="0" hangingPunct="1">
              <a:lnSpc>
                <a:spcPct val="100000"/>
              </a:lnSpc>
              <a:spcBef>
                <a:spcPts val="200"/>
              </a:spcBef>
              <a:spcAft>
                <a:spcPts val="0"/>
              </a:spcAft>
              <a:buClrTx/>
              <a:buSzTx/>
              <a:buFont typeface="Arial" panose="020B0604020202020204" pitchFamily="34" charset="0"/>
              <a:buNone/>
              <a:tabLst/>
              <a:defRPr/>
            </a:pPr>
            <a:r>
              <a:rPr kumimoji="0" lang="en-GB" sz="1000" b="0" i="0" u="none" strike="noStrike" kern="1200" cap="none" spc="0" normalizeH="0" baseline="0" noProof="0" dirty="0" smtClean="0">
                <a:ln>
                  <a:noFill/>
                </a:ln>
                <a:solidFill>
                  <a:sysClr val="window" lastClr="FFFFFF">
                    <a:lumMod val="50000"/>
                  </a:sysClr>
                </a:solidFill>
                <a:effectLst/>
                <a:uLnTx/>
                <a:uFillTx/>
                <a:latin typeface="Menlo" charset="0"/>
                <a:ea typeface="Menlo" charset="0"/>
                <a:cs typeface="Menlo" charset="0"/>
              </a:rPr>
              <a:t>//plugins/p4/</a:t>
            </a:r>
            <a:r>
              <a:rPr kumimoji="0" lang="en-GB" sz="1000" b="0" i="0" u="none" strike="noStrike" kern="1200" cap="none" spc="0" normalizeH="0" baseline="0" noProof="0" dirty="0" err="1" smtClean="0">
                <a:ln>
                  <a:noFill/>
                </a:ln>
                <a:solidFill>
                  <a:sysClr val="window" lastClr="FFFFFF">
                    <a:lumMod val="50000"/>
                  </a:sysClr>
                </a:solidFill>
                <a:effectLst/>
                <a:uLnTx/>
                <a:uFillTx/>
                <a:latin typeface="Menlo" charset="0"/>
                <a:ea typeface="Menlo" charset="0"/>
                <a:cs typeface="Menlo" charset="0"/>
              </a:rPr>
              <a:t>Jenkinsfile</a:t>
            </a:r>
            <a:endParaRPr kumimoji="0" lang="en-GB" sz="1000" b="0" i="0" u="none" strike="noStrike" kern="1200" cap="none" spc="0" normalizeH="0" baseline="0" noProof="0" dirty="0" smtClean="0">
              <a:ln>
                <a:noFill/>
              </a:ln>
              <a:solidFill>
                <a:sysClr val="window" lastClr="FFFFFF">
                  <a:lumMod val="50000"/>
                </a:sysClr>
              </a:solidFill>
              <a:effectLst/>
              <a:uLnTx/>
              <a:uFillTx/>
              <a:latin typeface="Menlo" charset="0"/>
              <a:ea typeface="Menlo" charset="0"/>
              <a:cs typeface="Menlo" charset="0"/>
            </a:endParaRPr>
          </a:p>
          <a:p>
            <a:pPr marL="0" marR="0" lvl="0" indent="0" algn="l" defTabSz="685800" rtl="0" eaLnBrk="1" fontAlgn="auto" latinLnBrk="0" hangingPunct="1">
              <a:lnSpc>
                <a:spcPct val="100000"/>
              </a:lnSpc>
              <a:spcBef>
                <a:spcPts val="200"/>
              </a:spcBef>
              <a:spcAft>
                <a:spcPts val="0"/>
              </a:spcAft>
              <a:buClrTx/>
              <a:buSzTx/>
              <a:buFont typeface="Arial" panose="020B0604020202020204" pitchFamily="34" charset="0"/>
              <a:buNone/>
              <a:tabLst/>
              <a:defRPr/>
            </a:pPr>
            <a:r>
              <a:rPr kumimoji="0" lang="en-GB" sz="1000" b="0" i="0" u="none" strike="noStrike" kern="1200" cap="none" spc="0" normalizeH="0" baseline="0" noProof="0" dirty="0" smtClean="0">
                <a:ln>
                  <a:noFill/>
                </a:ln>
                <a:solidFill>
                  <a:sysClr val="window" lastClr="FFFFFF">
                    <a:lumMod val="50000"/>
                  </a:sysClr>
                </a:solidFill>
                <a:effectLst/>
                <a:uLnTx/>
                <a:uFillTx/>
                <a:latin typeface="Menlo" charset="0"/>
                <a:ea typeface="Menlo" charset="0"/>
                <a:cs typeface="Menlo" charset="0"/>
              </a:rPr>
              <a:t>//plugins/p4/</a:t>
            </a:r>
            <a:r>
              <a:rPr kumimoji="0" lang="en-GB" sz="1000" b="0" i="0" u="none" strike="noStrike" kern="1200" cap="none" spc="0" normalizeH="0" baseline="0" noProof="0" dirty="0" err="1" smtClean="0">
                <a:ln>
                  <a:noFill/>
                </a:ln>
                <a:solidFill>
                  <a:sysClr val="window" lastClr="FFFFFF">
                    <a:lumMod val="50000"/>
                  </a:sysClr>
                </a:solidFill>
                <a:effectLst/>
                <a:uLnTx/>
                <a:uFillTx/>
                <a:latin typeface="Menlo" charset="0"/>
                <a:ea typeface="Menlo" charset="0"/>
                <a:cs typeface="Menlo" charset="0"/>
              </a:rPr>
              <a:t>LICENSE.txt</a:t>
            </a:r>
            <a:endParaRPr kumimoji="0" lang="en-GB" sz="1000" b="0" i="0" u="none" strike="noStrike" kern="1200" cap="none" spc="0" normalizeH="0" baseline="0" noProof="0" dirty="0" smtClean="0">
              <a:ln>
                <a:noFill/>
              </a:ln>
              <a:solidFill>
                <a:sysClr val="window" lastClr="FFFFFF">
                  <a:lumMod val="50000"/>
                </a:sysClr>
              </a:solidFill>
              <a:effectLst/>
              <a:uLnTx/>
              <a:uFillTx/>
              <a:latin typeface="Menlo" charset="0"/>
              <a:ea typeface="Menlo" charset="0"/>
              <a:cs typeface="Menlo" charset="0"/>
            </a:endParaRPr>
          </a:p>
          <a:p>
            <a:pPr marL="0" marR="0" lvl="0" indent="0" algn="l" defTabSz="685800" rtl="0" eaLnBrk="1" fontAlgn="auto" latinLnBrk="0" hangingPunct="1">
              <a:lnSpc>
                <a:spcPct val="100000"/>
              </a:lnSpc>
              <a:spcBef>
                <a:spcPts val="200"/>
              </a:spcBef>
              <a:spcAft>
                <a:spcPts val="0"/>
              </a:spcAft>
              <a:buClrTx/>
              <a:buSzTx/>
              <a:buFont typeface="Arial" panose="020B0604020202020204" pitchFamily="34" charset="0"/>
              <a:buNone/>
              <a:tabLst/>
              <a:defRPr/>
            </a:pPr>
            <a:r>
              <a:rPr kumimoji="0" lang="en-GB" sz="1000" b="0" i="0" u="none" strike="noStrike" kern="1200" cap="none" spc="0" normalizeH="0" baseline="0" noProof="0" dirty="0" smtClean="0">
                <a:ln>
                  <a:noFill/>
                </a:ln>
                <a:solidFill>
                  <a:sysClr val="window" lastClr="FFFFFF">
                    <a:lumMod val="50000"/>
                  </a:sysClr>
                </a:solidFill>
                <a:effectLst/>
                <a:uLnTx/>
                <a:uFillTx/>
                <a:latin typeface="Menlo" charset="0"/>
                <a:ea typeface="Menlo" charset="0"/>
                <a:cs typeface="Menlo" charset="0"/>
              </a:rPr>
              <a:t>//plugins/p4/</a:t>
            </a:r>
            <a:r>
              <a:rPr kumimoji="0" lang="en-GB" sz="1000" b="0" i="0" u="none" strike="noStrike" kern="1200" cap="none" spc="0" normalizeH="0" baseline="0" noProof="0" dirty="0" err="1" smtClean="0">
                <a:ln>
                  <a:noFill/>
                </a:ln>
                <a:solidFill>
                  <a:sysClr val="window" lastClr="FFFFFF">
                    <a:lumMod val="50000"/>
                  </a:sysClr>
                </a:solidFill>
                <a:effectLst/>
                <a:uLnTx/>
                <a:uFillTx/>
                <a:latin typeface="Menlo" charset="0"/>
                <a:ea typeface="Menlo" charset="0"/>
                <a:cs typeface="Menlo" charset="0"/>
              </a:rPr>
              <a:t>NOTES.md</a:t>
            </a:r>
            <a:endParaRPr kumimoji="0" lang="en-GB" sz="1000" b="0" i="0" u="none" strike="noStrike" kern="1200" cap="none" spc="0" normalizeH="0" baseline="0" noProof="0" dirty="0" smtClean="0">
              <a:ln>
                <a:noFill/>
              </a:ln>
              <a:solidFill>
                <a:sysClr val="window" lastClr="FFFFFF">
                  <a:lumMod val="50000"/>
                </a:sysClr>
              </a:solidFill>
              <a:effectLst/>
              <a:uLnTx/>
              <a:uFillTx/>
              <a:latin typeface="Menlo" charset="0"/>
              <a:ea typeface="Menlo" charset="0"/>
              <a:cs typeface="Menlo" charset="0"/>
            </a:endParaRPr>
          </a:p>
          <a:p>
            <a:pPr marL="0" marR="0" lvl="0" indent="0" algn="l" defTabSz="685800" rtl="0" eaLnBrk="1" fontAlgn="auto" latinLnBrk="0" hangingPunct="1">
              <a:lnSpc>
                <a:spcPct val="100000"/>
              </a:lnSpc>
              <a:spcBef>
                <a:spcPts val="200"/>
              </a:spcBef>
              <a:spcAft>
                <a:spcPts val="0"/>
              </a:spcAft>
              <a:buClrTx/>
              <a:buSzTx/>
              <a:buFont typeface="Arial" panose="020B0604020202020204" pitchFamily="34" charset="0"/>
              <a:buNone/>
              <a:tabLst/>
              <a:defRPr/>
            </a:pPr>
            <a:r>
              <a:rPr kumimoji="0" lang="en-GB" sz="1000" b="0" i="0" u="none" strike="noStrike" kern="1200" cap="none" spc="0" normalizeH="0" baseline="0" noProof="0" dirty="0" smtClean="0">
                <a:ln>
                  <a:noFill/>
                </a:ln>
                <a:solidFill>
                  <a:sysClr val="window" lastClr="FFFFFF">
                    <a:lumMod val="50000"/>
                  </a:sysClr>
                </a:solidFill>
                <a:effectLst/>
                <a:uLnTx/>
                <a:uFillTx/>
                <a:latin typeface="Menlo" charset="0"/>
                <a:ea typeface="Menlo" charset="0"/>
                <a:cs typeface="Menlo" charset="0"/>
              </a:rPr>
              <a:t>//plugins/p4/P4GROOVY.md</a:t>
            </a:r>
          </a:p>
          <a:p>
            <a:pPr marL="0" marR="0" lvl="0" indent="0" algn="l" defTabSz="685800" rtl="0" eaLnBrk="1" fontAlgn="auto" latinLnBrk="0" hangingPunct="1">
              <a:lnSpc>
                <a:spcPct val="100000"/>
              </a:lnSpc>
              <a:spcBef>
                <a:spcPts val="200"/>
              </a:spcBef>
              <a:spcAft>
                <a:spcPts val="0"/>
              </a:spcAft>
              <a:buClrTx/>
              <a:buSzTx/>
              <a:buFont typeface="Arial" panose="020B0604020202020204" pitchFamily="34" charset="0"/>
              <a:buNone/>
              <a:tabLst/>
              <a:defRPr/>
            </a:pPr>
            <a:r>
              <a:rPr kumimoji="0" lang="en-GB" sz="1000" b="0" i="0" u="none" strike="noStrike" kern="1200" cap="none" spc="0" normalizeH="0" baseline="0" noProof="0" dirty="0" smtClean="0">
                <a:ln>
                  <a:noFill/>
                </a:ln>
                <a:solidFill>
                  <a:sysClr val="window" lastClr="FFFFFF">
                    <a:lumMod val="50000"/>
                  </a:sysClr>
                </a:solidFill>
                <a:effectLst/>
                <a:uLnTx/>
                <a:uFillTx/>
                <a:latin typeface="Menlo" charset="0"/>
                <a:ea typeface="Menlo" charset="0"/>
                <a:cs typeface="Menlo" charset="0"/>
              </a:rPr>
              <a:t>//plugins/p4/</a:t>
            </a:r>
            <a:r>
              <a:rPr kumimoji="0" lang="en-GB" sz="1000" b="0" i="0" u="none" strike="noStrike" kern="1200" cap="none" spc="0" normalizeH="0" baseline="0" noProof="0" dirty="0" err="1" smtClean="0">
                <a:ln>
                  <a:noFill/>
                </a:ln>
                <a:solidFill>
                  <a:sysClr val="window" lastClr="FFFFFF">
                    <a:lumMod val="50000"/>
                  </a:sysClr>
                </a:solidFill>
                <a:effectLst/>
                <a:uLnTx/>
                <a:uFillTx/>
                <a:latin typeface="Menlo" charset="0"/>
                <a:ea typeface="Menlo" charset="0"/>
                <a:cs typeface="Menlo" charset="0"/>
              </a:rPr>
              <a:t>README.md</a:t>
            </a:r>
            <a:endParaRPr kumimoji="0" lang="en-GB" sz="1000" b="0" i="0" u="none" strike="noStrike" kern="1200" cap="none" spc="0" normalizeH="0" baseline="0" noProof="0" dirty="0" smtClean="0">
              <a:ln>
                <a:noFill/>
              </a:ln>
              <a:solidFill>
                <a:sysClr val="window" lastClr="FFFFFF">
                  <a:lumMod val="50000"/>
                </a:sysClr>
              </a:solidFill>
              <a:effectLst/>
              <a:uLnTx/>
              <a:uFillTx/>
              <a:latin typeface="Menlo" charset="0"/>
              <a:ea typeface="Menlo" charset="0"/>
              <a:cs typeface="Menlo" charset="0"/>
            </a:endParaRPr>
          </a:p>
          <a:p>
            <a:pPr marL="0" marR="0" lvl="0" indent="0" algn="l" defTabSz="685800" rtl="0" eaLnBrk="1" fontAlgn="auto" latinLnBrk="0" hangingPunct="1">
              <a:lnSpc>
                <a:spcPct val="100000"/>
              </a:lnSpc>
              <a:spcBef>
                <a:spcPts val="200"/>
              </a:spcBef>
              <a:spcAft>
                <a:spcPts val="0"/>
              </a:spcAft>
              <a:buClrTx/>
              <a:buSzTx/>
              <a:buFont typeface="Arial" panose="020B0604020202020204" pitchFamily="34" charset="0"/>
              <a:buNone/>
              <a:tabLst/>
              <a:defRPr/>
            </a:pPr>
            <a:r>
              <a:rPr kumimoji="0" lang="en-GB" sz="1000" b="0" i="0" u="none" strike="noStrike" kern="1200" cap="none" spc="0" normalizeH="0" baseline="0" noProof="0" dirty="0" smtClean="0">
                <a:ln>
                  <a:noFill/>
                </a:ln>
                <a:solidFill>
                  <a:sysClr val="window" lastClr="FFFFFF">
                    <a:lumMod val="50000"/>
                  </a:sysClr>
                </a:solidFill>
                <a:effectLst/>
                <a:uLnTx/>
                <a:uFillTx/>
                <a:latin typeface="Menlo" charset="0"/>
                <a:ea typeface="Menlo" charset="0"/>
                <a:cs typeface="Menlo" charset="0"/>
              </a:rPr>
              <a:t>//plugins/p4/</a:t>
            </a:r>
            <a:r>
              <a:rPr kumimoji="0" lang="en-GB" sz="1000" b="0" i="0" u="none" strike="noStrike" kern="1200" cap="none" spc="0" normalizeH="0" baseline="0" noProof="0" dirty="0" err="1" smtClean="0">
                <a:ln>
                  <a:noFill/>
                </a:ln>
                <a:solidFill>
                  <a:sysClr val="window" lastClr="FFFFFF">
                    <a:lumMod val="50000"/>
                  </a:sysClr>
                </a:solidFill>
                <a:effectLst/>
                <a:uLnTx/>
                <a:uFillTx/>
                <a:latin typeface="Menlo" charset="0"/>
                <a:ea typeface="Menlo" charset="0"/>
                <a:cs typeface="Menlo" charset="0"/>
              </a:rPr>
              <a:t>RELEASE.md</a:t>
            </a:r>
            <a:endParaRPr kumimoji="0" lang="en-GB" sz="1000" b="0" i="0" u="none" strike="noStrike" kern="1200" cap="none" spc="0" normalizeH="0" baseline="0" noProof="0" dirty="0" smtClean="0">
              <a:ln>
                <a:noFill/>
              </a:ln>
              <a:solidFill>
                <a:sysClr val="window" lastClr="FFFFFF">
                  <a:lumMod val="50000"/>
                </a:sysClr>
              </a:solidFill>
              <a:effectLst/>
              <a:uLnTx/>
              <a:uFillTx/>
              <a:latin typeface="Menlo" charset="0"/>
              <a:ea typeface="Menlo" charset="0"/>
              <a:cs typeface="Menlo" charset="0"/>
            </a:endParaRPr>
          </a:p>
          <a:p>
            <a:pPr marL="0" marR="0" lvl="0" indent="0" algn="l" defTabSz="685800" rtl="0" eaLnBrk="1" fontAlgn="auto" latinLnBrk="0" hangingPunct="1">
              <a:lnSpc>
                <a:spcPct val="100000"/>
              </a:lnSpc>
              <a:spcBef>
                <a:spcPts val="200"/>
              </a:spcBef>
              <a:spcAft>
                <a:spcPts val="0"/>
              </a:spcAft>
              <a:buClrTx/>
              <a:buSzTx/>
              <a:buFont typeface="Arial" panose="020B0604020202020204" pitchFamily="34" charset="0"/>
              <a:buNone/>
              <a:tabLst/>
              <a:defRPr/>
            </a:pPr>
            <a:r>
              <a:rPr kumimoji="0" lang="en-GB" sz="1000" b="0" i="0" u="none" strike="noStrike" kern="1200" cap="none" spc="0" normalizeH="0" baseline="0" noProof="0" dirty="0" smtClean="0">
                <a:ln>
                  <a:noFill/>
                </a:ln>
                <a:solidFill>
                  <a:sysClr val="window" lastClr="FFFFFF">
                    <a:lumMod val="50000"/>
                  </a:sysClr>
                </a:solidFill>
                <a:effectLst/>
                <a:uLnTx/>
                <a:uFillTx/>
                <a:latin typeface="Menlo" charset="0"/>
                <a:ea typeface="Menlo" charset="0"/>
                <a:cs typeface="Menlo" charset="0"/>
              </a:rPr>
              <a:t>//plugins/p4/</a:t>
            </a:r>
            <a:r>
              <a:rPr kumimoji="0" lang="en-GB" sz="1000" b="0" i="0" u="none" strike="noStrike" kern="1200" cap="none" spc="0" normalizeH="0" baseline="0" noProof="0" dirty="0" err="1" smtClean="0">
                <a:ln>
                  <a:noFill/>
                </a:ln>
                <a:solidFill>
                  <a:sysClr val="window" lastClr="FFFFFF">
                    <a:lumMod val="50000"/>
                  </a:sysClr>
                </a:solidFill>
                <a:effectLst/>
                <a:uLnTx/>
                <a:uFillTx/>
                <a:latin typeface="Menlo" charset="0"/>
                <a:ea typeface="Menlo" charset="0"/>
                <a:cs typeface="Menlo" charset="0"/>
              </a:rPr>
              <a:t>SETUP.md</a:t>
            </a:r>
            <a:endParaRPr kumimoji="0" lang="en-GB" sz="1000" b="0" i="0" u="none" strike="noStrike" kern="1200" cap="none" spc="0" normalizeH="0" baseline="0" noProof="0" dirty="0" smtClean="0">
              <a:ln>
                <a:noFill/>
              </a:ln>
              <a:solidFill>
                <a:sysClr val="window" lastClr="FFFFFF">
                  <a:lumMod val="50000"/>
                </a:sysClr>
              </a:solidFill>
              <a:effectLst/>
              <a:uLnTx/>
              <a:uFillTx/>
              <a:latin typeface="Menlo" charset="0"/>
              <a:ea typeface="Menlo" charset="0"/>
              <a:cs typeface="Menlo" charset="0"/>
            </a:endParaRPr>
          </a:p>
          <a:p>
            <a:pPr marL="0" marR="0" lvl="0" indent="0" algn="l" defTabSz="685800" rtl="0" eaLnBrk="1" fontAlgn="auto" latinLnBrk="0" hangingPunct="1">
              <a:lnSpc>
                <a:spcPct val="100000"/>
              </a:lnSpc>
              <a:spcBef>
                <a:spcPts val="200"/>
              </a:spcBef>
              <a:spcAft>
                <a:spcPts val="0"/>
              </a:spcAft>
              <a:buClrTx/>
              <a:buSzTx/>
              <a:buFont typeface="Arial" panose="020B0604020202020204" pitchFamily="34" charset="0"/>
              <a:buNone/>
              <a:tabLst/>
              <a:defRPr/>
            </a:pPr>
            <a:r>
              <a:rPr kumimoji="0" lang="en-GB" sz="1000" b="0" i="0" u="none" strike="noStrike" kern="1200" cap="none" spc="0" normalizeH="0" baseline="0" noProof="0" dirty="0" smtClean="0">
                <a:ln>
                  <a:noFill/>
                </a:ln>
                <a:solidFill>
                  <a:sysClr val="window" lastClr="FFFFFF">
                    <a:lumMod val="50000"/>
                  </a:sysClr>
                </a:solidFill>
                <a:effectLst/>
                <a:uLnTx/>
                <a:uFillTx/>
                <a:latin typeface="Menlo" charset="0"/>
                <a:ea typeface="Menlo" charset="0"/>
                <a:cs typeface="Menlo" charset="0"/>
              </a:rPr>
              <a:t>//plugins/p4/</a:t>
            </a:r>
            <a:r>
              <a:rPr kumimoji="0" lang="en-GB" sz="1000" b="0" i="0" u="none" strike="noStrike" kern="1200" cap="none" spc="0" normalizeH="0" baseline="0" noProof="0" dirty="0" err="1" smtClean="0">
                <a:ln>
                  <a:noFill/>
                </a:ln>
                <a:solidFill>
                  <a:sysClr val="window" lastClr="FFFFFF">
                    <a:lumMod val="50000"/>
                  </a:sysClr>
                </a:solidFill>
                <a:effectLst/>
                <a:uLnTx/>
                <a:uFillTx/>
                <a:latin typeface="Menlo" charset="0"/>
                <a:ea typeface="Menlo" charset="0"/>
                <a:cs typeface="Menlo" charset="0"/>
              </a:rPr>
              <a:t>WORKFLOW.md</a:t>
            </a:r>
            <a:endParaRPr kumimoji="0" lang="en-GB" sz="1000" b="0" i="0" u="none" strike="noStrike" kern="1200" cap="none" spc="0" normalizeH="0" baseline="0" noProof="0" dirty="0" smtClean="0">
              <a:ln>
                <a:noFill/>
              </a:ln>
              <a:solidFill>
                <a:sysClr val="window" lastClr="FFFFFF">
                  <a:lumMod val="50000"/>
                </a:sysClr>
              </a:solidFill>
              <a:effectLst/>
              <a:uLnTx/>
              <a:uFillTx/>
              <a:latin typeface="Menlo" charset="0"/>
              <a:ea typeface="Menlo" charset="0"/>
              <a:cs typeface="Menlo" charset="0"/>
            </a:endParaRPr>
          </a:p>
          <a:p>
            <a:pPr marL="0" marR="0" lvl="0" indent="0" algn="l" defTabSz="685800" rtl="0" eaLnBrk="1" fontAlgn="auto" latinLnBrk="0" hangingPunct="1">
              <a:lnSpc>
                <a:spcPct val="100000"/>
              </a:lnSpc>
              <a:spcBef>
                <a:spcPts val="200"/>
              </a:spcBef>
              <a:spcAft>
                <a:spcPts val="0"/>
              </a:spcAft>
              <a:buClrTx/>
              <a:buSzTx/>
              <a:buFont typeface="Arial" panose="020B0604020202020204" pitchFamily="34" charset="0"/>
              <a:buNone/>
              <a:tabLst/>
              <a:defRPr/>
            </a:pPr>
            <a:r>
              <a:rPr kumimoji="0" lang="en-GB" sz="1000" b="0" i="0" u="none" strike="noStrike" kern="1200" cap="none" spc="0" normalizeH="0" baseline="0" noProof="0" dirty="0" smtClean="0">
                <a:ln>
                  <a:noFill/>
                </a:ln>
                <a:solidFill>
                  <a:sysClr val="window" lastClr="FFFFFF">
                    <a:lumMod val="50000"/>
                  </a:sysClr>
                </a:solidFill>
                <a:effectLst/>
                <a:uLnTx/>
                <a:uFillTx/>
                <a:latin typeface="Menlo" charset="0"/>
                <a:ea typeface="Menlo" charset="0"/>
                <a:cs typeface="Menlo" charset="0"/>
              </a:rPr>
              <a:t>//plugins/p4/</a:t>
            </a:r>
            <a:r>
              <a:rPr kumimoji="0" lang="en-GB" sz="1000" b="0" i="0" u="none" strike="noStrike" kern="1200" cap="none" spc="0" normalizeH="0" baseline="0" noProof="0" dirty="0" err="1" smtClean="0">
                <a:ln>
                  <a:noFill/>
                </a:ln>
                <a:solidFill>
                  <a:sysClr val="window" lastClr="FFFFFF">
                    <a:lumMod val="50000"/>
                  </a:sysClr>
                </a:solidFill>
                <a:effectLst/>
                <a:uLnTx/>
                <a:uFillTx/>
                <a:latin typeface="Menlo" charset="0"/>
                <a:ea typeface="Menlo" charset="0"/>
                <a:cs typeface="Menlo" charset="0"/>
              </a:rPr>
              <a:t>pom.xml</a:t>
            </a:r>
            <a:endParaRPr kumimoji="0" lang="en-GB" sz="1000" b="0" i="0" u="none" strike="noStrike" kern="1200" cap="none" spc="0" normalizeH="0" baseline="0" noProof="0" dirty="0">
              <a:ln>
                <a:noFill/>
              </a:ln>
              <a:solidFill>
                <a:sysClr val="window" lastClr="FFFFFF">
                  <a:lumMod val="50000"/>
                </a:sysClr>
              </a:solidFill>
              <a:effectLst/>
              <a:uLnTx/>
              <a:uFillTx/>
              <a:latin typeface="Menlo" charset="0"/>
              <a:ea typeface="Menlo" charset="0"/>
              <a:cs typeface="Menlo"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0111" y="3260384"/>
            <a:ext cx="892430" cy="1126094"/>
          </a:xfrm>
          <a:prstGeom prst="rect">
            <a:avLst/>
          </a:prstGeom>
        </p:spPr>
      </p:pic>
      <p:grpSp>
        <p:nvGrpSpPr>
          <p:cNvPr id="17" name="Group 16"/>
          <p:cNvGrpSpPr/>
          <p:nvPr/>
        </p:nvGrpSpPr>
        <p:grpSpPr>
          <a:xfrm>
            <a:off x="5403200" y="3473441"/>
            <a:ext cx="1043653" cy="820444"/>
            <a:chOff x="6687649" y="3454331"/>
            <a:chExt cx="1391537" cy="1093925"/>
          </a:xfrm>
        </p:grpSpPr>
        <p:grpSp>
          <p:nvGrpSpPr>
            <p:cNvPr id="18" name="Group 17"/>
            <p:cNvGrpSpPr/>
            <p:nvPr/>
          </p:nvGrpSpPr>
          <p:grpSpPr>
            <a:xfrm>
              <a:off x="6687649" y="3454331"/>
              <a:ext cx="1391537" cy="1093925"/>
              <a:chOff x="5450166" y="3122327"/>
              <a:chExt cx="1391537" cy="1093925"/>
            </a:xfrm>
          </p:grpSpPr>
          <p:grpSp>
            <p:nvGrpSpPr>
              <p:cNvPr id="20" name="Group 19"/>
              <p:cNvGrpSpPr/>
              <p:nvPr/>
            </p:nvGrpSpPr>
            <p:grpSpPr>
              <a:xfrm>
                <a:off x="5450166" y="3122327"/>
                <a:ext cx="1391537" cy="1093925"/>
                <a:chOff x="9584290" y="3110954"/>
                <a:chExt cx="1391537" cy="1093925"/>
              </a:xfrm>
            </p:grpSpPr>
            <p:pic>
              <p:nvPicPr>
                <p:cNvPr id="22" name="Picture 21"/>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9584290" y="3110954"/>
                  <a:ext cx="1391537" cy="1093925"/>
                </a:xfrm>
                <a:prstGeom prst="rect">
                  <a:avLst/>
                </a:prstGeom>
              </p:spPr>
            </p:pic>
            <p:sp>
              <p:nvSpPr>
                <p:cNvPr id="23" name="TextBox 22"/>
                <p:cNvSpPr txBox="1"/>
                <p:nvPr/>
              </p:nvSpPr>
              <p:spPr>
                <a:xfrm>
                  <a:off x="9769277" y="3578669"/>
                  <a:ext cx="1043449"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dirty="0" smtClean="0">
                      <a:ln>
                        <a:noFill/>
                      </a:ln>
                      <a:solidFill>
                        <a:srgbClr val="00ADEE"/>
                      </a:solidFill>
                      <a:effectLst/>
                      <a:uLnTx/>
                      <a:uFillTx/>
                      <a:ea typeface="Verdana" charset="0"/>
                      <a:cs typeface="Verdana" charset="0"/>
                    </a:rPr>
                    <a:t>Helix Clients</a:t>
                  </a:r>
                </a:p>
              </p:txBody>
            </p:sp>
          </p:grpSp>
          <p:sp>
            <p:nvSpPr>
              <p:cNvPr id="21" name="Rectangle 20"/>
              <p:cNvSpPr/>
              <p:nvPr/>
            </p:nvSpPr>
            <p:spPr>
              <a:xfrm>
                <a:off x="5537200" y="3211722"/>
                <a:ext cx="1216025" cy="52177"/>
              </a:xfrm>
              <a:prstGeom prst="rect">
                <a:avLst/>
              </a:prstGeom>
              <a:solidFill>
                <a:srgbClr val="00ADE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white"/>
                  </a:solidFill>
                  <a:effectLst/>
                  <a:uLnTx/>
                  <a:uFillTx/>
                  <a:latin typeface="Calibri"/>
                  <a:ea typeface=""/>
                  <a:cs typeface=""/>
                </a:endParaRPr>
              </a:p>
            </p:txBody>
          </p:sp>
        </p:grpSp>
        <p:pic>
          <p:nvPicPr>
            <p:cNvPr id="19" name="Picture 18"/>
            <p:cNvPicPr>
              <a:picLocks noChangeAspect="1"/>
            </p:cNvPicPr>
            <p:nvPr/>
          </p:nvPicPr>
          <p:blipFill>
            <a:blip r:embed="rId5"/>
            <a:stretch>
              <a:fillRect/>
            </a:stretch>
          </p:blipFill>
          <p:spPr>
            <a:xfrm>
              <a:off x="7050219" y="3466066"/>
              <a:ext cx="677727" cy="677727"/>
            </a:xfrm>
            <a:prstGeom prst="rect">
              <a:avLst/>
            </a:prstGeom>
          </p:spPr>
        </p:pic>
      </p:grpSp>
      <p:cxnSp>
        <p:nvCxnSpPr>
          <p:cNvPr id="24" name="Straight Arrow Connector 23"/>
          <p:cNvCxnSpPr/>
          <p:nvPr/>
        </p:nvCxnSpPr>
        <p:spPr>
          <a:xfrm flipH="1">
            <a:off x="4661218" y="3883663"/>
            <a:ext cx="473306" cy="1"/>
          </a:xfrm>
          <a:prstGeom prst="straightConnector1">
            <a:avLst/>
          </a:prstGeom>
          <a:noFill/>
          <a:ln w="25400" cap="flat" cmpd="sng" algn="ctr">
            <a:solidFill>
              <a:srgbClr val="00ADEE"/>
            </a:solidFill>
            <a:prstDash val="solid"/>
            <a:miter lim="800000"/>
            <a:headEnd type="triangle" w="lg" len="lg"/>
            <a:tailEnd type="none" w="lg" len="lg"/>
          </a:ln>
          <a:effectLst/>
        </p:spPr>
      </p:cxn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1106" y="253325"/>
            <a:ext cx="583504" cy="644467"/>
          </a:xfrm>
          <a:prstGeom prst="rect">
            <a:avLst/>
          </a:prstGeom>
        </p:spPr>
      </p:pic>
    </p:spTree>
    <p:extLst>
      <p:ext uri="{BB962C8B-B14F-4D97-AF65-F5344CB8AC3E}">
        <p14:creationId xmlns:p14="http://schemas.microsoft.com/office/powerpoint/2010/main" val="19145735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Adding From </a:t>
            </a:r>
            <a:r>
              <a:rPr lang="en-US" dirty="0" err="1" smtClean="0"/>
              <a:t>OpenSource</a:t>
            </a:r>
            <a:endParaRPr lang="en-US" dirty="0"/>
          </a:p>
        </p:txBody>
      </p:sp>
      <p:sp>
        <p:nvSpPr>
          <p:cNvPr id="5" name="Content Placeholder 2"/>
          <p:cNvSpPr txBox="1">
            <a:spLocks/>
          </p:cNvSpPr>
          <p:nvPr/>
        </p:nvSpPr>
        <p:spPr>
          <a:xfrm>
            <a:off x="1637414" y="1112341"/>
            <a:ext cx="7327682" cy="3701013"/>
          </a:xfrm>
          <a:prstGeom prst="rect">
            <a:avLst/>
          </a:prstGeom>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1500" dirty="0" smtClean="0">
                <a:latin typeface="Menlo" charset="0"/>
                <a:ea typeface="Menlo" charset="0"/>
                <a:cs typeface="Menlo" charset="0"/>
              </a:rPr>
              <a:t>git clone https://</a:t>
            </a:r>
            <a:r>
              <a:rPr lang="en-GB" sz="1500" dirty="0" err="1" smtClean="0">
                <a:latin typeface="Menlo" charset="0"/>
                <a:ea typeface="Menlo" charset="0"/>
                <a:cs typeface="Menlo" charset="0"/>
              </a:rPr>
              <a:t>github.com</a:t>
            </a:r>
            <a:r>
              <a:rPr lang="en-GB" sz="1500" dirty="0" smtClean="0">
                <a:latin typeface="Menlo" charset="0"/>
                <a:ea typeface="Menlo" charset="0"/>
                <a:cs typeface="Menlo" charset="0"/>
              </a:rPr>
              <a:t>/p4paul/</a:t>
            </a:r>
            <a:r>
              <a:rPr lang="en-GB" sz="1500" dirty="0" err="1" smtClean="0">
                <a:latin typeface="Menlo" charset="0"/>
                <a:ea typeface="Menlo" charset="0"/>
                <a:cs typeface="Menlo" charset="0"/>
              </a:rPr>
              <a:t>jenkins-demo.git</a:t>
            </a:r>
            <a:endParaRPr lang="en-GB" sz="1500" dirty="0" smtClean="0">
              <a:latin typeface="Menlo" charset="0"/>
              <a:ea typeface="Menlo" charset="0"/>
              <a:cs typeface="Menlo" charset="0"/>
            </a:endParaRPr>
          </a:p>
          <a:p>
            <a:pPr marL="0" indent="0">
              <a:lnSpc>
                <a:spcPct val="100000"/>
              </a:lnSpc>
              <a:spcBef>
                <a:spcPts val="600"/>
              </a:spcBef>
              <a:buFont typeface="Arial" panose="020B0604020202020204" pitchFamily="34" charset="0"/>
              <a:buNone/>
            </a:pPr>
            <a:r>
              <a:rPr lang="en-GB" sz="1000" dirty="0" smtClean="0">
                <a:solidFill>
                  <a:prstClr val="white">
                    <a:lumMod val="50000"/>
                  </a:prstClr>
                </a:solidFill>
                <a:latin typeface="Menlo" charset="0"/>
                <a:ea typeface="Menlo" charset="0"/>
                <a:cs typeface="Menlo" charset="0"/>
              </a:rPr>
              <a:t>Cloning into '</a:t>
            </a:r>
            <a:r>
              <a:rPr lang="en-GB" sz="1000" dirty="0" err="1" smtClean="0">
                <a:solidFill>
                  <a:prstClr val="white">
                    <a:lumMod val="50000"/>
                  </a:prstClr>
                </a:solidFill>
                <a:latin typeface="Menlo" charset="0"/>
                <a:ea typeface="Menlo" charset="0"/>
                <a:cs typeface="Menlo" charset="0"/>
              </a:rPr>
              <a:t>jenkins</a:t>
            </a:r>
            <a:r>
              <a:rPr lang="en-GB" sz="1000" dirty="0" smtClean="0">
                <a:solidFill>
                  <a:prstClr val="white">
                    <a:lumMod val="50000"/>
                  </a:prstClr>
                </a:solidFill>
                <a:latin typeface="Menlo" charset="0"/>
                <a:ea typeface="Menlo" charset="0"/>
                <a:cs typeface="Menlo" charset="0"/>
              </a:rPr>
              <a:t>-demo'...</a:t>
            </a:r>
          </a:p>
          <a:p>
            <a:pPr marL="0" indent="0">
              <a:lnSpc>
                <a:spcPct val="100000"/>
              </a:lnSpc>
              <a:spcBef>
                <a:spcPts val="0"/>
              </a:spcBef>
              <a:buFont typeface="Arial" panose="020B0604020202020204" pitchFamily="34" charset="0"/>
              <a:buNone/>
            </a:pPr>
            <a:r>
              <a:rPr lang="en-GB" sz="1000" dirty="0" smtClean="0">
                <a:solidFill>
                  <a:prstClr val="white">
                    <a:lumMod val="50000"/>
                  </a:prstClr>
                </a:solidFill>
                <a:latin typeface="Menlo" charset="0"/>
                <a:ea typeface="Menlo" charset="0"/>
                <a:cs typeface="Menlo" charset="0"/>
              </a:rPr>
              <a:t>remote: Counting objects: 94, done.</a:t>
            </a:r>
          </a:p>
          <a:p>
            <a:pPr marL="0" indent="0">
              <a:lnSpc>
                <a:spcPct val="100000"/>
              </a:lnSpc>
              <a:spcBef>
                <a:spcPts val="0"/>
              </a:spcBef>
              <a:buFont typeface="Arial" panose="020B0604020202020204" pitchFamily="34" charset="0"/>
              <a:buNone/>
            </a:pPr>
            <a:r>
              <a:rPr lang="en-GB" sz="1000" dirty="0" smtClean="0">
                <a:solidFill>
                  <a:prstClr val="white">
                    <a:lumMod val="50000"/>
                  </a:prstClr>
                </a:solidFill>
                <a:latin typeface="Menlo" charset="0"/>
                <a:ea typeface="Menlo" charset="0"/>
                <a:cs typeface="Menlo" charset="0"/>
              </a:rPr>
              <a:t>remote: Compressing objects: 100% (49/49), done.</a:t>
            </a:r>
          </a:p>
          <a:p>
            <a:pPr marL="0" indent="0">
              <a:lnSpc>
                <a:spcPct val="100000"/>
              </a:lnSpc>
              <a:spcBef>
                <a:spcPts val="0"/>
              </a:spcBef>
              <a:buFont typeface="Arial" panose="020B0604020202020204" pitchFamily="34" charset="0"/>
              <a:buNone/>
            </a:pPr>
            <a:r>
              <a:rPr lang="en-GB" sz="1000" dirty="0" smtClean="0">
                <a:solidFill>
                  <a:prstClr val="white">
                    <a:lumMod val="50000"/>
                  </a:prstClr>
                </a:solidFill>
                <a:latin typeface="Menlo" charset="0"/>
                <a:ea typeface="Menlo" charset="0"/>
                <a:cs typeface="Menlo" charset="0"/>
              </a:rPr>
              <a:t>remote: Total 94 (delta 31), reused 94 (delta 31), pack-reused 0</a:t>
            </a:r>
          </a:p>
          <a:p>
            <a:pPr marL="0" indent="0">
              <a:lnSpc>
                <a:spcPct val="100000"/>
              </a:lnSpc>
              <a:spcBef>
                <a:spcPts val="0"/>
              </a:spcBef>
              <a:buFont typeface="Arial" panose="020B0604020202020204" pitchFamily="34" charset="0"/>
              <a:buNone/>
            </a:pPr>
            <a:r>
              <a:rPr lang="en-GB" sz="1000" dirty="0" smtClean="0">
                <a:solidFill>
                  <a:prstClr val="white">
                    <a:lumMod val="50000"/>
                  </a:prstClr>
                </a:solidFill>
                <a:latin typeface="Menlo" charset="0"/>
                <a:ea typeface="Menlo" charset="0"/>
                <a:cs typeface="Menlo" charset="0"/>
              </a:rPr>
              <a:t>Unpacking objects: 100% (94/94), done.</a:t>
            </a:r>
          </a:p>
          <a:p>
            <a:pPr marL="0" indent="0">
              <a:lnSpc>
                <a:spcPct val="100000"/>
              </a:lnSpc>
              <a:spcBef>
                <a:spcPts val="600"/>
              </a:spcBef>
              <a:buFont typeface="Arial" panose="020B0604020202020204" pitchFamily="34" charset="0"/>
              <a:buNone/>
            </a:pPr>
            <a:r>
              <a:rPr lang="en-US" sz="1500" dirty="0" smtClean="0">
                <a:latin typeface="Menlo" charset="0"/>
                <a:ea typeface="Menlo" charset="0"/>
                <a:cs typeface="Menlo" charset="0"/>
              </a:rPr>
              <a:t>cd p4-plugin/</a:t>
            </a:r>
          </a:p>
          <a:p>
            <a:pPr marL="0" indent="0">
              <a:lnSpc>
                <a:spcPct val="100000"/>
              </a:lnSpc>
              <a:spcBef>
                <a:spcPts val="600"/>
              </a:spcBef>
              <a:buFont typeface="Arial" panose="020B0604020202020204" pitchFamily="34" charset="0"/>
              <a:buNone/>
            </a:pPr>
            <a:r>
              <a:rPr lang="en-US" sz="1500" dirty="0" err="1" smtClean="0">
                <a:solidFill>
                  <a:prstClr val="black"/>
                </a:solidFill>
                <a:latin typeface="Menlo" charset="0"/>
                <a:ea typeface="Menlo" charset="0"/>
                <a:cs typeface="Menlo" charset="0"/>
              </a:rPr>
              <a:t>git</a:t>
            </a:r>
            <a:r>
              <a:rPr lang="en-US" sz="1500" dirty="0" smtClean="0">
                <a:solidFill>
                  <a:prstClr val="black"/>
                </a:solidFill>
                <a:latin typeface="Menlo" charset="0"/>
                <a:ea typeface="Menlo" charset="0"/>
                <a:cs typeface="Menlo" charset="0"/>
              </a:rPr>
              <a:t> remote add helix https://localhost:4443/plugins/</a:t>
            </a:r>
            <a:r>
              <a:rPr lang="en-US" sz="1500" dirty="0" err="1" smtClean="0">
                <a:solidFill>
                  <a:prstClr val="black"/>
                </a:solidFill>
                <a:latin typeface="Menlo" charset="0"/>
                <a:ea typeface="Menlo" charset="0"/>
                <a:cs typeface="Menlo" charset="0"/>
              </a:rPr>
              <a:t>demo.git</a:t>
            </a:r>
            <a:endParaRPr lang="en-US" sz="1500" dirty="0" smtClean="0">
              <a:solidFill>
                <a:prstClr val="black"/>
              </a:solidFill>
              <a:latin typeface="Menlo" charset="0"/>
              <a:ea typeface="Menlo" charset="0"/>
              <a:cs typeface="Menlo" charset="0"/>
            </a:endParaRPr>
          </a:p>
          <a:p>
            <a:pPr marL="0" indent="0">
              <a:lnSpc>
                <a:spcPct val="100000"/>
              </a:lnSpc>
              <a:spcBef>
                <a:spcPts val="600"/>
              </a:spcBef>
              <a:buFont typeface="Arial" panose="020B0604020202020204" pitchFamily="34" charset="0"/>
              <a:buNone/>
            </a:pPr>
            <a:r>
              <a:rPr lang="en-US" sz="1500" dirty="0" err="1" smtClean="0">
                <a:solidFill>
                  <a:prstClr val="black"/>
                </a:solidFill>
                <a:latin typeface="Menlo" charset="0"/>
                <a:ea typeface="Menlo" charset="0"/>
                <a:cs typeface="Menlo" charset="0"/>
              </a:rPr>
              <a:t>git</a:t>
            </a:r>
            <a:r>
              <a:rPr lang="en-US" sz="1500" dirty="0" smtClean="0">
                <a:solidFill>
                  <a:prstClr val="black"/>
                </a:solidFill>
                <a:latin typeface="Menlo" charset="0"/>
                <a:ea typeface="Menlo" charset="0"/>
                <a:cs typeface="Menlo" charset="0"/>
              </a:rPr>
              <a:t> push -u helix master</a:t>
            </a:r>
          </a:p>
          <a:p>
            <a:pPr marL="0" indent="0">
              <a:lnSpc>
                <a:spcPct val="100000"/>
              </a:lnSpc>
              <a:spcBef>
                <a:spcPts val="600"/>
              </a:spcBef>
              <a:buFont typeface="Arial" panose="020B0604020202020204" pitchFamily="34" charset="0"/>
              <a:buNone/>
            </a:pPr>
            <a:r>
              <a:rPr lang="en-GB" sz="1000" dirty="0" smtClean="0">
                <a:solidFill>
                  <a:prstClr val="white">
                    <a:lumMod val="50000"/>
                  </a:prstClr>
                </a:solidFill>
                <a:latin typeface="Menlo" charset="0"/>
                <a:ea typeface="Menlo" charset="0"/>
                <a:cs typeface="Menlo" charset="0"/>
              </a:rPr>
              <a:t>Counting objects: 8132, done.</a:t>
            </a:r>
          </a:p>
          <a:p>
            <a:pPr marL="0" indent="0">
              <a:lnSpc>
                <a:spcPct val="100000"/>
              </a:lnSpc>
              <a:spcBef>
                <a:spcPts val="0"/>
              </a:spcBef>
              <a:buFont typeface="Arial" panose="020B0604020202020204" pitchFamily="34" charset="0"/>
              <a:buNone/>
            </a:pPr>
            <a:r>
              <a:rPr lang="en-GB" sz="1000" dirty="0" smtClean="0">
                <a:solidFill>
                  <a:prstClr val="white">
                    <a:lumMod val="50000"/>
                  </a:prstClr>
                </a:solidFill>
                <a:latin typeface="Menlo" charset="0"/>
                <a:ea typeface="Menlo" charset="0"/>
                <a:cs typeface="Menlo" charset="0"/>
              </a:rPr>
              <a:t>Delta compression using up to 8 threads.</a:t>
            </a:r>
          </a:p>
          <a:p>
            <a:pPr marL="0" indent="0">
              <a:lnSpc>
                <a:spcPct val="100000"/>
              </a:lnSpc>
              <a:spcBef>
                <a:spcPts val="0"/>
              </a:spcBef>
              <a:buFont typeface="Arial" panose="020B0604020202020204" pitchFamily="34" charset="0"/>
              <a:buNone/>
            </a:pPr>
            <a:r>
              <a:rPr lang="en-US" sz="1000" dirty="0" smtClean="0">
                <a:solidFill>
                  <a:prstClr val="white">
                    <a:lumMod val="50000"/>
                  </a:prstClr>
                </a:solidFill>
                <a:latin typeface="Menlo" charset="0"/>
                <a:ea typeface="Menlo" charset="0"/>
                <a:cs typeface="Menlo" charset="0"/>
              </a:rPr>
              <a:t>Compressing objects: 100% (2531/2531), done.</a:t>
            </a:r>
          </a:p>
          <a:p>
            <a:pPr marL="0" indent="0">
              <a:lnSpc>
                <a:spcPct val="100000"/>
              </a:lnSpc>
              <a:spcBef>
                <a:spcPts val="0"/>
              </a:spcBef>
              <a:buFont typeface="Arial" panose="020B0604020202020204" pitchFamily="34" charset="0"/>
              <a:buNone/>
            </a:pPr>
            <a:r>
              <a:rPr lang="en-US" sz="1000" dirty="0" smtClean="0">
                <a:solidFill>
                  <a:prstClr val="white">
                    <a:lumMod val="50000"/>
                  </a:prstClr>
                </a:solidFill>
                <a:latin typeface="Menlo" charset="0"/>
                <a:ea typeface="Menlo" charset="0"/>
                <a:cs typeface="Menlo" charset="0"/>
              </a:rPr>
              <a:t>Writing objects: 100% (8132/8132), 33.50 </a:t>
            </a:r>
            <a:r>
              <a:rPr lang="en-US" sz="1000" dirty="0" err="1" smtClean="0">
                <a:solidFill>
                  <a:prstClr val="white">
                    <a:lumMod val="50000"/>
                  </a:prstClr>
                </a:solidFill>
                <a:latin typeface="Menlo" charset="0"/>
                <a:ea typeface="Menlo" charset="0"/>
                <a:cs typeface="Menlo" charset="0"/>
              </a:rPr>
              <a:t>MiB</a:t>
            </a:r>
            <a:r>
              <a:rPr lang="en-US" sz="1000" dirty="0" smtClean="0">
                <a:solidFill>
                  <a:prstClr val="white">
                    <a:lumMod val="50000"/>
                  </a:prstClr>
                </a:solidFill>
                <a:latin typeface="Menlo" charset="0"/>
                <a:ea typeface="Menlo" charset="0"/>
                <a:cs typeface="Menlo" charset="0"/>
              </a:rPr>
              <a:t> | 0 bytes/s, done.</a:t>
            </a:r>
          </a:p>
          <a:p>
            <a:pPr marL="0" indent="0">
              <a:lnSpc>
                <a:spcPct val="100000"/>
              </a:lnSpc>
              <a:spcBef>
                <a:spcPts val="0"/>
              </a:spcBef>
              <a:buFont typeface="Arial" panose="020B0604020202020204" pitchFamily="34" charset="0"/>
              <a:buNone/>
            </a:pPr>
            <a:r>
              <a:rPr lang="en-US" sz="1000" dirty="0" smtClean="0">
                <a:solidFill>
                  <a:prstClr val="white">
                    <a:lumMod val="50000"/>
                  </a:prstClr>
                </a:solidFill>
                <a:latin typeface="Menlo" charset="0"/>
                <a:ea typeface="Menlo" charset="0"/>
                <a:cs typeface="Menlo" charset="0"/>
              </a:rPr>
              <a:t>Total 8132 (delta 3200), reused 8132 (delta 3200)</a:t>
            </a:r>
          </a:p>
          <a:p>
            <a:pPr marL="0" indent="0">
              <a:lnSpc>
                <a:spcPct val="100000"/>
              </a:lnSpc>
              <a:spcBef>
                <a:spcPts val="0"/>
              </a:spcBef>
              <a:buFont typeface="Arial" panose="020B0604020202020204" pitchFamily="34" charset="0"/>
              <a:buNone/>
            </a:pPr>
            <a:r>
              <a:rPr lang="en-US" sz="1000" dirty="0" smtClean="0">
                <a:solidFill>
                  <a:prstClr val="white">
                    <a:lumMod val="50000"/>
                  </a:prstClr>
                </a:solidFill>
                <a:latin typeface="Menlo" charset="0"/>
                <a:ea typeface="Menlo" charset="0"/>
                <a:cs typeface="Menlo" charset="0"/>
              </a:rPr>
              <a:t>To https://localhost:4443/plugins/</a:t>
            </a:r>
            <a:r>
              <a:rPr lang="en-US" sz="1000" dirty="0" err="1" smtClean="0">
                <a:solidFill>
                  <a:prstClr val="white">
                    <a:lumMod val="50000"/>
                  </a:prstClr>
                </a:solidFill>
                <a:latin typeface="Menlo" charset="0"/>
                <a:ea typeface="Menlo" charset="0"/>
                <a:cs typeface="Menlo" charset="0"/>
              </a:rPr>
              <a:t>demo.git</a:t>
            </a:r>
            <a:endParaRPr lang="en-US" sz="1000" dirty="0" smtClean="0">
              <a:solidFill>
                <a:prstClr val="white">
                  <a:lumMod val="50000"/>
                </a:prstClr>
              </a:solidFill>
              <a:latin typeface="Menlo" charset="0"/>
              <a:ea typeface="Menlo" charset="0"/>
              <a:cs typeface="Menlo" charset="0"/>
            </a:endParaRPr>
          </a:p>
          <a:p>
            <a:pPr marL="0" indent="0">
              <a:lnSpc>
                <a:spcPct val="100000"/>
              </a:lnSpc>
              <a:spcBef>
                <a:spcPts val="0"/>
              </a:spcBef>
              <a:buFont typeface="Arial" panose="020B0604020202020204" pitchFamily="34" charset="0"/>
              <a:buNone/>
            </a:pPr>
            <a:r>
              <a:rPr lang="en-US" sz="1000" dirty="0" smtClean="0">
                <a:solidFill>
                  <a:prstClr val="white">
                    <a:lumMod val="50000"/>
                  </a:prstClr>
                </a:solidFill>
                <a:latin typeface="Menlo" charset="0"/>
                <a:ea typeface="Menlo" charset="0"/>
                <a:cs typeface="Menlo" charset="0"/>
              </a:rPr>
              <a:t> * [new branch]      master -&gt; master</a:t>
            </a:r>
          </a:p>
          <a:p>
            <a:pPr marL="0" indent="0">
              <a:lnSpc>
                <a:spcPct val="100000"/>
              </a:lnSpc>
              <a:spcBef>
                <a:spcPts val="0"/>
              </a:spcBef>
              <a:buFont typeface="Arial" panose="020B0604020202020204" pitchFamily="34" charset="0"/>
              <a:buNone/>
            </a:pPr>
            <a:r>
              <a:rPr lang="en-US" sz="1000" dirty="0" smtClean="0">
                <a:solidFill>
                  <a:prstClr val="white">
                    <a:lumMod val="50000"/>
                  </a:prstClr>
                </a:solidFill>
                <a:latin typeface="Menlo" charset="0"/>
                <a:ea typeface="Menlo" charset="0"/>
                <a:cs typeface="Menlo" charset="0"/>
              </a:rPr>
              <a:t>Branch master set up to track remote branch master from helix.</a:t>
            </a:r>
            <a:endParaRPr lang="en-GB" sz="1000" dirty="0" smtClean="0">
              <a:solidFill>
                <a:prstClr val="white">
                  <a:lumMod val="50000"/>
                </a:prstClr>
              </a:solidFill>
              <a:latin typeface="Menlo" charset="0"/>
              <a:ea typeface="Menlo" charset="0"/>
              <a:cs typeface="Menlo" charset="0"/>
            </a:endParaRPr>
          </a:p>
          <a:p>
            <a:pPr marL="0" indent="0">
              <a:lnSpc>
                <a:spcPct val="100000"/>
              </a:lnSpc>
              <a:spcBef>
                <a:spcPts val="0"/>
              </a:spcBef>
              <a:buFont typeface="Arial" panose="020B0604020202020204" pitchFamily="34" charset="0"/>
              <a:buNone/>
            </a:pPr>
            <a:endParaRPr lang="en-US" sz="1650" dirty="0">
              <a:latin typeface="Menlo" charset="0"/>
              <a:ea typeface="Menlo" charset="0"/>
              <a:cs typeface="Menlo"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469" y="3209344"/>
            <a:ext cx="892430" cy="1126094"/>
          </a:xfrm>
          <a:prstGeom prst="rect">
            <a:avLst/>
          </a:prstGeom>
        </p:spPr>
      </p:pic>
      <p:pic>
        <p:nvPicPr>
          <p:cNvPr id="11" name="Picture 10"/>
          <p:cNvPicPr>
            <a:picLocks noChangeAspect="1"/>
          </p:cNvPicPr>
          <p:nvPr/>
        </p:nvPicPr>
        <p:blipFill>
          <a:blip r:embed="rId4"/>
          <a:stretch>
            <a:fillRect/>
          </a:stretch>
        </p:blipFill>
        <p:spPr>
          <a:xfrm>
            <a:off x="780699" y="1079735"/>
            <a:ext cx="459969" cy="459969"/>
          </a:xfrm>
          <a:prstGeom prst="rect">
            <a:avLst/>
          </a:prstGeom>
        </p:spPr>
      </p:pic>
      <p:cxnSp>
        <p:nvCxnSpPr>
          <p:cNvPr id="12" name="Straight Arrow Connector 11"/>
          <p:cNvCxnSpPr/>
          <p:nvPr/>
        </p:nvCxnSpPr>
        <p:spPr>
          <a:xfrm flipV="1">
            <a:off x="1010683" y="1708333"/>
            <a:ext cx="1" cy="1393515"/>
          </a:xfrm>
          <a:prstGeom prst="straightConnector1">
            <a:avLst/>
          </a:prstGeom>
          <a:ln w="25400">
            <a:solidFill>
              <a:srgbClr val="E6500D"/>
            </a:solidFill>
            <a:prstDash val="solid"/>
            <a:headEnd type="triangle" w="lg" len="lg"/>
            <a:tailEnd type="none" w="lg" len="lg"/>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1106" y="253325"/>
            <a:ext cx="583504" cy="644467"/>
          </a:xfrm>
          <a:prstGeom prst="rect">
            <a:avLst/>
          </a:prstGeom>
        </p:spPr>
      </p:pic>
    </p:spTree>
    <p:extLst>
      <p:ext uri="{BB962C8B-B14F-4D97-AF65-F5344CB8AC3E}">
        <p14:creationId xmlns:p14="http://schemas.microsoft.com/office/powerpoint/2010/main" val="3430747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WebHooks</a:t>
            </a:r>
            <a:r>
              <a:rPr lang="en-US" dirty="0" smtClean="0"/>
              <a:t> and Mirrors</a:t>
            </a:r>
            <a:endParaRPr lang="en-US" dirty="0"/>
          </a:p>
        </p:txBody>
      </p:sp>
      <p:sp>
        <p:nvSpPr>
          <p:cNvPr id="5" name="Content Placeholder 2"/>
          <p:cNvSpPr txBox="1">
            <a:spLocks/>
          </p:cNvSpPr>
          <p:nvPr/>
        </p:nvSpPr>
        <p:spPr>
          <a:xfrm>
            <a:off x="1735674" y="1112341"/>
            <a:ext cx="5718622" cy="2248751"/>
          </a:xfrm>
          <a:prstGeom prst="rect">
            <a:avLst/>
          </a:prstGeom>
        </p:spPr>
        <p:txBody>
          <a:bodyPr wrap="none">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1600" dirty="0" err="1" smtClean="0">
                <a:latin typeface="Menlo" charset="0"/>
                <a:ea typeface="Menlo" charset="0"/>
                <a:cs typeface="Menlo" charset="0"/>
              </a:rPr>
              <a:t>gconn</a:t>
            </a:r>
            <a:r>
              <a:rPr lang="en-GB" sz="1600" dirty="0" smtClean="0">
                <a:latin typeface="Menlo" charset="0"/>
                <a:ea typeface="Menlo" charset="0"/>
                <a:cs typeface="Menlo" charset="0"/>
              </a:rPr>
              <a:t> --</a:t>
            </a:r>
            <a:r>
              <a:rPr lang="en-GB" sz="1600" dirty="0" err="1" smtClean="0">
                <a:latin typeface="Menlo" charset="0"/>
                <a:ea typeface="Menlo" charset="0"/>
                <a:cs typeface="Menlo" charset="0"/>
              </a:rPr>
              <a:t>mirrorhooks</a:t>
            </a:r>
            <a:r>
              <a:rPr lang="en-GB" sz="1600" dirty="0" smtClean="0">
                <a:latin typeface="Menlo" charset="0"/>
                <a:ea typeface="Menlo" charset="0"/>
                <a:cs typeface="Menlo" charset="0"/>
              </a:rPr>
              <a:t> add plugins/</a:t>
            </a:r>
            <a:r>
              <a:rPr lang="en-GB" sz="1600" dirty="0" err="1" smtClean="0">
                <a:latin typeface="Menlo" charset="0"/>
                <a:ea typeface="Menlo" charset="0"/>
                <a:cs typeface="Menlo" charset="0"/>
              </a:rPr>
              <a:t>scm</a:t>
            </a:r>
            <a:r>
              <a:rPr lang="en-GB" sz="1600" dirty="0" smtClean="0">
                <a:latin typeface="Menlo" charset="0"/>
                <a:ea typeface="Menlo" charset="0"/>
                <a:cs typeface="Menlo" charset="0"/>
              </a:rPr>
              <a:t>-</a:t>
            </a:r>
            <a:r>
              <a:rPr lang="en-GB" sz="1600" dirty="0" err="1" smtClean="0">
                <a:latin typeface="Menlo" charset="0"/>
                <a:ea typeface="Menlo" charset="0"/>
                <a:cs typeface="Menlo" charset="0"/>
              </a:rPr>
              <a:t>api</a:t>
            </a:r>
            <a:r>
              <a:rPr lang="en-GB" sz="1600" dirty="0" smtClean="0">
                <a:latin typeface="Menlo" charset="0"/>
                <a:ea typeface="Menlo" charset="0"/>
                <a:cs typeface="Menlo" charset="0"/>
              </a:rPr>
              <a:t>-plugin \</a:t>
            </a:r>
          </a:p>
          <a:p>
            <a:pPr marL="0" indent="0">
              <a:lnSpc>
                <a:spcPct val="100000"/>
              </a:lnSpc>
              <a:buFont typeface="Arial" panose="020B0604020202020204" pitchFamily="34" charset="0"/>
              <a:buNone/>
            </a:pPr>
            <a:r>
              <a:rPr lang="en-GB" sz="1600" dirty="0" smtClean="0">
                <a:latin typeface="Menlo" charset="0"/>
                <a:ea typeface="Menlo" charset="0"/>
                <a:cs typeface="Menlo" charset="0"/>
              </a:rPr>
              <a:t>   https://</a:t>
            </a:r>
            <a:r>
              <a:rPr lang="en-GB" sz="1600" dirty="0" err="1" smtClean="0">
                <a:latin typeface="Menlo" charset="0"/>
                <a:ea typeface="Menlo" charset="0"/>
                <a:cs typeface="Menlo" charset="0"/>
              </a:rPr>
              <a:t>github.com</a:t>
            </a:r>
            <a:r>
              <a:rPr lang="en-GB" sz="1600" dirty="0" smtClean="0">
                <a:latin typeface="Menlo" charset="0"/>
                <a:ea typeface="Menlo" charset="0"/>
                <a:cs typeface="Menlo" charset="0"/>
              </a:rPr>
              <a:t>/</a:t>
            </a:r>
            <a:r>
              <a:rPr lang="en-GB" sz="1600" dirty="0" err="1" smtClean="0">
                <a:latin typeface="Menlo" charset="0"/>
                <a:ea typeface="Menlo" charset="0"/>
                <a:cs typeface="Menlo" charset="0"/>
              </a:rPr>
              <a:t>jenkinsci</a:t>
            </a:r>
            <a:r>
              <a:rPr lang="en-GB" sz="1600" dirty="0" smtClean="0">
                <a:latin typeface="Menlo" charset="0"/>
                <a:ea typeface="Menlo" charset="0"/>
                <a:cs typeface="Menlo" charset="0"/>
              </a:rPr>
              <a:t>/</a:t>
            </a:r>
            <a:r>
              <a:rPr lang="en-GB" sz="1600" dirty="0" err="1" smtClean="0">
                <a:latin typeface="Menlo" charset="0"/>
                <a:ea typeface="Menlo" charset="0"/>
                <a:cs typeface="Menlo" charset="0"/>
              </a:rPr>
              <a:t>scm-api-plugin.git</a:t>
            </a:r>
            <a:endParaRPr lang="en-GB" sz="1600" dirty="0" smtClean="0">
              <a:latin typeface="Menlo" charset="0"/>
              <a:ea typeface="Menlo" charset="0"/>
              <a:cs typeface="Menlo" charset="0"/>
            </a:endParaRPr>
          </a:p>
          <a:p>
            <a:pPr marL="0" indent="0">
              <a:lnSpc>
                <a:spcPct val="100000"/>
              </a:lnSpc>
              <a:spcBef>
                <a:spcPts val="1000"/>
              </a:spcBef>
              <a:buFont typeface="Arial" panose="020B0604020202020204" pitchFamily="34" charset="0"/>
              <a:buNone/>
            </a:pPr>
            <a:r>
              <a:rPr lang="en-GB" sz="1000" dirty="0" smtClean="0">
                <a:solidFill>
                  <a:schemeClr val="bg1">
                    <a:lumMod val="50000"/>
                  </a:schemeClr>
                </a:solidFill>
                <a:latin typeface="Menlo" charset="0"/>
                <a:ea typeface="Menlo" charset="0"/>
                <a:cs typeface="Menlo" charset="0"/>
              </a:rPr>
              <a:t>Mirroring configured for: </a:t>
            </a:r>
          </a:p>
          <a:p>
            <a:pPr marL="0" indent="0">
              <a:lnSpc>
                <a:spcPct val="100000"/>
              </a:lnSpc>
              <a:spcBef>
                <a:spcPts val="200"/>
              </a:spcBef>
              <a:buFont typeface="Arial" panose="020B0604020202020204" pitchFamily="34" charset="0"/>
              <a:buNone/>
            </a:pPr>
            <a:r>
              <a:rPr lang="en-GB" sz="1000" dirty="0" smtClean="0">
                <a:solidFill>
                  <a:schemeClr val="bg1">
                    <a:lumMod val="50000"/>
                  </a:schemeClr>
                </a:solidFill>
                <a:latin typeface="Menlo" charset="0"/>
                <a:ea typeface="Menlo" charset="0"/>
                <a:cs typeface="Menlo" charset="0"/>
              </a:rPr>
              <a:t>Upstream repo: https://</a:t>
            </a:r>
            <a:r>
              <a:rPr lang="en-GB" sz="1000" dirty="0" err="1" smtClean="0">
                <a:solidFill>
                  <a:schemeClr val="bg1">
                    <a:lumMod val="50000"/>
                  </a:schemeClr>
                </a:solidFill>
                <a:latin typeface="Menlo" charset="0"/>
                <a:ea typeface="Menlo" charset="0"/>
                <a:cs typeface="Menlo" charset="0"/>
              </a:rPr>
              <a:t>github.com</a:t>
            </a:r>
            <a:r>
              <a:rPr lang="en-GB" sz="1000" dirty="0" smtClean="0">
                <a:solidFill>
                  <a:schemeClr val="bg1">
                    <a:lumMod val="50000"/>
                  </a:schemeClr>
                </a:solidFill>
                <a:latin typeface="Menlo" charset="0"/>
                <a:ea typeface="Menlo" charset="0"/>
                <a:cs typeface="Menlo" charset="0"/>
              </a:rPr>
              <a:t>/</a:t>
            </a:r>
            <a:r>
              <a:rPr lang="en-GB" sz="1000" dirty="0" err="1" smtClean="0">
                <a:solidFill>
                  <a:schemeClr val="bg1">
                    <a:lumMod val="50000"/>
                  </a:schemeClr>
                </a:solidFill>
                <a:latin typeface="Menlo" charset="0"/>
                <a:ea typeface="Menlo" charset="0"/>
                <a:cs typeface="Menlo" charset="0"/>
              </a:rPr>
              <a:t>jenkinsci</a:t>
            </a:r>
            <a:r>
              <a:rPr lang="en-GB" sz="1000" dirty="0" smtClean="0">
                <a:solidFill>
                  <a:schemeClr val="bg1">
                    <a:lumMod val="50000"/>
                  </a:schemeClr>
                </a:solidFill>
                <a:latin typeface="Menlo" charset="0"/>
                <a:ea typeface="Menlo" charset="0"/>
                <a:cs typeface="Menlo" charset="0"/>
              </a:rPr>
              <a:t>/</a:t>
            </a:r>
            <a:r>
              <a:rPr lang="en-GB" sz="1000" dirty="0" err="1" smtClean="0">
                <a:solidFill>
                  <a:schemeClr val="bg1">
                    <a:lumMod val="50000"/>
                  </a:schemeClr>
                </a:solidFill>
                <a:latin typeface="Menlo" charset="0"/>
                <a:ea typeface="Menlo" charset="0"/>
                <a:cs typeface="Menlo" charset="0"/>
              </a:rPr>
              <a:t>scm-api-plugin.git</a:t>
            </a:r>
            <a:r>
              <a:rPr lang="en-GB" sz="1000" dirty="0" smtClean="0">
                <a:solidFill>
                  <a:schemeClr val="bg1">
                    <a:lumMod val="50000"/>
                  </a:schemeClr>
                </a:solidFill>
                <a:latin typeface="Menlo" charset="0"/>
                <a:ea typeface="Menlo" charset="0"/>
                <a:cs typeface="Menlo" charset="0"/>
              </a:rPr>
              <a:t> </a:t>
            </a:r>
          </a:p>
          <a:p>
            <a:pPr marL="0" indent="0">
              <a:lnSpc>
                <a:spcPct val="100000"/>
              </a:lnSpc>
              <a:spcBef>
                <a:spcPts val="200"/>
              </a:spcBef>
              <a:buFont typeface="Arial" panose="020B0604020202020204" pitchFamily="34" charset="0"/>
              <a:buNone/>
            </a:pPr>
            <a:r>
              <a:rPr lang="en-GB" sz="1000" dirty="0" smtClean="0">
                <a:solidFill>
                  <a:schemeClr val="bg1">
                    <a:lumMod val="50000"/>
                  </a:schemeClr>
                </a:solidFill>
                <a:latin typeface="Menlo" charset="0"/>
                <a:ea typeface="Menlo" charset="0"/>
                <a:cs typeface="Menlo" charset="0"/>
              </a:rPr>
              <a:t>Downstream repo: //plugins/</a:t>
            </a:r>
            <a:r>
              <a:rPr lang="en-GB" sz="1000" dirty="0" err="1" smtClean="0">
                <a:solidFill>
                  <a:schemeClr val="bg1">
                    <a:lumMod val="50000"/>
                  </a:schemeClr>
                </a:solidFill>
                <a:latin typeface="Menlo" charset="0"/>
                <a:ea typeface="Menlo" charset="0"/>
                <a:cs typeface="Menlo" charset="0"/>
              </a:rPr>
              <a:t>scm-api-plugin.git</a:t>
            </a:r>
            <a:r>
              <a:rPr lang="en-GB" sz="1000" dirty="0" smtClean="0">
                <a:solidFill>
                  <a:schemeClr val="bg1">
                    <a:lumMod val="50000"/>
                  </a:schemeClr>
                </a:solidFill>
                <a:latin typeface="Menlo" charset="0"/>
                <a:ea typeface="Menlo" charset="0"/>
                <a:cs typeface="Menlo" charset="0"/>
              </a:rPr>
              <a:t> </a:t>
            </a:r>
          </a:p>
          <a:p>
            <a:pPr marL="0" indent="0">
              <a:lnSpc>
                <a:spcPct val="100000"/>
              </a:lnSpc>
              <a:spcBef>
                <a:spcPts val="200"/>
              </a:spcBef>
              <a:buFont typeface="Arial" panose="020B0604020202020204" pitchFamily="34" charset="0"/>
              <a:buNone/>
            </a:pPr>
            <a:r>
              <a:rPr lang="en-GB" sz="1000" dirty="0" err="1" smtClean="0">
                <a:solidFill>
                  <a:schemeClr val="bg1">
                    <a:lumMod val="50000"/>
                  </a:schemeClr>
                </a:solidFill>
                <a:latin typeface="Menlo" charset="0"/>
                <a:ea typeface="Menlo" charset="0"/>
                <a:cs typeface="Menlo" charset="0"/>
              </a:rPr>
              <a:t>Webhook</a:t>
            </a:r>
            <a:r>
              <a:rPr lang="en-GB" sz="1000" dirty="0" smtClean="0">
                <a:solidFill>
                  <a:schemeClr val="bg1">
                    <a:lumMod val="50000"/>
                  </a:schemeClr>
                </a:solidFill>
                <a:latin typeface="Menlo" charset="0"/>
                <a:ea typeface="Menlo" charset="0"/>
                <a:cs typeface="Menlo" charset="0"/>
              </a:rPr>
              <a:t> URL: /</a:t>
            </a:r>
            <a:r>
              <a:rPr lang="en-GB" sz="1000" dirty="0" err="1" smtClean="0">
                <a:solidFill>
                  <a:schemeClr val="bg1">
                    <a:lumMod val="50000"/>
                  </a:schemeClr>
                </a:solidFill>
                <a:latin typeface="Menlo" charset="0"/>
                <a:ea typeface="Menlo" charset="0"/>
                <a:cs typeface="Menlo" charset="0"/>
              </a:rPr>
              <a:t>mirrorhooks</a:t>
            </a:r>
            <a:r>
              <a:rPr lang="en-GB" sz="1000" dirty="0" smtClean="0">
                <a:solidFill>
                  <a:schemeClr val="bg1">
                    <a:lumMod val="50000"/>
                  </a:schemeClr>
                </a:solidFill>
                <a:latin typeface="Menlo" charset="0"/>
                <a:ea typeface="Menlo" charset="0"/>
                <a:cs typeface="Menlo" charset="0"/>
              </a:rPr>
              <a:t> </a:t>
            </a:r>
          </a:p>
          <a:p>
            <a:pPr marL="0" indent="0">
              <a:lnSpc>
                <a:spcPct val="100000"/>
              </a:lnSpc>
              <a:spcBef>
                <a:spcPts val="200"/>
              </a:spcBef>
              <a:buFont typeface="Arial" panose="020B0604020202020204" pitchFamily="34" charset="0"/>
              <a:buNone/>
            </a:pPr>
            <a:r>
              <a:rPr lang="en-GB" sz="1000" dirty="0" err="1" smtClean="0">
                <a:solidFill>
                  <a:schemeClr val="bg1">
                    <a:lumMod val="50000"/>
                  </a:schemeClr>
                </a:solidFill>
                <a:latin typeface="Menlo" charset="0"/>
                <a:ea typeface="Menlo" charset="0"/>
                <a:cs typeface="Menlo" charset="0"/>
              </a:rPr>
              <a:t>Webhook</a:t>
            </a:r>
            <a:r>
              <a:rPr lang="en-GB" sz="1000" dirty="0" smtClean="0">
                <a:solidFill>
                  <a:schemeClr val="bg1">
                    <a:lumMod val="50000"/>
                  </a:schemeClr>
                </a:solidFill>
                <a:latin typeface="Menlo" charset="0"/>
                <a:ea typeface="Menlo" charset="0"/>
                <a:cs typeface="Menlo" charset="0"/>
              </a:rPr>
              <a:t> secret token: 476b5d58-61fa-478f-950d-53887d3222d0 </a:t>
            </a:r>
          </a:p>
          <a:p>
            <a:pPr marL="0" indent="0">
              <a:lnSpc>
                <a:spcPct val="100000"/>
              </a:lnSpc>
              <a:buFont typeface="Arial" panose="020B0604020202020204" pitchFamily="34" charset="0"/>
              <a:buNone/>
            </a:pPr>
            <a:endParaRPr lang="en-GB" sz="900" dirty="0">
              <a:latin typeface="Menlo" charset="0"/>
              <a:ea typeface="Menlo" charset="0"/>
              <a:cs typeface="Menlo"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469" y="3209344"/>
            <a:ext cx="892430" cy="1126094"/>
          </a:xfrm>
          <a:prstGeom prst="rect">
            <a:avLst/>
          </a:prstGeom>
        </p:spPr>
      </p:pic>
      <p:pic>
        <p:nvPicPr>
          <p:cNvPr id="7" name="Picture 6"/>
          <p:cNvPicPr>
            <a:picLocks noChangeAspect="1"/>
          </p:cNvPicPr>
          <p:nvPr/>
        </p:nvPicPr>
        <p:blipFill>
          <a:blip r:embed="rId4"/>
          <a:stretch>
            <a:fillRect/>
          </a:stretch>
        </p:blipFill>
        <p:spPr>
          <a:xfrm>
            <a:off x="369521" y="1179578"/>
            <a:ext cx="459969" cy="459969"/>
          </a:xfrm>
          <a:prstGeom prst="rect">
            <a:avLst/>
          </a:prstGeom>
        </p:spPr>
      </p:pic>
      <p:cxnSp>
        <p:nvCxnSpPr>
          <p:cNvPr id="8" name="Straight Arrow Connector 7"/>
          <p:cNvCxnSpPr/>
          <p:nvPr/>
        </p:nvCxnSpPr>
        <p:spPr>
          <a:xfrm flipV="1">
            <a:off x="1010684" y="1669405"/>
            <a:ext cx="0" cy="1464527"/>
          </a:xfrm>
          <a:prstGeom prst="straightConnector1">
            <a:avLst/>
          </a:prstGeom>
          <a:ln w="25400">
            <a:solidFill>
              <a:srgbClr val="E6500D"/>
            </a:solidFill>
            <a:prstDash val="solid"/>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9" name="Arc 8"/>
          <p:cNvSpPr/>
          <p:nvPr/>
        </p:nvSpPr>
        <p:spPr>
          <a:xfrm>
            <a:off x="648295" y="1475780"/>
            <a:ext cx="362389" cy="362389"/>
          </a:xfrm>
          <a:prstGeom prst="arc">
            <a:avLst>
              <a:gd name="adj1" fmla="val 16550512"/>
              <a:gd name="adj2" fmla="val 10420490"/>
            </a:avLst>
          </a:prstGeom>
          <a:ln w="25400">
            <a:solidFill>
              <a:srgbClr val="E6500D"/>
            </a:solidFill>
            <a:headEnd type="none"/>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13"/>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1106" y="253325"/>
            <a:ext cx="583504" cy="644467"/>
          </a:xfrm>
          <a:prstGeom prst="rect">
            <a:avLst/>
          </a:prstGeom>
        </p:spPr>
      </p:pic>
    </p:spTree>
    <p:extLst>
      <p:ext uri="{BB962C8B-B14F-4D97-AF65-F5344CB8AC3E}">
        <p14:creationId xmlns:p14="http://schemas.microsoft.com/office/powerpoint/2010/main" val="639495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How to Blend Mixed Repos</a:t>
            </a:r>
            <a:r>
              <a:rPr lang="en-US" sz="4000" dirty="0"/>
              <a:t/>
            </a:r>
            <a:br>
              <a:rPr lang="en-US" sz="4000" dirty="0"/>
            </a:br>
            <a:r>
              <a:rPr lang="is-IS" sz="1400" i="1" dirty="0" smtClean="0">
                <a:solidFill>
                  <a:schemeClr val="tx1">
                    <a:lumMod val="75000"/>
                    <a:lumOff val="25000"/>
                  </a:schemeClr>
                </a:solidFill>
              </a:rPr>
              <a:t>Using Git and Perforce repositories in your projects.</a:t>
            </a:r>
            <a:endParaRPr lang="en-US" sz="1400" dirty="0"/>
          </a:p>
        </p:txBody>
      </p:sp>
    </p:spTree>
    <p:extLst>
      <p:ext uri="{BB962C8B-B14F-4D97-AF65-F5344CB8AC3E}">
        <p14:creationId xmlns:p14="http://schemas.microsoft.com/office/powerpoint/2010/main" val="14568372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Git</a:t>
            </a:r>
            <a:r>
              <a:rPr lang="en-US" dirty="0" smtClean="0"/>
              <a:t> in Streams</a:t>
            </a:r>
            <a:endParaRPr lang="en-US" dirty="0"/>
          </a:p>
        </p:txBody>
      </p:sp>
      <p:pic>
        <p:nvPicPr>
          <p:cNvPr id="32" name="Picture 31"/>
          <p:cNvPicPr>
            <a:picLocks noChangeAspect="1"/>
          </p:cNvPicPr>
          <p:nvPr/>
        </p:nvPicPr>
        <p:blipFill>
          <a:blip r:embed="rId3"/>
          <a:stretch>
            <a:fillRect/>
          </a:stretch>
        </p:blipFill>
        <p:spPr>
          <a:xfrm>
            <a:off x="1343498" y="3122756"/>
            <a:ext cx="980401" cy="980401"/>
          </a:xfrm>
          <a:prstGeom prst="rect">
            <a:avLst/>
          </a:prstGeom>
        </p:spPr>
      </p:pic>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5724" y="1915674"/>
            <a:ext cx="3438525" cy="2628900"/>
          </a:xfrm>
          <a:prstGeom prst="rect">
            <a:avLst/>
          </a:prstGeom>
        </p:spPr>
      </p:pic>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503" y="1437524"/>
            <a:ext cx="996262" cy="1257113"/>
          </a:xfrm>
          <a:prstGeom prst="rect">
            <a:avLst/>
          </a:prstGeom>
        </p:spPr>
      </p:pic>
      <p:pic>
        <p:nvPicPr>
          <p:cNvPr id="35" name="Picture 34"/>
          <p:cNvPicPr>
            <a:picLocks noChangeAspect="1"/>
          </p:cNvPicPr>
          <p:nvPr/>
        </p:nvPicPr>
        <p:blipFill rotWithShape="1">
          <a:blip r:embed="rId6">
            <a:extLst>
              <a:ext uri="{28A0092B-C50C-407E-A947-70E740481C1C}">
                <a14:useLocalDpi xmlns:a14="http://schemas.microsoft.com/office/drawing/2010/main" val="0"/>
              </a:ext>
            </a:extLst>
          </a:blip>
          <a:srcRect r="58118"/>
          <a:stretch/>
        </p:blipFill>
        <p:spPr>
          <a:xfrm>
            <a:off x="1641367" y="1437524"/>
            <a:ext cx="384664" cy="383528"/>
          </a:xfrm>
          <a:prstGeom prst="rect">
            <a:avLst/>
          </a:prstGeom>
        </p:spPr>
      </p:pic>
      <p:sp>
        <p:nvSpPr>
          <p:cNvPr id="36" name="TextBox 35"/>
          <p:cNvSpPr txBox="1"/>
          <p:nvPr/>
        </p:nvSpPr>
        <p:spPr>
          <a:xfrm>
            <a:off x="2026030" y="1490788"/>
            <a:ext cx="2694215" cy="276999"/>
          </a:xfrm>
          <a:prstGeom prst="rect">
            <a:avLst/>
          </a:prstGeom>
          <a:noFill/>
        </p:spPr>
        <p:txBody>
          <a:bodyPr wrap="none" rtlCol="0">
            <a:noAutofit/>
          </a:bodyPr>
          <a:lstStyle/>
          <a:p>
            <a:r>
              <a:rPr lang="en-GB" sz="1200" dirty="0" err="1">
                <a:solidFill>
                  <a:prstClr val="black"/>
                </a:solidFill>
                <a:latin typeface="Menlo" charset="0"/>
                <a:ea typeface="Menlo" charset="0"/>
                <a:cs typeface="Menlo" charset="0"/>
              </a:rPr>
              <a:t>scm</a:t>
            </a:r>
            <a:r>
              <a:rPr lang="en-GB" sz="1200" dirty="0">
                <a:solidFill>
                  <a:prstClr val="black"/>
                </a:solidFill>
                <a:latin typeface="Menlo" charset="0"/>
                <a:ea typeface="Menlo" charset="0"/>
                <a:cs typeface="Menlo" charset="0"/>
              </a:rPr>
              <a:t>-</a:t>
            </a:r>
            <a:r>
              <a:rPr lang="en-GB" sz="1200" dirty="0" err="1">
                <a:solidFill>
                  <a:prstClr val="black"/>
                </a:solidFill>
                <a:latin typeface="Menlo" charset="0"/>
                <a:ea typeface="Menlo" charset="0"/>
                <a:cs typeface="Menlo" charset="0"/>
              </a:rPr>
              <a:t>api</a:t>
            </a:r>
            <a:r>
              <a:rPr lang="en-GB" sz="1200" dirty="0">
                <a:solidFill>
                  <a:prstClr val="black"/>
                </a:solidFill>
                <a:latin typeface="Menlo" charset="0"/>
                <a:ea typeface="Menlo" charset="0"/>
                <a:cs typeface="Menlo" charset="0"/>
              </a:rPr>
              <a:t>-plugin</a:t>
            </a:r>
          </a:p>
        </p:txBody>
      </p:sp>
      <p:pic>
        <p:nvPicPr>
          <p:cNvPr id="37" name="Picture 36"/>
          <p:cNvPicPr>
            <a:picLocks noChangeAspect="1"/>
          </p:cNvPicPr>
          <p:nvPr/>
        </p:nvPicPr>
        <p:blipFill rotWithShape="1">
          <a:blip r:embed="rId6">
            <a:extLst>
              <a:ext uri="{28A0092B-C50C-407E-A947-70E740481C1C}">
                <a14:useLocalDpi xmlns:a14="http://schemas.microsoft.com/office/drawing/2010/main" val="0"/>
              </a:ext>
            </a:extLst>
          </a:blip>
          <a:srcRect r="58118"/>
          <a:stretch/>
        </p:blipFill>
        <p:spPr>
          <a:xfrm>
            <a:off x="1641367" y="1874317"/>
            <a:ext cx="384664" cy="383528"/>
          </a:xfrm>
          <a:prstGeom prst="rect">
            <a:avLst/>
          </a:prstGeom>
        </p:spPr>
      </p:pic>
      <p:sp>
        <p:nvSpPr>
          <p:cNvPr id="38" name="TextBox 37"/>
          <p:cNvSpPr txBox="1"/>
          <p:nvPr/>
        </p:nvSpPr>
        <p:spPr>
          <a:xfrm>
            <a:off x="2026030" y="1927580"/>
            <a:ext cx="2694215" cy="276999"/>
          </a:xfrm>
          <a:prstGeom prst="rect">
            <a:avLst/>
          </a:prstGeom>
          <a:noFill/>
        </p:spPr>
        <p:txBody>
          <a:bodyPr wrap="none" rtlCol="0">
            <a:noAutofit/>
          </a:bodyPr>
          <a:lstStyle/>
          <a:p>
            <a:r>
              <a:rPr lang="en-GB" sz="1200" dirty="0">
                <a:solidFill>
                  <a:prstClr val="black"/>
                </a:solidFill>
                <a:latin typeface="Menlo" charset="0"/>
                <a:ea typeface="Menlo" charset="0"/>
                <a:cs typeface="Menlo" charset="0"/>
              </a:rPr>
              <a:t>credentials-plugin</a:t>
            </a:r>
          </a:p>
        </p:txBody>
      </p:sp>
      <p:pic>
        <p:nvPicPr>
          <p:cNvPr id="39" name="Picture 38"/>
          <p:cNvPicPr>
            <a:picLocks noChangeAspect="1"/>
          </p:cNvPicPr>
          <p:nvPr/>
        </p:nvPicPr>
        <p:blipFill rotWithShape="1">
          <a:blip r:embed="rId6">
            <a:extLst>
              <a:ext uri="{28A0092B-C50C-407E-A947-70E740481C1C}">
                <a14:useLocalDpi xmlns:a14="http://schemas.microsoft.com/office/drawing/2010/main" val="0"/>
              </a:ext>
            </a:extLst>
          </a:blip>
          <a:srcRect r="58118"/>
          <a:stretch/>
        </p:blipFill>
        <p:spPr>
          <a:xfrm>
            <a:off x="1641367" y="2311108"/>
            <a:ext cx="384664" cy="383528"/>
          </a:xfrm>
          <a:prstGeom prst="rect">
            <a:avLst/>
          </a:prstGeom>
        </p:spPr>
      </p:pic>
      <p:sp>
        <p:nvSpPr>
          <p:cNvPr id="40" name="TextBox 39"/>
          <p:cNvSpPr txBox="1"/>
          <p:nvPr/>
        </p:nvSpPr>
        <p:spPr>
          <a:xfrm>
            <a:off x="2026030" y="2364372"/>
            <a:ext cx="2694215" cy="276999"/>
          </a:xfrm>
          <a:prstGeom prst="rect">
            <a:avLst/>
          </a:prstGeom>
          <a:noFill/>
        </p:spPr>
        <p:txBody>
          <a:bodyPr wrap="none" rtlCol="0">
            <a:noAutofit/>
          </a:bodyPr>
          <a:lstStyle/>
          <a:p>
            <a:r>
              <a:rPr lang="en-GB" sz="1200" dirty="0">
                <a:solidFill>
                  <a:prstClr val="black"/>
                </a:solidFill>
                <a:latin typeface="Menlo" charset="0"/>
                <a:ea typeface="Menlo" charset="0"/>
                <a:cs typeface="Menlo" charset="0"/>
              </a:rPr>
              <a:t>p4-plugin</a:t>
            </a:r>
          </a:p>
        </p:txBody>
      </p:sp>
      <p:pic>
        <p:nvPicPr>
          <p:cNvPr id="41" name="Picture 4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503" y="3288202"/>
            <a:ext cx="996262" cy="1257113"/>
          </a:xfrm>
          <a:prstGeom prst="rect">
            <a:avLst/>
          </a:prstGeom>
        </p:spPr>
      </p:pic>
      <p:sp>
        <p:nvSpPr>
          <p:cNvPr id="42" name="TextBox 41"/>
          <p:cNvSpPr txBox="1"/>
          <p:nvPr/>
        </p:nvSpPr>
        <p:spPr>
          <a:xfrm>
            <a:off x="2026030" y="3482621"/>
            <a:ext cx="2825065" cy="276999"/>
          </a:xfrm>
          <a:prstGeom prst="rect">
            <a:avLst/>
          </a:prstGeom>
          <a:noFill/>
        </p:spPr>
        <p:txBody>
          <a:bodyPr wrap="none" rtlCol="0">
            <a:noAutofit/>
          </a:bodyPr>
          <a:lstStyle/>
          <a:p>
            <a:r>
              <a:rPr lang="en-GB" sz="1013" dirty="0">
                <a:solidFill>
                  <a:prstClr val="black"/>
                </a:solidFill>
                <a:latin typeface="Menlo" charset="0"/>
                <a:ea typeface="Menlo" charset="0"/>
                <a:cs typeface="Menlo" charset="0"/>
              </a:rPr>
              <a:t>//</a:t>
            </a:r>
            <a:r>
              <a:rPr lang="en-GB" sz="1200" dirty="0">
                <a:solidFill>
                  <a:prstClr val="black"/>
                </a:solidFill>
                <a:latin typeface="Menlo" charset="0"/>
                <a:ea typeface="Menlo" charset="0"/>
                <a:cs typeface="Menlo" charset="0"/>
              </a:rPr>
              <a:t>projects/p4-plugin.main</a:t>
            </a:r>
          </a:p>
        </p:txBody>
      </p:sp>
      <p:sp>
        <p:nvSpPr>
          <p:cNvPr id="43" name="Right Brace 42"/>
          <p:cNvSpPr/>
          <p:nvPr/>
        </p:nvSpPr>
        <p:spPr>
          <a:xfrm>
            <a:off x="4221117" y="1112341"/>
            <a:ext cx="351065" cy="3164591"/>
          </a:xfrm>
          <a:prstGeom prst="rightBrace">
            <a:avLst>
              <a:gd name="adj1" fmla="val 45542"/>
              <a:gd name="adj2" fmla="val 32456"/>
            </a:avLst>
          </a:prstGeom>
          <a:noFill/>
          <a:ln w="31750" cap="flat" cmpd="sng" algn="ctr">
            <a:solidFill>
              <a:srgbClr val="E6500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013" b="0" i="0" u="none" strike="noStrike" kern="0" cap="none" spc="0" normalizeH="0" baseline="0" noProof="0" smtClean="0">
              <a:ln>
                <a:noFill/>
              </a:ln>
              <a:solidFill>
                <a:prstClr val="black"/>
              </a:solidFill>
              <a:effectLst/>
              <a:uLnTx/>
              <a:uFillTx/>
              <a:latin typeface="Calibri"/>
              <a:ea typeface=""/>
              <a:cs typeface=""/>
            </a:endParaRPr>
          </a:p>
        </p:txBody>
      </p:sp>
      <p:pic>
        <p:nvPicPr>
          <p:cNvPr id="44" name="Picture 43"/>
          <p:cNvPicPr>
            <a:picLocks noChangeAspect="1"/>
          </p:cNvPicPr>
          <p:nvPr/>
        </p:nvPicPr>
        <p:blipFill>
          <a:blip r:embed="rId3"/>
          <a:stretch>
            <a:fillRect/>
          </a:stretch>
        </p:blipFill>
        <p:spPr>
          <a:xfrm>
            <a:off x="1343498" y="3591171"/>
            <a:ext cx="980401" cy="980401"/>
          </a:xfrm>
          <a:prstGeom prst="rect">
            <a:avLst/>
          </a:prstGeom>
        </p:spPr>
      </p:pic>
      <p:sp>
        <p:nvSpPr>
          <p:cNvPr id="45" name="TextBox 44"/>
          <p:cNvSpPr txBox="1"/>
          <p:nvPr/>
        </p:nvSpPr>
        <p:spPr>
          <a:xfrm>
            <a:off x="2026030" y="3951036"/>
            <a:ext cx="2694215" cy="276999"/>
          </a:xfrm>
          <a:prstGeom prst="rect">
            <a:avLst/>
          </a:prstGeom>
          <a:noFill/>
        </p:spPr>
        <p:txBody>
          <a:bodyPr wrap="none" rtlCol="0">
            <a:noAutofit/>
          </a:bodyPr>
          <a:lstStyle/>
          <a:p>
            <a:r>
              <a:rPr lang="en-GB" sz="1013" dirty="0">
                <a:solidFill>
                  <a:prstClr val="black"/>
                </a:solidFill>
                <a:latin typeface="Menlo" charset="0"/>
                <a:ea typeface="Menlo" charset="0"/>
                <a:cs typeface="Menlo" charset="0"/>
              </a:rPr>
              <a:t>//</a:t>
            </a:r>
            <a:r>
              <a:rPr lang="en-GB" sz="1200" dirty="0">
                <a:solidFill>
                  <a:prstClr val="black"/>
                </a:solidFill>
                <a:latin typeface="Menlo" charset="0"/>
                <a:ea typeface="Menlo" charset="0"/>
                <a:cs typeface="Menlo" charset="0"/>
              </a:rPr>
              <a:t>p4java/main</a:t>
            </a:r>
          </a:p>
        </p:txBody>
      </p:sp>
    </p:spTree>
    <p:extLst>
      <p:ext uri="{BB962C8B-B14F-4D97-AF65-F5344CB8AC3E}">
        <p14:creationId xmlns:p14="http://schemas.microsoft.com/office/powerpoint/2010/main" val="10581961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p:cNvSpPr txBox="1">
            <a:spLocks/>
          </p:cNvSpPr>
          <p:nvPr/>
        </p:nvSpPr>
        <p:spPr>
          <a:xfrm>
            <a:off x="369521" y="1112341"/>
            <a:ext cx="8311243" cy="3261122"/>
          </a:xfrm>
          <a:prstGeom prst="rect">
            <a:avLst/>
          </a:prstGeom>
        </p:spPr>
        <p:txBody>
          <a:bodyPr wrap="none">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200" smtClean="0">
                <a:latin typeface="Menlo" charset="0"/>
                <a:ea typeface="Menlo" charset="0"/>
                <a:cs typeface="Menlo" charset="0"/>
              </a:rPr>
              <a:t>Stream:	 //projects/p4-plugin.main </a:t>
            </a:r>
          </a:p>
          <a:p>
            <a:pPr marL="0" indent="0">
              <a:buFont typeface="Arial" panose="020B0604020202020204" pitchFamily="34" charset="0"/>
              <a:buNone/>
            </a:pPr>
            <a:r>
              <a:rPr lang="en-GB" sz="1200" smtClean="0">
                <a:latin typeface="Menlo" charset="0"/>
                <a:ea typeface="Menlo" charset="0"/>
                <a:cs typeface="Menlo" charset="0"/>
              </a:rPr>
              <a:t>Parent:	 none</a:t>
            </a:r>
          </a:p>
          <a:p>
            <a:pPr marL="0" indent="0">
              <a:buFont typeface="Arial" panose="020B0604020202020204" pitchFamily="34" charset="0"/>
              <a:buNone/>
            </a:pPr>
            <a:r>
              <a:rPr lang="en-GB" sz="1200" smtClean="0">
                <a:latin typeface="Menlo" charset="0"/>
                <a:ea typeface="Menlo" charset="0"/>
                <a:cs typeface="Menlo" charset="0"/>
              </a:rPr>
              <a:t>Type:	 mainline</a:t>
            </a:r>
          </a:p>
          <a:p>
            <a:pPr marL="0" indent="0">
              <a:buFont typeface="Arial" panose="020B0604020202020204" pitchFamily="34" charset="0"/>
              <a:buNone/>
            </a:pPr>
            <a:endParaRPr lang="en-GB" sz="1200" smtClean="0">
              <a:latin typeface="Menlo" charset="0"/>
              <a:ea typeface="Menlo" charset="0"/>
              <a:cs typeface="Menlo" charset="0"/>
            </a:endParaRPr>
          </a:p>
          <a:p>
            <a:pPr marL="0" indent="0">
              <a:buFont typeface="Arial" panose="020B0604020202020204" pitchFamily="34" charset="0"/>
              <a:buNone/>
            </a:pPr>
            <a:r>
              <a:rPr lang="en-GB" sz="1200" smtClean="0">
                <a:latin typeface="Menlo" charset="0"/>
                <a:ea typeface="Menlo" charset="0"/>
                <a:cs typeface="Menlo" charset="0"/>
              </a:rPr>
              <a:t>Paths:</a:t>
            </a:r>
          </a:p>
          <a:p>
            <a:pPr marL="0" indent="0">
              <a:spcBef>
                <a:spcPts val="450"/>
              </a:spcBef>
              <a:buFont typeface="Arial" panose="020B0604020202020204" pitchFamily="34" charset="0"/>
              <a:buNone/>
            </a:pPr>
            <a:r>
              <a:rPr lang="en-US" sz="1200" smtClean="0">
                <a:latin typeface="Menlo" charset="0"/>
                <a:ea typeface="Menlo" charset="0"/>
                <a:cs typeface="Menlo" charset="0"/>
              </a:rPr>
              <a:t>   share ...</a:t>
            </a:r>
          </a:p>
          <a:p>
            <a:pPr marL="0" indent="0">
              <a:spcBef>
                <a:spcPts val="450"/>
              </a:spcBef>
              <a:buFont typeface="Arial" panose="020B0604020202020204" pitchFamily="34" charset="0"/>
              <a:buNone/>
            </a:pPr>
            <a:r>
              <a:rPr lang="en-US" sz="1200" smtClean="0">
                <a:latin typeface="Menlo" charset="0"/>
                <a:ea typeface="Menlo" charset="0"/>
                <a:cs typeface="Menlo" charset="0"/>
              </a:rPr>
              <a:t>   import p4java/... //p4java/main/p4-java/com.perforce.p4java/...</a:t>
            </a:r>
          </a:p>
          <a:p>
            <a:pPr marL="0" indent="0">
              <a:spcBef>
                <a:spcPts val="450"/>
              </a:spcBef>
              <a:buFont typeface="Arial" panose="020B0604020202020204" pitchFamily="34" charset="0"/>
              <a:buNone/>
            </a:pPr>
            <a:r>
              <a:rPr lang="en-US" sz="1200" smtClean="0">
                <a:latin typeface="Menlo" charset="0"/>
                <a:ea typeface="Menlo" charset="0"/>
                <a:cs typeface="Menlo" charset="0"/>
              </a:rPr>
              <a:t>   import p4-plugin/... //plugins/p4-plugin.git/...</a:t>
            </a:r>
            <a:r>
              <a:rPr lang="en-US" sz="1200" smtClean="0">
                <a:solidFill>
                  <a:srgbClr val="E6500D"/>
                </a:solidFill>
                <a:latin typeface="Menlo" charset="0"/>
                <a:ea typeface="Menlo" charset="0"/>
                <a:cs typeface="Menlo" charset="0"/>
              </a:rPr>
              <a:t>@master</a:t>
            </a:r>
          </a:p>
          <a:p>
            <a:pPr marL="0" indent="0">
              <a:spcBef>
                <a:spcPts val="450"/>
              </a:spcBef>
              <a:buFont typeface="Arial" panose="020B0604020202020204" pitchFamily="34" charset="0"/>
              <a:buNone/>
            </a:pPr>
            <a:r>
              <a:rPr lang="en-US" sz="1200" smtClean="0">
                <a:latin typeface="Menlo" charset="0"/>
                <a:ea typeface="Menlo" charset="0"/>
                <a:cs typeface="Menlo" charset="0"/>
              </a:rPr>
              <a:t>   import scm-api-plugin/... //plugins/scm-api-plugin.git/...</a:t>
            </a:r>
            <a:r>
              <a:rPr lang="en-US" sz="1200" smtClean="0">
                <a:solidFill>
                  <a:srgbClr val="E6500D"/>
                </a:solidFill>
                <a:latin typeface="Menlo" charset="0"/>
                <a:ea typeface="Menlo" charset="0"/>
                <a:cs typeface="Menlo" charset="0"/>
              </a:rPr>
              <a:t>@scm-api-2.0.2</a:t>
            </a:r>
          </a:p>
          <a:p>
            <a:pPr marL="0" indent="0">
              <a:spcBef>
                <a:spcPts val="450"/>
              </a:spcBef>
              <a:buFont typeface="Arial" panose="020B0604020202020204" pitchFamily="34" charset="0"/>
              <a:buNone/>
            </a:pPr>
            <a:r>
              <a:rPr lang="en-US" sz="1200" smtClean="0">
                <a:latin typeface="Menlo" charset="0"/>
                <a:ea typeface="Menlo" charset="0"/>
                <a:cs typeface="Menlo" charset="0"/>
              </a:rPr>
              <a:t>   import credentials-plugin/... //plugins/credentials-plugin.git/...</a:t>
            </a:r>
            <a:r>
              <a:rPr lang="en-US" sz="1200" smtClean="0">
                <a:solidFill>
                  <a:srgbClr val="E6500D"/>
                </a:solidFill>
                <a:latin typeface="Menlo" charset="0"/>
                <a:ea typeface="Menlo" charset="0"/>
                <a:cs typeface="Menlo" charset="0"/>
              </a:rPr>
              <a:t>@credentials-2.1.11</a:t>
            </a:r>
            <a:endParaRPr lang="en-GB" sz="1200" dirty="0">
              <a:solidFill>
                <a:srgbClr val="E6500D"/>
              </a:solidFill>
              <a:latin typeface="Menlo" charset="0"/>
              <a:ea typeface="Menlo" charset="0"/>
              <a:cs typeface="Menlo" charset="0"/>
            </a:endParaRPr>
          </a:p>
        </p:txBody>
      </p:sp>
      <p:sp>
        <p:nvSpPr>
          <p:cNvPr id="3" name="Title 2"/>
          <p:cNvSpPr>
            <a:spLocks noGrp="1"/>
          </p:cNvSpPr>
          <p:nvPr>
            <p:ph type="title"/>
          </p:nvPr>
        </p:nvSpPr>
        <p:spPr/>
        <p:txBody>
          <a:bodyPr/>
          <a:lstStyle/>
          <a:p>
            <a:r>
              <a:rPr lang="en-US" dirty="0" err="1" smtClean="0"/>
              <a:t>Git</a:t>
            </a:r>
            <a:r>
              <a:rPr lang="en-US" dirty="0" smtClean="0"/>
              <a:t> in Streams</a:t>
            </a:r>
            <a:endParaRPr lang="en-US" dirty="0"/>
          </a:p>
        </p:txBody>
      </p:sp>
      <p:pic>
        <p:nvPicPr>
          <p:cNvPr id="32" name="Picture 31"/>
          <p:cNvPicPr>
            <a:picLocks noChangeAspect="1"/>
          </p:cNvPicPr>
          <p:nvPr/>
        </p:nvPicPr>
        <p:blipFill rotWithShape="1">
          <a:blip r:embed="rId3">
            <a:extLst>
              <a:ext uri="{28A0092B-C50C-407E-A947-70E740481C1C}">
                <a14:useLocalDpi xmlns:a14="http://schemas.microsoft.com/office/drawing/2010/main" val="0"/>
              </a:ext>
            </a:extLst>
          </a:blip>
          <a:srcRect r="58118"/>
          <a:stretch/>
        </p:blipFill>
        <p:spPr>
          <a:xfrm>
            <a:off x="503558" y="2915861"/>
            <a:ext cx="192332" cy="191765"/>
          </a:xfrm>
          <a:prstGeom prst="rect">
            <a:avLst/>
          </a:prstGeom>
        </p:spPr>
      </p:pic>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r="58118"/>
          <a:stretch/>
        </p:blipFill>
        <p:spPr>
          <a:xfrm>
            <a:off x="503558" y="3131655"/>
            <a:ext cx="192332" cy="191765"/>
          </a:xfrm>
          <a:prstGeom prst="rect">
            <a:avLst/>
          </a:prstGeom>
        </p:spPr>
      </p:pic>
      <p:pic>
        <p:nvPicPr>
          <p:cNvPr id="34" name="Picture 33"/>
          <p:cNvPicPr>
            <a:picLocks noChangeAspect="1"/>
          </p:cNvPicPr>
          <p:nvPr/>
        </p:nvPicPr>
        <p:blipFill rotWithShape="1">
          <a:blip r:embed="rId3">
            <a:extLst>
              <a:ext uri="{28A0092B-C50C-407E-A947-70E740481C1C}">
                <a14:useLocalDpi xmlns:a14="http://schemas.microsoft.com/office/drawing/2010/main" val="0"/>
              </a:ext>
            </a:extLst>
          </a:blip>
          <a:srcRect r="58118"/>
          <a:stretch/>
        </p:blipFill>
        <p:spPr>
          <a:xfrm>
            <a:off x="503558" y="3347450"/>
            <a:ext cx="192332" cy="191765"/>
          </a:xfrm>
          <a:prstGeom prst="rect">
            <a:avLst/>
          </a:prstGeom>
        </p:spPr>
      </p:pic>
      <p:pic>
        <p:nvPicPr>
          <p:cNvPr id="35" name="Picture 34"/>
          <p:cNvPicPr>
            <a:picLocks noChangeAspect="1"/>
          </p:cNvPicPr>
          <p:nvPr/>
        </p:nvPicPr>
        <p:blipFill>
          <a:blip r:embed="rId4"/>
          <a:stretch>
            <a:fillRect/>
          </a:stretch>
        </p:blipFill>
        <p:spPr>
          <a:xfrm>
            <a:off x="369521" y="2551615"/>
            <a:ext cx="460402" cy="460402"/>
          </a:xfrm>
          <a:prstGeom prst="rect">
            <a:avLst/>
          </a:prstGeom>
        </p:spPr>
      </p:pic>
      <p:pic>
        <p:nvPicPr>
          <p:cNvPr id="36" name="Picture 35"/>
          <p:cNvPicPr>
            <a:picLocks noChangeAspect="1"/>
          </p:cNvPicPr>
          <p:nvPr/>
        </p:nvPicPr>
        <p:blipFill>
          <a:blip r:embed="rId4"/>
          <a:stretch>
            <a:fillRect/>
          </a:stretch>
        </p:blipFill>
        <p:spPr>
          <a:xfrm>
            <a:off x="369521" y="2332838"/>
            <a:ext cx="460402" cy="460402"/>
          </a:xfrm>
          <a:prstGeom prst="rect">
            <a:avLst/>
          </a:prstGeom>
        </p:spPr>
      </p:pic>
    </p:spTree>
    <p:extLst>
      <p:ext uri="{BB962C8B-B14F-4D97-AF65-F5344CB8AC3E}">
        <p14:creationId xmlns:p14="http://schemas.microsoft.com/office/powerpoint/2010/main" val="17901416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Git</a:t>
            </a:r>
            <a:r>
              <a:rPr lang="en-US" dirty="0" smtClean="0"/>
              <a:t> in Workspaces</a:t>
            </a:r>
            <a:endParaRPr lang="en-US" dirty="0"/>
          </a:p>
        </p:txBody>
      </p:sp>
      <p:sp>
        <p:nvSpPr>
          <p:cNvPr id="11" name="Content Placeholder 2"/>
          <p:cNvSpPr txBox="1">
            <a:spLocks/>
          </p:cNvSpPr>
          <p:nvPr/>
        </p:nvSpPr>
        <p:spPr>
          <a:xfrm>
            <a:off x="391504" y="1112341"/>
            <a:ext cx="8294915" cy="3600453"/>
          </a:xfrm>
          <a:prstGeom prst="rect">
            <a:avLst/>
          </a:prstGeom>
        </p:spPr>
        <p:txBody>
          <a:bodyPr vert="horz" wrap="none"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450"/>
              </a:spcBef>
              <a:buFont typeface="Arial" panose="020B0604020202020204" pitchFamily="34" charset="0"/>
              <a:buNone/>
            </a:pPr>
            <a:r>
              <a:rPr lang="en-GB" sz="1200" dirty="0" smtClean="0">
                <a:latin typeface="Menlo" charset="0"/>
                <a:ea typeface="Menlo" charset="0"/>
                <a:cs typeface="Menlo" charset="0"/>
              </a:rPr>
              <a:t>Client: </a:t>
            </a:r>
            <a:r>
              <a:rPr lang="en-GB" sz="1200" dirty="0" err="1" smtClean="0">
                <a:latin typeface="Menlo" charset="0"/>
                <a:ea typeface="Menlo" charset="0"/>
                <a:cs typeface="Menlo" charset="0"/>
              </a:rPr>
              <a:t>proj.ws</a:t>
            </a:r>
            <a:endParaRPr lang="en-GB" sz="1200" dirty="0" smtClean="0">
              <a:latin typeface="Menlo" charset="0"/>
              <a:ea typeface="Menlo" charset="0"/>
              <a:cs typeface="Menlo" charset="0"/>
            </a:endParaRPr>
          </a:p>
          <a:p>
            <a:pPr marL="0" indent="0">
              <a:spcBef>
                <a:spcPts val="450"/>
              </a:spcBef>
              <a:buFont typeface="Arial" panose="020B0604020202020204" pitchFamily="34" charset="0"/>
              <a:buNone/>
            </a:pPr>
            <a:r>
              <a:rPr lang="de-DE" sz="1200" dirty="0" smtClean="0">
                <a:latin typeface="Menlo" charset="0"/>
                <a:ea typeface="Menlo" charset="0"/>
                <a:cs typeface="Menlo" charset="0"/>
              </a:rPr>
              <a:t>Root:   /Users/</a:t>
            </a:r>
            <a:r>
              <a:rPr lang="de-DE" sz="1200" dirty="0" err="1" smtClean="0">
                <a:latin typeface="Menlo" charset="0"/>
                <a:ea typeface="Menlo" charset="0"/>
                <a:cs typeface="Menlo" charset="0"/>
              </a:rPr>
              <a:t>pallen</a:t>
            </a:r>
            <a:r>
              <a:rPr lang="de-DE" sz="1200" dirty="0" smtClean="0">
                <a:latin typeface="Menlo" charset="0"/>
                <a:ea typeface="Menlo" charset="0"/>
                <a:cs typeface="Menlo" charset="0"/>
              </a:rPr>
              <a:t>/Demos/</a:t>
            </a:r>
            <a:r>
              <a:rPr lang="de-DE" sz="1200" dirty="0" err="1" smtClean="0">
                <a:latin typeface="Menlo" charset="0"/>
                <a:ea typeface="Menlo" charset="0"/>
                <a:cs typeface="Menlo" charset="0"/>
              </a:rPr>
              <a:t>jenkins</a:t>
            </a:r>
            <a:r>
              <a:rPr lang="de-DE" sz="1200" dirty="0" smtClean="0">
                <a:latin typeface="Menlo" charset="0"/>
                <a:ea typeface="Menlo" charset="0"/>
                <a:cs typeface="Menlo" charset="0"/>
              </a:rPr>
              <a:t>-demo/</a:t>
            </a:r>
            <a:r>
              <a:rPr lang="de-DE" sz="1200" dirty="0" err="1" smtClean="0">
                <a:latin typeface="Menlo" charset="0"/>
                <a:ea typeface="Menlo" charset="0"/>
                <a:cs typeface="Menlo" charset="0"/>
              </a:rPr>
              <a:t>test</a:t>
            </a:r>
            <a:endParaRPr lang="de-DE" sz="1200" dirty="0" smtClean="0">
              <a:latin typeface="Menlo" charset="0"/>
              <a:ea typeface="Menlo" charset="0"/>
              <a:cs typeface="Menlo" charset="0"/>
            </a:endParaRPr>
          </a:p>
          <a:p>
            <a:pPr marL="0" indent="0">
              <a:spcBef>
                <a:spcPts val="450"/>
              </a:spcBef>
              <a:buFont typeface="Arial" panose="020B0604020202020204" pitchFamily="34" charset="0"/>
              <a:buNone/>
            </a:pPr>
            <a:r>
              <a:rPr lang="de-DE" sz="1200" dirty="0" smtClean="0">
                <a:latin typeface="Menlo" charset="0"/>
                <a:ea typeface="Menlo" charset="0"/>
                <a:cs typeface="Menlo" charset="0"/>
              </a:rPr>
              <a:t>Stream: //</a:t>
            </a:r>
            <a:r>
              <a:rPr lang="de-DE" sz="1200" dirty="0" err="1" smtClean="0">
                <a:latin typeface="Menlo" charset="0"/>
                <a:ea typeface="Menlo" charset="0"/>
                <a:cs typeface="Menlo" charset="0"/>
              </a:rPr>
              <a:t>projects</a:t>
            </a:r>
            <a:r>
              <a:rPr lang="de-DE" sz="1200" dirty="0" smtClean="0">
                <a:latin typeface="Menlo" charset="0"/>
                <a:ea typeface="Menlo" charset="0"/>
                <a:cs typeface="Menlo" charset="0"/>
              </a:rPr>
              <a:t>/p4-plugin.main</a:t>
            </a:r>
          </a:p>
          <a:p>
            <a:pPr marL="0" indent="0">
              <a:spcBef>
                <a:spcPts val="450"/>
              </a:spcBef>
              <a:buFont typeface="Arial" panose="020B0604020202020204" pitchFamily="34" charset="0"/>
              <a:buNone/>
            </a:pPr>
            <a:endParaRPr lang="de-DE" sz="1200" dirty="0" smtClean="0">
              <a:latin typeface="Menlo" charset="0"/>
              <a:ea typeface="Menlo" charset="0"/>
              <a:cs typeface="Menlo" charset="0"/>
            </a:endParaRPr>
          </a:p>
          <a:p>
            <a:pPr marL="0" indent="0">
              <a:spcBef>
                <a:spcPts val="450"/>
              </a:spcBef>
              <a:buFont typeface="Arial" panose="020B0604020202020204" pitchFamily="34" charset="0"/>
              <a:buNone/>
            </a:pPr>
            <a:r>
              <a:rPr lang="de-DE" sz="1200" dirty="0" smtClean="0">
                <a:latin typeface="Menlo" charset="0"/>
                <a:ea typeface="Menlo" charset="0"/>
                <a:cs typeface="Menlo" charset="0"/>
              </a:rPr>
              <a:t>View:</a:t>
            </a:r>
          </a:p>
          <a:p>
            <a:pPr marL="0" indent="0">
              <a:spcBef>
                <a:spcPts val="450"/>
              </a:spcBef>
              <a:buFont typeface="Arial" panose="020B0604020202020204" pitchFamily="34" charset="0"/>
              <a:buNone/>
            </a:pPr>
            <a:r>
              <a:rPr lang="mr-IN" sz="1200" dirty="0" smtClean="0">
                <a:latin typeface="Menlo" charset="0"/>
                <a:ea typeface="Menlo" charset="0"/>
                <a:cs typeface="Menlo" charset="0"/>
              </a:rPr>
              <a:t>        //</a:t>
            </a:r>
            <a:r>
              <a:rPr lang="mr-IN" sz="1200" dirty="0" err="1" smtClean="0">
                <a:latin typeface="Menlo" charset="0"/>
                <a:ea typeface="Menlo" charset="0"/>
                <a:cs typeface="Menlo" charset="0"/>
              </a:rPr>
              <a:t>projects</a:t>
            </a:r>
            <a:r>
              <a:rPr lang="mr-IN" sz="1200" dirty="0" smtClean="0">
                <a:latin typeface="Menlo" charset="0"/>
                <a:ea typeface="Menlo" charset="0"/>
                <a:cs typeface="Menlo" charset="0"/>
              </a:rPr>
              <a:t>/p4-plugin.main/... //</a:t>
            </a:r>
            <a:r>
              <a:rPr lang="en-GB" sz="1200" dirty="0" err="1" smtClean="0">
                <a:latin typeface="Menlo" charset="0"/>
                <a:ea typeface="Menlo" charset="0"/>
                <a:cs typeface="Menlo" charset="0"/>
              </a:rPr>
              <a:t>proj.ws</a:t>
            </a:r>
            <a:r>
              <a:rPr lang="mr-IN" sz="1200" dirty="0" smtClean="0">
                <a:latin typeface="Menlo" charset="0"/>
                <a:ea typeface="Menlo" charset="0"/>
                <a:cs typeface="Menlo" charset="0"/>
              </a:rPr>
              <a:t>/...</a:t>
            </a:r>
            <a:endParaRPr lang="en-GB" sz="1200" dirty="0" smtClean="0">
              <a:latin typeface="Menlo" charset="0"/>
              <a:ea typeface="Menlo" charset="0"/>
              <a:cs typeface="Menlo" charset="0"/>
            </a:endParaRPr>
          </a:p>
          <a:p>
            <a:pPr marL="0" indent="0">
              <a:spcBef>
                <a:spcPts val="450"/>
              </a:spcBef>
              <a:buFont typeface="Arial" panose="020B0604020202020204" pitchFamily="34" charset="0"/>
              <a:buNone/>
            </a:pPr>
            <a:r>
              <a:rPr lang="en-US" sz="1200" dirty="0" smtClean="0">
                <a:latin typeface="Menlo" charset="0"/>
                <a:ea typeface="Menlo" charset="0"/>
                <a:cs typeface="Menlo" charset="0"/>
              </a:rPr>
              <a:t>        //p4java/main/p4-java/com.perforce.p4java/... </a:t>
            </a:r>
            <a:r>
              <a:rPr lang="mr-IN" sz="1200" dirty="0" smtClean="0">
                <a:latin typeface="Menlo" charset="0"/>
                <a:ea typeface="Menlo" charset="0"/>
                <a:cs typeface="Menlo" charset="0"/>
              </a:rPr>
              <a:t>//</a:t>
            </a:r>
            <a:r>
              <a:rPr lang="en-GB" sz="1200" dirty="0" err="1" smtClean="0">
                <a:latin typeface="Menlo" charset="0"/>
                <a:ea typeface="Menlo" charset="0"/>
                <a:cs typeface="Menlo" charset="0"/>
              </a:rPr>
              <a:t>proj.ws</a:t>
            </a:r>
            <a:r>
              <a:rPr lang="en-GB" sz="1200" dirty="0" smtClean="0">
                <a:latin typeface="Menlo" charset="0"/>
                <a:ea typeface="Menlo" charset="0"/>
                <a:cs typeface="Menlo" charset="0"/>
              </a:rPr>
              <a:t>/p4java/</a:t>
            </a:r>
            <a:r>
              <a:rPr lang="mr-IN" sz="1200" dirty="0" smtClean="0">
                <a:latin typeface="Menlo" charset="0"/>
                <a:ea typeface="Menlo" charset="0"/>
                <a:cs typeface="Menlo" charset="0"/>
              </a:rPr>
              <a:t>...</a:t>
            </a:r>
          </a:p>
          <a:p>
            <a:pPr marL="0" indent="0">
              <a:spcBef>
                <a:spcPts val="450"/>
              </a:spcBef>
              <a:buFont typeface="Arial" panose="020B0604020202020204" pitchFamily="34" charset="0"/>
              <a:buNone/>
            </a:pPr>
            <a:r>
              <a:rPr lang="en-US" sz="1200" dirty="0" smtClean="0">
                <a:latin typeface="Menlo" charset="0"/>
                <a:ea typeface="Menlo" charset="0"/>
                <a:cs typeface="Menlo" charset="0"/>
              </a:rPr>
              <a:t>        //plugins/credentials-plugin/... //</a:t>
            </a:r>
            <a:r>
              <a:rPr lang="en-GB" sz="1200" dirty="0" err="1" smtClean="0">
                <a:latin typeface="Menlo" charset="0"/>
                <a:ea typeface="Menlo" charset="0"/>
                <a:cs typeface="Menlo" charset="0"/>
              </a:rPr>
              <a:t>proj.ws</a:t>
            </a:r>
            <a:r>
              <a:rPr lang="en-US" sz="1200" dirty="0" smtClean="0">
                <a:latin typeface="Menlo" charset="0"/>
                <a:ea typeface="Menlo" charset="0"/>
                <a:cs typeface="Menlo" charset="0"/>
              </a:rPr>
              <a:t>/credentials-plugin/...</a:t>
            </a:r>
          </a:p>
          <a:p>
            <a:pPr marL="0" indent="0">
              <a:spcBef>
                <a:spcPts val="450"/>
              </a:spcBef>
              <a:buFont typeface="Arial" panose="020B0604020202020204" pitchFamily="34" charset="0"/>
              <a:buNone/>
            </a:pPr>
            <a:r>
              <a:rPr lang="en-GB" sz="1200" dirty="0" smtClean="0">
                <a:latin typeface="Menlo" charset="0"/>
                <a:ea typeface="Menlo" charset="0"/>
                <a:cs typeface="Menlo" charset="0"/>
              </a:rPr>
              <a:t>        </a:t>
            </a:r>
            <a:r>
              <a:rPr lang="mr-IN" sz="1200" dirty="0" smtClean="0">
                <a:latin typeface="Menlo" charset="0"/>
                <a:ea typeface="Menlo" charset="0"/>
                <a:cs typeface="Menlo" charset="0"/>
              </a:rPr>
              <a:t>//</a:t>
            </a:r>
            <a:r>
              <a:rPr lang="mr-IN" sz="1200" dirty="0" err="1" smtClean="0">
                <a:latin typeface="Menlo" charset="0"/>
                <a:ea typeface="Menlo" charset="0"/>
                <a:cs typeface="Menlo" charset="0"/>
              </a:rPr>
              <a:t>plugins</a:t>
            </a:r>
            <a:r>
              <a:rPr lang="mr-IN" sz="1200" dirty="0" smtClean="0">
                <a:latin typeface="Menlo" charset="0"/>
                <a:ea typeface="Menlo" charset="0"/>
                <a:cs typeface="Menlo" charset="0"/>
              </a:rPr>
              <a:t>/p4-plugin/... //</a:t>
            </a:r>
            <a:r>
              <a:rPr lang="en-GB" sz="1200" dirty="0" err="1" smtClean="0">
                <a:latin typeface="Menlo" charset="0"/>
                <a:ea typeface="Menlo" charset="0"/>
                <a:cs typeface="Menlo" charset="0"/>
              </a:rPr>
              <a:t>proj.ws</a:t>
            </a:r>
            <a:r>
              <a:rPr lang="mr-IN" sz="1200" dirty="0" smtClean="0">
                <a:latin typeface="Menlo" charset="0"/>
                <a:ea typeface="Menlo" charset="0"/>
                <a:cs typeface="Menlo" charset="0"/>
              </a:rPr>
              <a:t>/p4-plugin/...</a:t>
            </a:r>
          </a:p>
          <a:p>
            <a:pPr marL="0" indent="0">
              <a:spcBef>
                <a:spcPts val="450"/>
              </a:spcBef>
              <a:buFont typeface="Arial" panose="020B0604020202020204" pitchFamily="34" charset="0"/>
              <a:buNone/>
            </a:pPr>
            <a:r>
              <a:rPr lang="en-US" sz="1200" dirty="0" smtClean="0">
                <a:latin typeface="Menlo" charset="0"/>
                <a:ea typeface="Menlo" charset="0"/>
                <a:cs typeface="Menlo" charset="0"/>
              </a:rPr>
              <a:t>        //plugins/</a:t>
            </a:r>
            <a:r>
              <a:rPr lang="en-US" sz="1200" dirty="0" err="1" smtClean="0">
                <a:latin typeface="Menlo" charset="0"/>
                <a:ea typeface="Menlo" charset="0"/>
                <a:cs typeface="Menlo" charset="0"/>
              </a:rPr>
              <a:t>scm</a:t>
            </a:r>
            <a:r>
              <a:rPr lang="en-US" sz="1200" dirty="0" smtClean="0">
                <a:latin typeface="Menlo" charset="0"/>
                <a:ea typeface="Menlo" charset="0"/>
                <a:cs typeface="Menlo" charset="0"/>
              </a:rPr>
              <a:t>-</a:t>
            </a:r>
            <a:r>
              <a:rPr lang="en-US" sz="1200" dirty="0" err="1" smtClean="0">
                <a:latin typeface="Menlo" charset="0"/>
                <a:ea typeface="Menlo" charset="0"/>
                <a:cs typeface="Menlo" charset="0"/>
              </a:rPr>
              <a:t>api</a:t>
            </a:r>
            <a:r>
              <a:rPr lang="en-US" sz="1200" dirty="0" smtClean="0">
                <a:latin typeface="Menlo" charset="0"/>
                <a:ea typeface="Menlo" charset="0"/>
                <a:cs typeface="Menlo" charset="0"/>
              </a:rPr>
              <a:t>-plugin/... //</a:t>
            </a:r>
            <a:r>
              <a:rPr lang="en-GB" sz="1200" dirty="0" err="1" smtClean="0">
                <a:latin typeface="Menlo" charset="0"/>
                <a:ea typeface="Menlo" charset="0"/>
                <a:cs typeface="Menlo" charset="0"/>
              </a:rPr>
              <a:t>proj.ws</a:t>
            </a:r>
            <a:r>
              <a:rPr lang="en-US" sz="1200" dirty="0" smtClean="0">
                <a:latin typeface="Menlo" charset="0"/>
                <a:ea typeface="Menlo" charset="0"/>
                <a:cs typeface="Menlo" charset="0"/>
              </a:rPr>
              <a:t>/</a:t>
            </a:r>
            <a:r>
              <a:rPr lang="en-US" sz="1200" dirty="0" err="1" smtClean="0">
                <a:latin typeface="Menlo" charset="0"/>
                <a:ea typeface="Menlo" charset="0"/>
                <a:cs typeface="Menlo" charset="0"/>
              </a:rPr>
              <a:t>scm</a:t>
            </a:r>
            <a:r>
              <a:rPr lang="en-US" sz="1200" dirty="0" smtClean="0">
                <a:latin typeface="Menlo" charset="0"/>
                <a:ea typeface="Menlo" charset="0"/>
                <a:cs typeface="Menlo" charset="0"/>
              </a:rPr>
              <a:t>-</a:t>
            </a:r>
            <a:r>
              <a:rPr lang="en-US" sz="1200" dirty="0" err="1" smtClean="0">
                <a:latin typeface="Menlo" charset="0"/>
                <a:ea typeface="Menlo" charset="0"/>
                <a:cs typeface="Menlo" charset="0"/>
              </a:rPr>
              <a:t>api</a:t>
            </a:r>
            <a:r>
              <a:rPr lang="en-US" sz="1200" dirty="0" smtClean="0">
                <a:latin typeface="Menlo" charset="0"/>
                <a:ea typeface="Menlo" charset="0"/>
                <a:cs typeface="Menlo" charset="0"/>
              </a:rPr>
              <a:t>-plugin/...</a:t>
            </a:r>
          </a:p>
          <a:p>
            <a:pPr marL="0" indent="0">
              <a:spcBef>
                <a:spcPts val="450"/>
              </a:spcBef>
              <a:buFont typeface="Arial" panose="020B0604020202020204" pitchFamily="34" charset="0"/>
              <a:buNone/>
            </a:pPr>
            <a:endParaRPr lang="en-US" sz="1200" dirty="0" smtClean="0">
              <a:latin typeface="Menlo" charset="0"/>
              <a:ea typeface="Menlo" charset="0"/>
              <a:cs typeface="Menlo" charset="0"/>
            </a:endParaRPr>
          </a:p>
          <a:p>
            <a:pPr marL="0" indent="0">
              <a:spcBef>
                <a:spcPts val="450"/>
              </a:spcBef>
              <a:buFont typeface="Arial" panose="020B0604020202020204" pitchFamily="34" charset="0"/>
              <a:buNone/>
            </a:pPr>
            <a:r>
              <a:rPr lang="en-US" sz="1200" dirty="0" err="1" smtClean="0">
                <a:latin typeface="Menlo" charset="0"/>
                <a:ea typeface="Menlo" charset="0"/>
                <a:cs typeface="Menlo" charset="0"/>
              </a:rPr>
              <a:t>ChangeView</a:t>
            </a:r>
            <a:r>
              <a:rPr lang="en-US" sz="1200" dirty="0" smtClean="0">
                <a:latin typeface="Menlo" charset="0"/>
                <a:ea typeface="Menlo" charset="0"/>
                <a:cs typeface="Menlo" charset="0"/>
              </a:rPr>
              <a:t>:</a:t>
            </a:r>
          </a:p>
          <a:p>
            <a:pPr marL="0" indent="0">
              <a:spcBef>
                <a:spcPts val="450"/>
              </a:spcBef>
              <a:buFont typeface="Arial" panose="020B0604020202020204" pitchFamily="34" charset="0"/>
              <a:buNone/>
            </a:pPr>
            <a:r>
              <a:rPr lang="en-US" sz="1200" dirty="0" smtClean="0">
                <a:latin typeface="Menlo" charset="0"/>
                <a:ea typeface="Menlo" charset="0"/>
                <a:cs typeface="Menlo" charset="0"/>
              </a:rPr>
              <a:t>        //plugins/p4-plugin.git</a:t>
            </a:r>
            <a:r>
              <a:rPr lang="en-US" sz="1200" dirty="0" smtClean="0">
                <a:solidFill>
                  <a:srgbClr val="E6500D"/>
                </a:solidFill>
                <a:latin typeface="Menlo" charset="0"/>
                <a:ea typeface="Menlo" charset="0"/>
                <a:cs typeface="Menlo" charset="0"/>
              </a:rPr>
              <a:t>@master</a:t>
            </a:r>
          </a:p>
          <a:p>
            <a:pPr marL="0" indent="0">
              <a:spcBef>
                <a:spcPts val="450"/>
              </a:spcBef>
              <a:buFont typeface="Arial" panose="020B0604020202020204" pitchFamily="34" charset="0"/>
              <a:buNone/>
            </a:pPr>
            <a:r>
              <a:rPr lang="en-US" sz="1200" dirty="0" smtClean="0">
                <a:latin typeface="Menlo" charset="0"/>
                <a:ea typeface="Menlo" charset="0"/>
                <a:cs typeface="Menlo" charset="0"/>
              </a:rPr>
              <a:t>        //plugins/scm-api-plugin.git</a:t>
            </a:r>
            <a:r>
              <a:rPr lang="en-US" sz="1200" dirty="0" smtClean="0">
                <a:solidFill>
                  <a:srgbClr val="E6500D"/>
                </a:solidFill>
                <a:latin typeface="Menlo" charset="0"/>
                <a:ea typeface="Menlo" charset="0"/>
                <a:cs typeface="Menlo" charset="0"/>
              </a:rPr>
              <a:t>@scm-api-2.0.2</a:t>
            </a:r>
          </a:p>
          <a:p>
            <a:pPr marL="0" indent="0">
              <a:spcBef>
                <a:spcPts val="450"/>
              </a:spcBef>
              <a:buFont typeface="Arial" panose="020B0604020202020204" pitchFamily="34" charset="0"/>
              <a:buNone/>
            </a:pPr>
            <a:r>
              <a:rPr lang="en-US" sz="1200" dirty="0" smtClean="0">
                <a:latin typeface="Menlo" charset="0"/>
                <a:ea typeface="Menlo" charset="0"/>
                <a:cs typeface="Menlo" charset="0"/>
              </a:rPr>
              <a:t>        //plugins/credentials-plugin.git</a:t>
            </a:r>
            <a:r>
              <a:rPr lang="en-US" sz="1200" dirty="0" smtClean="0">
                <a:solidFill>
                  <a:srgbClr val="E6500D"/>
                </a:solidFill>
                <a:latin typeface="Menlo" charset="0"/>
                <a:ea typeface="Menlo" charset="0"/>
                <a:cs typeface="Menlo" charset="0"/>
              </a:rPr>
              <a:t>@credentials-2.1.11</a:t>
            </a:r>
            <a:endParaRPr lang="en-US" sz="1200" dirty="0">
              <a:solidFill>
                <a:srgbClr val="E6500D"/>
              </a:solidFill>
              <a:latin typeface="Menlo" charset="0"/>
              <a:ea typeface="Menlo" charset="0"/>
              <a:cs typeface="Menlo" charset="0"/>
            </a:endParaRP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r="58118"/>
          <a:stretch/>
        </p:blipFill>
        <p:spPr>
          <a:xfrm>
            <a:off x="946244" y="2752577"/>
            <a:ext cx="192332" cy="191765"/>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r="58118"/>
          <a:stretch/>
        </p:blipFill>
        <p:spPr>
          <a:xfrm>
            <a:off x="946243" y="2968371"/>
            <a:ext cx="192332" cy="191765"/>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r="58118"/>
          <a:stretch/>
        </p:blipFill>
        <p:spPr>
          <a:xfrm>
            <a:off x="946243" y="3184166"/>
            <a:ext cx="192332" cy="191765"/>
          </a:xfrm>
          <a:prstGeom prst="rect">
            <a:avLst/>
          </a:prstGeom>
        </p:spPr>
      </p:pic>
      <p:pic>
        <p:nvPicPr>
          <p:cNvPr id="15" name="Picture 14"/>
          <p:cNvPicPr>
            <a:picLocks noChangeAspect="1"/>
          </p:cNvPicPr>
          <p:nvPr/>
        </p:nvPicPr>
        <p:blipFill>
          <a:blip r:embed="rId4"/>
          <a:stretch>
            <a:fillRect/>
          </a:stretch>
        </p:blipFill>
        <p:spPr>
          <a:xfrm>
            <a:off x="812206" y="2388331"/>
            <a:ext cx="460402" cy="460402"/>
          </a:xfrm>
          <a:prstGeom prst="rect">
            <a:avLst/>
          </a:prstGeom>
        </p:spPr>
      </p:pic>
      <p:pic>
        <p:nvPicPr>
          <p:cNvPr id="16" name="Picture 15"/>
          <p:cNvPicPr>
            <a:picLocks noChangeAspect="1"/>
          </p:cNvPicPr>
          <p:nvPr/>
        </p:nvPicPr>
        <p:blipFill>
          <a:blip r:embed="rId4"/>
          <a:stretch>
            <a:fillRect/>
          </a:stretch>
        </p:blipFill>
        <p:spPr>
          <a:xfrm>
            <a:off x="812206" y="2169553"/>
            <a:ext cx="460402" cy="460402"/>
          </a:xfrm>
          <a:prstGeom prst="rect">
            <a:avLst/>
          </a:prstGeom>
        </p:spPr>
      </p:pic>
    </p:spTree>
    <p:extLst>
      <p:ext uri="{BB962C8B-B14F-4D97-AF65-F5344CB8AC3E}">
        <p14:creationId xmlns:p14="http://schemas.microsoft.com/office/powerpoint/2010/main" val="6647666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marL="0" indent="0">
              <a:lnSpc>
                <a:spcPct val="150000"/>
              </a:lnSpc>
              <a:buNone/>
            </a:pPr>
            <a:r>
              <a:rPr lang="en-US" dirty="0" smtClean="0"/>
              <a:t>Agile Project Management</a:t>
            </a:r>
          </a:p>
          <a:p>
            <a:pPr marL="342900" lvl="1" indent="0">
              <a:lnSpc>
                <a:spcPct val="150000"/>
              </a:lnSpc>
              <a:spcBef>
                <a:spcPts val="1000"/>
              </a:spcBef>
              <a:buNone/>
            </a:pPr>
            <a:r>
              <a:rPr lang="en-US" dirty="0" smtClean="0"/>
              <a:t>Mixed-Mode Project Management</a:t>
            </a:r>
          </a:p>
          <a:p>
            <a:pPr marL="342900" lvl="1" indent="0">
              <a:lnSpc>
                <a:spcPct val="150000"/>
              </a:lnSpc>
              <a:buNone/>
            </a:pPr>
            <a:r>
              <a:rPr lang="en-US" dirty="0" smtClean="0"/>
              <a:t>Requirements and Test Case Management</a:t>
            </a:r>
          </a:p>
          <a:p>
            <a:pPr marL="342900" lvl="1" indent="0">
              <a:lnSpc>
                <a:spcPct val="150000"/>
              </a:lnSpc>
              <a:buNone/>
            </a:pPr>
            <a:r>
              <a:rPr lang="en-US" dirty="0" smtClean="0"/>
              <a:t>Integrated Issue Management</a:t>
            </a:r>
            <a:endParaRPr lang="en-US" dirty="0"/>
          </a:p>
        </p:txBody>
      </p:sp>
      <p:sp>
        <p:nvSpPr>
          <p:cNvPr id="3" name="Title 2"/>
          <p:cNvSpPr>
            <a:spLocks noGrp="1"/>
          </p:cNvSpPr>
          <p:nvPr>
            <p:ph type="title"/>
          </p:nvPr>
        </p:nvSpPr>
        <p:spPr/>
        <p:txBody>
          <a:bodyPr/>
          <a:lstStyle/>
          <a:p>
            <a:r>
              <a:rPr lang="en-US" dirty="0" smtClean="0"/>
              <a:t>Introduction</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7305" y="3062859"/>
            <a:ext cx="3889520" cy="1463700"/>
          </a:xfrm>
          <a:prstGeom prst="rect">
            <a:avLst/>
          </a:prstGeom>
        </p:spPr>
      </p:pic>
    </p:spTree>
    <p:extLst>
      <p:ext uri="{BB962C8B-B14F-4D97-AF65-F5344CB8AC3E}">
        <p14:creationId xmlns:p14="http://schemas.microsoft.com/office/powerpoint/2010/main" val="20269213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Performance at Scale</a:t>
            </a:r>
            <a:br>
              <a:rPr lang="en-US" sz="2400" dirty="0" smtClean="0"/>
            </a:br>
            <a:r>
              <a:rPr lang="is-IS" sz="1400" i="1" dirty="0" smtClean="0">
                <a:solidFill>
                  <a:schemeClr val="tx1">
                    <a:lumMod val="75000"/>
                    <a:lumOff val="25000"/>
                  </a:schemeClr>
                </a:solidFill>
              </a:rPr>
              <a:t>For users and CI Tooling.</a:t>
            </a:r>
            <a:endParaRPr lang="en-US" sz="1400" dirty="0"/>
          </a:p>
        </p:txBody>
      </p:sp>
    </p:spTree>
    <p:extLst>
      <p:ext uri="{BB962C8B-B14F-4D97-AF65-F5344CB8AC3E}">
        <p14:creationId xmlns:p14="http://schemas.microsoft.com/office/powerpoint/2010/main" val="11214464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a:lnSpc>
                <a:spcPct val="100000"/>
              </a:lnSpc>
            </a:pPr>
            <a:r>
              <a:rPr lang="en-US" dirty="0" smtClean="0"/>
              <a:t>Shallow Clone of Linux Kernel</a:t>
            </a:r>
          </a:p>
          <a:p>
            <a:pPr lvl="1">
              <a:lnSpc>
                <a:spcPct val="100000"/>
              </a:lnSpc>
              <a:spcBef>
                <a:spcPts val="1000"/>
              </a:spcBef>
            </a:pPr>
            <a:r>
              <a:rPr lang="en-US" dirty="0" smtClean="0"/>
              <a:t>40-80% Faster Builds</a:t>
            </a:r>
          </a:p>
          <a:p>
            <a:pPr lvl="1">
              <a:lnSpc>
                <a:spcPct val="100000"/>
              </a:lnSpc>
              <a:spcBef>
                <a:spcPts val="1000"/>
              </a:spcBef>
            </a:pPr>
            <a:r>
              <a:rPr lang="en-US" dirty="0" smtClean="0"/>
              <a:t>All tests use:</a:t>
            </a:r>
          </a:p>
          <a:p>
            <a:pPr lvl="2">
              <a:lnSpc>
                <a:spcPct val="100000"/>
              </a:lnSpc>
              <a:spcBef>
                <a:spcPts val="1000"/>
              </a:spcBef>
            </a:pPr>
            <a:r>
              <a:rPr lang="en-US" dirty="0" smtClean="0"/>
              <a:t>1 </a:t>
            </a:r>
            <a:r>
              <a:rPr lang="en-US" dirty="0" err="1" smtClean="0"/>
              <a:t>Gbps</a:t>
            </a:r>
            <a:r>
              <a:rPr lang="en-US" dirty="0" smtClean="0"/>
              <a:t> link</a:t>
            </a:r>
          </a:p>
          <a:p>
            <a:pPr lvl="2">
              <a:lnSpc>
                <a:spcPct val="100000"/>
              </a:lnSpc>
            </a:pPr>
            <a:r>
              <a:rPr lang="en-US" dirty="0" smtClean="0"/>
              <a:t>4 parallel threads of p4 sync</a:t>
            </a:r>
          </a:p>
          <a:p>
            <a:pPr lvl="1">
              <a:lnSpc>
                <a:spcPct val="100000"/>
              </a:lnSpc>
              <a:spcBef>
                <a:spcPts val="1000"/>
              </a:spcBef>
            </a:pPr>
            <a:r>
              <a:rPr lang="en-US" dirty="0" smtClean="0"/>
              <a:t>WAN test:</a:t>
            </a:r>
          </a:p>
          <a:p>
            <a:pPr lvl="2">
              <a:lnSpc>
                <a:spcPct val="100000"/>
              </a:lnSpc>
            </a:pPr>
            <a:r>
              <a:rPr lang="en-US" dirty="0" smtClean="0"/>
              <a:t>200 </a:t>
            </a:r>
            <a:r>
              <a:rPr lang="en-US" dirty="0" err="1" smtClean="0"/>
              <a:t>ms</a:t>
            </a:r>
            <a:r>
              <a:rPr lang="en-US" dirty="0" smtClean="0"/>
              <a:t> round trip latency</a:t>
            </a:r>
            <a:endParaRPr lang="en-US" dirty="0"/>
          </a:p>
        </p:txBody>
      </p:sp>
      <p:sp>
        <p:nvSpPr>
          <p:cNvPr id="3" name="Title 2"/>
          <p:cNvSpPr>
            <a:spLocks noGrp="1"/>
          </p:cNvSpPr>
          <p:nvPr>
            <p:ph type="title"/>
          </p:nvPr>
        </p:nvSpPr>
        <p:spPr/>
        <p:txBody>
          <a:bodyPr/>
          <a:lstStyle/>
          <a:p>
            <a:r>
              <a:rPr lang="en-US" dirty="0" smtClean="0"/>
              <a:t>How We Scale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6009" y="247719"/>
            <a:ext cx="589460" cy="562868"/>
          </a:xfrm>
          <a:prstGeom prst="rect">
            <a:avLst/>
          </a:prstGeom>
        </p:spPr>
      </p:pic>
      <p:grpSp>
        <p:nvGrpSpPr>
          <p:cNvPr id="33" name="Group 32"/>
          <p:cNvGrpSpPr/>
          <p:nvPr/>
        </p:nvGrpSpPr>
        <p:grpSpPr>
          <a:xfrm>
            <a:off x="4038184" y="1467373"/>
            <a:ext cx="4689484" cy="2577022"/>
            <a:chOff x="3166061" y="1782202"/>
            <a:chExt cx="5762537" cy="3132543"/>
          </a:xfrm>
        </p:grpSpPr>
        <p:grpSp>
          <p:nvGrpSpPr>
            <p:cNvPr id="34" name="Group 33"/>
            <p:cNvGrpSpPr/>
            <p:nvPr/>
          </p:nvGrpSpPr>
          <p:grpSpPr>
            <a:xfrm>
              <a:off x="6952543" y="1782202"/>
              <a:ext cx="1976055" cy="336712"/>
              <a:chOff x="2795801" y="3741847"/>
              <a:chExt cx="1482039" cy="252535"/>
            </a:xfrm>
          </p:grpSpPr>
          <p:sp>
            <p:nvSpPr>
              <p:cNvPr id="43" name="TextBox 42"/>
              <p:cNvSpPr txBox="1"/>
              <p:nvPr/>
            </p:nvSpPr>
            <p:spPr>
              <a:xfrm>
                <a:off x="2866287" y="3741847"/>
                <a:ext cx="700560" cy="25253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smtClean="0">
                    <a:ln>
                      <a:noFill/>
                    </a:ln>
                    <a:solidFill>
                      <a:prstClr val="black"/>
                    </a:solidFill>
                    <a:effectLst/>
                    <a:uLnTx/>
                    <a:uFillTx/>
                    <a:latin typeface="Calibri"/>
                    <a:ea typeface="Roboto Condensed" panose="02000000000000000000" pitchFamily="2" charset="0"/>
                  </a:rPr>
                  <a:t>Git</a:t>
                </a:r>
                <a:r>
                  <a:rPr kumimoji="0" lang="en-US" sz="1200" b="0" i="0" u="none" strike="noStrike" kern="0" cap="none" spc="0" normalizeH="0" baseline="0" noProof="0" dirty="0" smtClean="0">
                    <a:ln>
                      <a:noFill/>
                    </a:ln>
                    <a:solidFill>
                      <a:prstClr val="black"/>
                    </a:solidFill>
                    <a:effectLst/>
                    <a:uLnTx/>
                    <a:uFillTx/>
                    <a:latin typeface="Calibri"/>
                    <a:ea typeface="Roboto Condensed" panose="02000000000000000000" pitchFamily="2" charset="0"/>
                  </a:rPr>
                  <a:t> Clone</a:t>
                </a:r>
              </a:p>
            </p:txBody>
          </p:sp>
          <p:sp>
            <p:nvSpPr>
              <p:cNvPr id="44" name="TextBox 43"/>
              <p:cNvSpPr txBox="1"/>
              <p:nvPr/>
            </p:nvSpPr>
            <p:spPr>
              <a:xfrm>
                <a:off x="3665921" y="3741847"/>
                <a:ext cx="611919" cy="25253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Roboto Condensed" panose="02000000000000000000" pitchFamily="2" charset="0"/>
                  </a:rPr>
                  <a:t>P4 Sync</a:t>
                </a:r>
              </a:p>
            </p:txBody>
          </p:sp>
          <p:sp>
            <p:nvSpPr>
              <p:cNvPr id="45" name="Rectangle 44"/>
              <p:cNvSpPr/>
              <p:nvPr/>
            </p:nvSpPr>
            <p:spPr>
              <a:xfrm>
                <a:off x="2795801" y="3821135"/>
                <a:ext cx="103695" cy="103695"/>
              </a:xfrm>
              <a:prstGeom prst="rect">
                <a:avLst/>
              </a:prstGeom>
              <a:solidFill>
                <a:srgbClr val="E6500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smtClean="0">
                  <a:ln>
                    <a:noFill/>
                  </a:ln>
                  <a:solidFill>
                    <a:prstClr val="black"/>
                  </a:solidFill>
                  <a:effectLst/>
                  <a:uLnTx/>
                  <a:uFillTx/>
                  <a:latin typeface="Calibri"/>
                  <a:ea typeface="Roboto Condensed" panose="02000000000000000000" pitchFamily="2" charset="0"/>
                  <a:cs typeface=""/>
                </a:endParaRPr>
              </a:p>
            </p:txBody>
          </p:sp>
          <p:sp>
            <p:nvSpPr>
              <p:cNvPr id="46" name="Rectangle 45"/>
              <p:cNvSpPr/>
              <p:nvPr/>
            </p:nvSpPr>
            <p:spPr>
              <a:xfrm>
                <a:off x="3592960" y="3821135"/>
                <a:ext cx="103695" cy="103695"/>
              </a:xfrm>
              <a:prstGeom prst="rect">
                <a:avLst/>
              </a:prstGeom>
              <a:solidFill>
                <a:srgbClr val="2F6DB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smtClean="0">
                  <a:ln>
                    <a:noFill/>
                  </a:ln>
                  <a:solidFill>
                    <a:prstClr val="black"/>
                  </a:solidFill>
                  <a:effectLst/>
                  <a:uLnTx/>
                  <a:uFillTx/>
                  <a:latin typeface="Calibri"/>
                  <a:ea typeface="Roboto Condensed" panose="02000000000000000000" pitchFamily="2" charset="0"/>
                  <a:cs typeface=""/>
                </a:endParaRPr>
              </a:p>
            </p:txBody>
          </p:sp>
        </p:grpSp>
        <p:sp>
          <p:nvSpPr>
            <p:cNvPr id="35" name="TextBox 34"/>
            <p:cNvSpPr txBox="1"/>
            <p:nvPr/>
          </p:nvSpPr>
          <p:spPr>
            <a:xfrm>
              <a:off x="6226466" y="4334853"/>
              <a:ext cx="2490528" cy="579892"/>
            </a:xfrm>
            <a:prstGeom prst="rect">
              <a:avLst/>
            </a:prstGeom>
            <a:noFill/>
          </p:spPr>
          <p:txBody>
            <a:bodyPr wrap="square" rtlCol="0">
              <a:spAutoFit/>
            </a:bodyPr>
            <a:lstStyle/>
            <a:p>
              <a:pPr marL="0" marR="0" lvl="0" indent="0" algn="ctr" defTabSz="914400" eaLnBrk="1" fontAlgn="auto" latinLnBrk="0" hangingPunct="1">
                <a:lnSpc>
                  <a:spcPts val="1520"/>
                </a:lnSpc>
                <a:spcBef>
                  <a:spcPts val="0"/>
                </a:spcBef>
                <a:spcAft>
                  <a:spcPts val="0"/>
                </a:spcAft>
                <a:buClrTx/>
                <a:buSzTx/>
                <a:buFontTx/>
                <a:buNone/>
                <a:tabLst/>
                <a:defRPr/>
              </a:pPr>
              <a:r>
                <a:rPr kumimoji="0" lang="en-US" sz="1100" b="0" i="0" u="none" strike="noStrike" kern="0" cap="none" spc="0" normalizeH="0" baseline="0" noProof="0" dirty="0" smtClean="0">
                  <a:ln>
                    <a:noFill/>
                  </a:ln>
                  <a:solidFill>
                    <a:prstClr val="black"/>
                  </a:solidFill>
                  <a:effectLst/>
                  <a:uLnTx/>
                  <a:uFillTx/>
                  <a:latin typeface="Calibri"/>
                  <a:ea typeface="Roboto Condensed" panose="02000000000000000000" pitchFamily="2" charset="0"/>
                  <a:cs typeface="Verdana" charset="0"/>
                </a:rPr>
                <a:t>Sync Linux kernel head revision over WAN</a:t>
              </a:r>
            </a:p>
          </p:txBody>
        </p:sp>
        <p:sp>
          <p:nvSpPr>
            <p:cNvPr id="36" name="TextBox 35"/>
            <p:cNvSpPr txBox="1"/>
            <p:nvPr/>
          </p:nvSpPr>
          <p:spPr>
            <a:xfrm>
              <a:off x="3740752" y="4329722"/>
              <a:ext cx="2480441" cy="579892"/>
            </a:xfrm>
            <a:prstGeom prst="rect">
              <a:avLst/>
            </a:prstGeom>
            <a:noFill/>
          </p:spPr>
          <p:txBody>
            <a:bodyPr wrap="square" rtlCol="0">
              <a:spAutoFit/>
            </a:bodyPr>
            <a:lstStyle/>
            <a:p>
              <a:pPr marL="0" marR="0" lvl="0" indent="0" algn="ctr" defTabSz="914400" eaLnBrk="1" fontAlgn="auto" latinLnBrk="0" hangingPunct="1">
                <a:lnSpc>
                  <a:spcPts val="1520"/>
                </a:lnSpc>
                <a:spcBef>
                  <a:spcPts val="0"/>
                </a:spcBef>
                <a:spcAft>
                  <a:spcPts val="0"/>
                </a:spcAft>
                <a:buClrTx/>
                <a:buSzTx/>
                <a:buFontTx/>
                <a:buNone/>
                <a:tabLst/>
                <a:defRPr/>
              </a:pPr>
              <a:r>
                <a:rPr kumimoji="0" lang="en-US" sz="1100" b="0" i="0" u="none" strike="noStrike" kern="0" cap="none" spc="0" normalizeH="0" baseline="0" noProof="0" dirty="0" smtClean="0">
                  <a:ln>
                    <a:noFill/>
                  </a:ln>
                  <a:solidFill>
                    <a:prstClr val="black"/>
                  </a:solidFill>
                  <a:effectLst/>
                  <a:uLnTx/>
                  <a:uFillTx/>
                  <a:latin typeface="Calibri"/>
                  <a:ea typeface="Roboto Condensed" panose="02000000000000000000" pitchFamily="2" charset="0"/>
                  <a:cs typeface="Verdana" charset="0"/>
                </a:rPr>
                <a:t>Sync Linux kernel head revision over LAN</a:t>
              </a:r>
            </a:p>
          </p:txBody>
        </p:sp>
        <p:graphicFrame>
          <p:nvGraphicFramePr>
            <p:cNvPr id="37" name="Chart 36"/>
            <p:cNvGraphicFramePr/>
            <p:nvPr>
              <p:extLst/>
            </p:nvPr>
          </p:nvGraphicFramePr>
          <p:xfrm>
            <a:off x="3448610" y="2030783"/>
            <a:ext cx="5477181" cy="2393148"/>
          </p:xfrm>
          <a:graphic>
            <a:graphicData uri="http://schemas.openxmlformats.org/drawingml/2006/chart">
              <c:chart xmlns:c="http://schemas.openxmlformats.org/drawingml/2006/chart" xmlns:r="http://schemas.openxmlformats.org/officeDocument/2006/relationships" r:id="rId4"/>
            </a:graphicData>
          </a:graphic>
        </p:graphicFrame>
        <p:sp>
          <p:nvSpPr>
            <p:cNvPr id="38" name="TextBox 37"/>
            <p:cNvSpPr txBox="1"/>
            <p:nvPr/>
          </p:nvSpPr>
          <p:spPr>
            <a:xfrm>
              <a:off x="4335131" y="2544770"/>
              <a:ext cx="579517" cy="268122"/>
            </a:xfrm>
            <a:prstGeom prst="rect">
              <a:avLst/>
            </a:prstGeom>
            <a:noFill/>
          </p:spPr>
          <p:txBody>
            <a:bodyPr wrap="none" rtlCol="0">
              <a:spAutoFit/>
            </a:bodyPr>
            <a:lstStyle/>
            <a:p>
              <a:pPr marL="0" marR="0" lvl="0" indent="0" algn="ctr" defTabSz="914400" eaLnBrk="1" fontAlgn="auto" latinLnBrk="0" hangingPunct="1">
                <a:lnSpc>
                  <a:spcPts val="1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white"/>
                  </a:solidFill>
                  <a:effectLst/>
                  <a:uLnTx/>
                  <a:uFillTx/>
                  <a:latin typeface="Calibri"/>
                  <a:ea typeface="Roboto Condensed" panose="02000000000000000000" pitchFamily="2" charset="0"/>
                </a:rPr>
                <a:t>43 (s)</a:t>
              </a:r>
            </a:p>
          </p:txBody>
        </p:sp>
        <p:sp>
          <p:nvSpPr>
            <p:cNvPr id="39" name="TextBox 38"/>
            <p:cNvSpPr txBox="1"/>
            <p:nvPr/>
          </p:nvSpPr>
          <p:spPr>
            <a:xfrm>
              <a:off x="5068732" y="3720427"/>
              <a:ext cx="579517" cy="268122"/>
            </a:xfrm>
            <a:prstGeom prst="rect">
              <a:avLst/>
            </a:prstGeom>
            <a:noFill/>
          </p:spPr>
          <p:txBody>
            <a:bodyPr wrap="none" rtlCol="0">
              <a:spAutoFit/>
            </a:bodyPr>
            <a:lstStyle/>
            <a:p>
              <a:pPr marL="0" marR="0" lvl="0" indent="0" algn="ctr" defTabSz="914400" eaLnBrk="1" fontAlgn="auto" latinLnBrk="0" hangingPunct="1">
                <a:lnSpc>
                  <a:spcPts val="1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white"/>
                  </a:solidFill>
                  <a:effectLst/>
                  <a:uLnTx/>
                  <a:uFillTx/>
                  <a:latin typeface="Calibri"/>
                  <a:ea typeface="Roboto Condensed" panose="02000000000000000000" pitchFamily="2" charset="0"/>
                </a:rPr>
                <a:t>13 (s)</a:t>
              </a:r>
            </a:p>
          </p:txBody>
        </p:sp>
        <p:sp>
          <p:nvSpPr>
            <p:cNvPr id="40" name="TextBox 39"/>
            <p:cNvSpPr txBox="1"/>
            <p:nvPr/>
          </p:nvSpPr>
          <p:spPr>
            <a:xfrm>
              <a:off x="6856058" y="2392736"/>
              <a:ext cx="579517" cy="268122"/>
            </a:xfrm>
            <a:prstGeom prst="rect">
              <a:avLst/>
            </a:prstGeom>
            <a:noFill/>
          </p:spPr>
          <p:txBody>
            <a:bodyPr wrap="none" rtlCol="0">
              <a:spAutoFit/>
            </a:bodyPr>
            <a:lstStyle/>
            <a:p>
              <a:pPr marL="0" marR="0" lvl="0" indent="0" algn="ctr" defTabSz="914400" eaLnBrk="1" fontAlgn="auto" latinLnBrk="0" hangingPunct="1">
                <a:lnSpc>
                  <a:spcPts val="1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white"/>
                  </a:solidFill>
                  <a:effectLst/>
                  <a:uLnTx/>
                  <a:uFillTx/>
                  <a:latin typeface="Calibri"/>
                  <a:ea typeface="Roboto Condensed" panose="02000000000000000000" pitchFamily="2" charset="0"/>
                </a:rPr>
                <a:t>47 (s)</a:t>
              </a:r>
            </a:p>
          </p:txBody>
        </p:sp>
        <p:sp>
          <p:nvSpPr>
            <p:cNvPr id="41" name="TextBox 40"/>
            <p:cNvSpPr txBox="1"/>
            <p:nvPr/>
          </p:nvSpPr>
          <p:spPr>
            <a:xfrm>
              <a:off x="7559970" y="3250300"/>
              <a:ext cx="579517" cy="268122"/>
            </a:xfrm>
            <a:prstGeom prst="rect">
              <a:avLst/>
            </a:prstGeom>
            <a:noFill/>
          </p:spPr>
          <p:txBody>
            <a:bodyPr wrap="none" rtlCol="0">
              <a:spAutoFit/>
            </a:bodyPr>
            <a:lstStyle/>
            <a:p>
              <a:pPr marL="0" marR="0" lvl="0" indent="0" algn="ctr" defTabSz="914400" eaLnBrk="1" fontAlgn="auto" latinLnBrk="0" hangingPunct="1">
                <a:lnSpc>
                  <a:spcPts val="1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white"/>
                  </a:solidFill>
                  <a:effectLst/>
                  <a:uLnTx/>
                  <a:uFillTx/>
                  <a:latin typeface="Calibri"/>
                  <a:ea typeface="Roboto Condensed" panose="02000000000000000000" pitchFamily="2" charset="0"/>
                </a:rPr>
                <a:t>25 (s)</a:t>
              </a:r>
            </a:p>
          </p:txBody>
        </p:sp>
        <p:sp>
          <p:nvSpPr>
            <p:cNvPr id="42" name="TextBox 41"/>
            <p:cNvSpPr txBox="1"/>
            <p:nvPr/>
          </p:nvSpPr>
          <p:spPr>
            <a:xfrm rot="16200000">
              <a:off x="2100759" y="3074805"/>
              <a:ext cx="2480441" cy="349837"/>
            </a:xfrm>
            <a:prstGeom prst="rect">
              <a:avLst/>
            </a:prstGeom>
            <a:noFill/>
          </p:spPr>
          <p:txBody>
            <a:bodyPr wrap="square" rtlCol="0">
              <a:spAutoFit/>
            </a:bodyPr>
            <a:lstStyle/>
            <a:p>
              <a:pPr marL="0" marR="0" lvl="0" indent="0" algn="ctr" defTabSz="914400" eaLnBrk="1" fontAlgn="auto" latinLnBrk="0" hangingPunct="1">
                <a:lnSpc>
                  <a:spcPts val="1520"/>
                </a:lnSpc>
                <a:spcBef>
                  <a:spcPts val="0"/>
                </a:spcBef>
                <a:spcAft>
                  <a:spcPts val="0"/>
                </a:spcAft>
                <a:buClrTx/>
                <a:buSzTx/>
                <a:buFontTx/>
                <a:buNone/>
                <a:tabLst/>
                <a:defRPr/>
              </a:pPr>
              <a:r>
                <a:rPr kumimoji="0" lang="en-US" sz="900" b="0" i="0" u="none" strike="noStrike" kern="0" cap="none" spc="0" normalizeH="0" baseline="0" noProof="0" dirty="0" smtClean="0">
                  <a:ln>
                    <a:noFill/>
                  </a:ln>
                  <a:solidFill>
                    <a:prstClr val="black"/>
                  </a:solidFill>
                  <a:effectLst/>
                  <a:uLnTx/>
                  <a:uFillTx/>
                  <a:latin typeface="Calibri"/>
                  <a:ea typeface="Roboto Condensed" panose="02000000000000000000" pitchFamily="2" charset="0"/>
                  <a:cs typeface="Verdana" charset="0"/>
                </a:rPr>
                <a:t>Sync/Clone time (seconds)</a:t>
              </a:r>
            </a:p>
          </p:txBody>
        </p:sp>
      </p:grpSp>
    </p:spTree>
    <p:extLst>
      <p:ext uri="{BB962C8B-B14F-4D97-AF65-F5344CB8AC3E}">
        <p14:creationId xmlns:p14="http://schemas.microsoft.com/office/powerpoint/2010/main" val="15233061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69522" y="1112341"/>
            <a:ext cx="3032898" cy="3339344"/>
          </a:xfrm>
        </p:spPr>
        <p:txBody>
          <a:bodyPr/>
          <a:lstStyle/>
          <a:p>
            <a:pPr>
              <a:lnSpc>
                <a:spcPct val="100000"/>
              </a:lnSpc>
            </a:pPr>
            <a:r>
              <a:rPr lang="en-US" dirty="0" smtClean="0"/>
              <a:t>Reduced Sync Size</a:t>
            </a:r>
          </a:p>
          <a:p>
            <a:pPr lvl="1">
              <a:lnSpc>
                <a:spcPct val="100000"/>
              </a:lnSpc>
              <a:spcBef>
                <a:spcPts val="1000"/>
              </a:spcBef>
            </a:pPr>
            <a:r>
              <a:rPr lang="en-US" dirty="0" smtClean="0"/>
              <a:t>Huge benefit for CI builds</a:t>
            </a:r>
          </a:p>
          <a:p>
            <a:pPr lvl="1">
              <a:lnSpc>
                <a:spcPct val="100000"/>
              </a:lnSpc>
            </a:pPr>
            <a:r>
              <a:rPr lang="en-US" dirty="0" smtClean="0"/>
              <a:t>18% Less Storage</a:t>
            </a:r>
          </a:p>
          <a:p>
            <a:pPr marL="342900" lvl="1" indent="0">
              <a:lnSpc>
                <a:spcPct val="100000"/>
              </a:lnSpc>
              <a:spcBef>
                <a:spcPts val="1000"/>
              </a:spcBef>
              <a:buNone/>
            </a:pPr>
            <a:r>
              <a:rPr lang="en-US" i="1" dirty="0" smtClean="0"/>
              <a:t>Perforce has records stored server-side</a:t>
            </a:r>
            <a:endParaRPr lang="en-US" i="1" dirty="0"/>
          </a:p>
        </p:txBody>
      </p:sp>
      <p:sp>
        <p:nvSpPr>
          <p:cNvPr id="3" name="Title 2"/>
          <p:cNvSpPr>
            <a:spLocks noGrp="1"/>
          </p:cNvSpPr>
          <p:nvPr>
            <p:ph type="title"/>
          </p:nvPr>
        </p:nvSpPr>
        <p:spPr/>
        <p:txBody>
          <a:bodyPr/>
          <a:lstStyle/>
          <a:p>
            <a:r>
              <a:rPr lang="en-US" dirty="0" smtClean="0"/>
              <a:t>How We Scale</a:t>
            </a:r>
            <a:endParaRPr lang="en-US" dirty="0"/>
          </a:p>
        </p:txBody>
      </p:sp>
      <p:grpSp>
        <p:nvGrpSpPr>
          <p:cNvPr id="10" name="Group 9"/>
          <p:cNvGrpSpPr/>
          <p:nvPr/>
        </p:nvGrpSpPr>
        <p:grpSpPr>
          <a:xfrm>
            <a:off x="4571902" y="1336952"/>
            <a:ext cx="2875737" cy="2890122"/>
            <a:chOff x="5985093" y="2093920"/>
            <a:chExt cx="2587300" cy="2600242"/>
          </a:xfrm>
        </p:grpSpPr>
        <p:sp>
          <p:nvSpPr>
            <p:cNvPr id="11" name="Oval 10"/>
            <p:cNvSpPr/>
            <p:nvPr/>
          </p:nvSpPr>
          <p:spPr>
            <a:xfrm>
              <a:off x="5985093" y="2093920"/>
              <a:ext cx="1935637" cy="1935637"/>
            </a:xfrm>
            <a:prstGeom prst="ellipse">
              <a:avLst/>
            </a:prstGeom>
            <a:solidFill>
              <a:srgbClr val="E6500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smtClean="0">
                <a:ln>
                  <a:noFill/>
                </a:ln>
                <a:solidFill>
                  <a:prstClr val="white"/>
                </a:solidFill>
                <a:effectLst/>
                <a:uLnTx/>
                <a:uFillTx/>
                <a:latin typeface="Calibri"/>
                <a:ea typeface="Roboto Condensed" panose="02000000000000000000" pitchFamily="2" charset="0"/>
                <a:cs typeface=""/>
              </a:endParaRPr>
            </a:p>
          </p:txBody>
        </p:sp>
        <p:sp>
          <p:nvSpPr>
            <p:cNvPr id="12" name="Oval 11"/>
            <p:cNvSpPr/>
            <p:nvPr/>
          </p:nvSpPr>
          <p:spPr>
            <a:xfrm>
              <a:off x="7076363" y="3198132"/>
              <a:ext cx="1496030" cy="1496030"/>
            </a:xfrm>
            <a:prstGeom prst="ellipse">
              <a:avLst/>
            </a:prstGeom>
            <a:solidFill>
              <a:srgbClr val="2F6DB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smtClean="0">
                <a:ln>
                  <a:noFill/>
                </a:ln>
                <a:solidFill>
                  <a:prstClr val="white"/>
                </a:solidFill>
                <a:effectLst/>
                <a:uLnTx/>
                <a:uFillTx/>
                <a:latin typeface="Calibri"/>
                <a:ea typeface="Roboto Condensed" panose="02000000000000000000" pitchFamily="2" charset="0"/>
                <a:cs typeface=""/>
              </a:endParaRPr>
            </a:p>
          </p:txBody>
        </p:sp>
        <p:sp>
          <p:nvSpPr>
            <p:cNvPr id="13" name="TextBox 12"/>
            <p:cNvSpPr txBox="1"/>
            <p:nvPr/>
          </p:nvSpPr>
          <p:spPr>
            <a:xfrm>
              <a:off x="6223502" y="2497971"/>
              <a:ext cx="1496291" cy="87225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smtClean="0">
                  <a:ln>
                    <a:noFill/>
                  </a:ln>
                  <a:solidFill>
                    <a:prstClr val="white"/>
                  </a:solidFill>
                  <a:effectLst/>
                  <a:uLnTx/>
                  <a:uFillTx/>
                  <a:latin typeface="Calibri"/>
                  <a:ea typeface="Roboto Condensed" panose="02000000000000000000" pitchFamily="2" charset="0"/>
                </a:rPr>
                <a:t>Git clone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Calibri"/>
                  <a:ea typeface="Roboto Condensed" panose="02000000000000000000" pitchFamily="2" charset="0"/>
                </a:rPr>
                <a:t>796</a:t>
              </a:r>
              <a:r>
                <a:rPr kumimoji="0" lang="en-US" sz="2400" b="0" i="0" u="none" strike="noStrike" kern="0" cap="none" spc="0" normalizeH="0" baseline="0" noProof="0" dirty="0" smtClean="0">
                  <a:ln>
                    <a:noFill/>
                  </a:ln>
                  <a:solidFill>
                    <a:prstClr val="white"/>
                  </a:solidFill>
                  <a:effectLst/>
                  <a:uLnTx/>
                  <a:uFillTx/>
                  <a:latin typeface="Calibri"/>
                  <a:ea typeface="Roboto Condensed" panose="02000000000000000000" pitchFamily="2" charset="0"/>
                </a:rPr>
                <a:t>MB</a:t>
              </a:r>
            </a:p>
          </p:txBody>
        </p:sp>
        <p:sp>
          <p:nvSpPr>
            <p:cNvPr id="14" name="TextBox 13"/>
            <p:cNvSpPr txBox="1"/>
            <p:nvPr/>
          </p:nvSpPr>
          <p:spPr>
            <a:xfrm>
              <a:off x="7272719" y="3496788"/>
              <a:ext cx="1184352" cy="87225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smtClean="0">
                  <a:ln>
                    <a:noFill/>
                  </a:ln>
                  <a:solidFill>
                    <a:prstClr val="white"/>
                  </a:solidFill>
                  <a:effectLst/>
                  <a:uLnTx/>
                  <a:uFillTx/>
                  <a:latin typeface="Calibri"/>
                  <a:ea typeface="Roboto Condensed" panose="02000000000000000000" pitchFamily="2" charset="0"/>
                </a:rPr>
                <a:t>P4 sync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Calibri"/>
                  <a:ea typeface="Roboto Condensed" panose="02000000000000000000" pitchFamily="2" charset="0"/>
                </a:rPr>
                <a:t>650</a:t>
              </a:r>
              <a:r>
                <a:rPr kumimoji="0" lang="en-US" sz="2400" b="0" i="0" u="none" strike="noStrike" kern="0" cap="none" spc="0" normalizeH="0" baseline="0" noProof="0" dirty="0" smtClean="0">
                  <a:ln>
                    <a:noFill/>
                  </a:ln>
                  <a:solidFill>
                    <a:prstClr val="white"/>
                  </a:solidFill>
                  <a:effectLst/>
                  <a:uLnTx/>
                  <a:uFillTx/>
                  <a:latin typeface="Calibri"/>
                  <a:ea typeface="Roboto Condensed" panose="02000000000000000000" pitchFamily="2" charset="0"/>
                </a:rPr>
                <a:t>MB</a:t>
              </a:r>
            </a:p>
          </p:txBody>
        </p:sp>
      </p:gr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6009" y="247719"/>
            <a:ext cx="589460" cy="562868"/>
          </a:xfrm>
          <a:prstGeom prst="rect">
            <a:avLst/>
          </a:prstGeom>
        </p:spPr>
      </p:pic>
    </p:spTree>
    <p:extLst>
      <p:ext uri="{BB962C8B-B14F-4D97-AF65-F5344CB8AC3E}">
        <p14:creationId xmlns:p14="http://schemas.microsoft.com/office/powerpoint/2010/main" val="20533861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smtClean="0"/>
              <a:t>Shallow Clone of Full Android Build</a:t>
            </a:r>
            <a:endParaRPr lang="en-US" dirty="0"/>
          </a:p>
        </p:txBody>
      </p:sp>
      <p:sp>
        <p:nvSpPr>
          <p:cNvPr id="3" name="Title 2"/>
          <p:cNvSpPr>
            <a:spLocks noGrp="1"/>
          </p:cNvSpPr>
          <p:nvPr>
            <p:ph type="title"/>
          </p:nvPr>
        </p:nvSpPr>
        <p:spPr/>
        <p:txBody>
          <a:bodyPr/>
          <a:lstStyle/>
          <a:p>
            <a:r>
              <a:rPr lang="en-US" dirty="0" smtClean="0"/>
              <a:t>How We Scale</a:t>
            </a:r>
            <a:endParaRPr lang="en-US" dirty="0"/>
          </a:p>
        </p:txBody>
      </p:sp>
      <p:grpSp>
        <p:nvGrpSpPr>
          <p:cNvPr id="33" name="Group 32"/>
          <p:cNvGrpSpPr/>
          <p:nvPr/>
        </p:nvGrpSpPr>
        <p:grpSpPr>
          <a:xfrm>
            <a:off x="958177" y="4201404"/>
            <a:ext cx="2830598" cy="261610"/>
            <a:chOff x="4402890" y="1727172"/>
            <a:chExt cx="3774130" cy="348814"/>
          </a:xfrm>
        </p:grpSpPr>
        <p:sp>
          <p:nvSpPr>
            <p:cNvPr id="34" name="TextBox 33"/>
            <p:cNvSpPr txBox="1"/>
            <p:nvPr/>
          </p:nvSpPr>
          <p:spPr>
            <a:xfrm>
              <a:off x="5596768" y="1727172"/>
              <a:ext cx="1684649" cy="34881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prstClr val="black"/>
                  </a:solidFill>
                  <a:effectLst/>
                  <a:uLnTx/>
                  <a:uFillTx/>
                  <a:latin typeface="Calibri"/>
                  <a:ea typeface="Roboto Condensed" panose="02000000000000000000" pitchFamily="2" charset="0"/>
                </a:rPr>
                <a:t>Android Repo Sync</a:t>
              </a:r>
            </a:p>
          </p:txBody>
        </p:sp>
        <p:sp>
          <p:nvSpPr>
            <p:cNvPr id="35" name="TextBox 34"/>
            <p:cNvSpPr txBox="1"/>
            <p:nvPr/>
          </p:nvSpPr>
          <p:spPr>
            <a:xfrm>
              <a:off x="7347305" y="1727172"/>
              <a:ext cx="829715" cy="34881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prstClr val="black"/>
                  </a:solidFill>
                  <a:effectLst/>
                  <a:uLnTx/>
                  <a:uFillTx/>
                  <a:latin typeface="Calibri"/>
                  <a:ea typeface="Roboto Condensed" panose="02000000000000000000" pitchFamily="2" charset="0"/>
                </a:rPr>
                <a:t>P4 Sync</a:t>
              </a:r>
            </a:p>
          </p:txBody>
        </p:sp>
        <p:sp>
          <p:nvSpPr>
            <p:cNvPr id="36" name="Rectangle 35"/>
            <p:cNvSpPr/>
            <p:nvPr/>
          </p:nvSpPr>
          <p:spPr>
            <a:xfrm>
              <a:off x="5519442" y="1832762"/>
              <a:ext cx="138260" cy="138260"/>
            </a:xfrm>
            <a:prstGeom prst="rect">
              <a:avLst/>
            </a:prstGeom>
            <a:solidFill>
              <a:sysClr val="window" lastClr="FFFFFF">
                <a:lumMod val="5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smtClean="0">
                <a:ln>
                  <a:noFill/>
                </a:ln>
                <a:solidFill>
                  <a:prstClr val="white"/>
                </a:solidFill>
                <a:effectLst/>
                <a:uLnTx/>
                <a:uFillTx/>
                <a:latin typeface="Calibri"/>
                <a:ea typeface="Roboto Condensed" panose="02000000000000000000" pitchFamily="2" charset="0"/>
                <a:cs typeface=""/>
              </a:endParaRPr>
            </a:p>
          </p:txBody>
        </p:sp>
        <p:sp>
          <p:nvSpPr>
            <p:cNvPr id="37" name="Rectangle 36"/>
            <p:cNvSpPr/>
            <p:nvPr/>
          </p:nvSpPr>
          <p:spPr>
            <a:xfrm>
              <a:off x="7269890" y="1832762"/>
              <a:ext cx="138260" cy="138260"/>
            </a:xfrm>
            <a:prstGeom prst="rect">
              <a:avLst/>
            </a:prstGeom>
            <a:solidFill>
              <a:srgbClr val="5B9BD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smtClean="0">
                <a:ln>
                  <a:noFill/>
                </a:ln>
                <a:solidFill>
                  <a:prstClr val="white"/>
                </a:solidFill>
                <a:effectLst/>
                <a:uLnTx/>
                <a:uFillTx/>
                <a:latin typeface="Calibri"/>
                <a:ea typeface="Roboto Condensed" panose="02000000000000000000" pitchFamily="2" charset="0"/>
                <a:cs typeface=""/>
              </a:endParaRPr>
            </a:p>
          </p:txBody>
        </p:sp>
        <p:sp>
          <p:nvSpPr>
            <p:cNvPr id="38" name="TextBox 37"/>
            <p:cNvSpPr txBox="1"/>
            <p:nvPr/>
          </p:nvSpPr>
          <p:spPr>
            <a:xfrm>
              <a:off x="4498305" y="1727172"/>
              <a:ext cx="947268" cy="34881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err="1" smtClean="0">
                  <a:ln>
                    <a:noFill/>
                  </a:ln>
                  <a:solidFill>
                    <a:prstClr val="black"/>
                  </a:solidFill>
                  <a:effectLst/>
                  <a:uLnTx/>
                  <a:uFillTx/>
                  <a:latin typeface="Calibri"/>
                  <a:ea typeface="Roboto Condensed" panose="02000000000000000000" pitchFamily="2" charset="0"/>
                </a:rPr>
                <a:t>Git</a:t>
              </a:r>
              <a:r>
                <a:rPr kumimoji="0" lang="en-US" sz="1100" b="0" i="0" u="none" strike="noStrike" kern="0" cap="none" spc="0" normalizeH="0" baseline="0" noProof="0" dirty="0" smtClean="0">
                  <a:ln>
                    <a:noFill/>
                  </a:ln>
                  <a:solidFill>
                    <a:prstClr val="black"/>
                  </a:solidFill>
                  <a:effectLst/>
                  <a:uLnTx/>
                  <a:uFillTx/>
                  <a:latin typeface="Calibri"/>
                  <a:ea typeface="Roboto Condensed" panose="02000000000000000000" pitchFamily="2" charset="0"/>
                </a:rPr>
                <a:t> Clone</a:t>
              </a:r>
            </a:p>
          </p:txBody>
        </p:sp>
        <p:sp>
          <p:nvSpPr>
            <p:cNvPr id="39" name="Rectangle 38"/>
            <p:cNvSpPr/>
            <p:nvPr/>
          </p:nvSpPr>
          <p:spPr>
            <a:xfrm>
              <a:off x="4402890" y="1832762"/>
              <a:ext cx="138260" cy="138260"/>
            </a:xfrm>
            <a:prstGeom prst="rect">
              <a:avLst/>
            </a:prstGeom>
            <a:solidFill>
              <a:srgbClr val="ED7D3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smtClean="0">
                <a:ln>
                  <a:noFill/>
                </a:ln>
                <a:solidFill>
                  <a:prstClr val="white"/>
                </a:solidFill>
                <a:effectLst/>
                <a:uLnTx/>
                <a:uFillTx/>
                <a:latin typeface="Calibri"/>
                <a:ea typeface="Roboto Condensed" panose="02000000000000000000" pitchFamily="2" charset="0"/>
                <a:cs typeface=""/>
              </a:endParaRPr>
            </a:p>
          </p:txBody>
        </p:sp>
      </p:grpSp>
      <p:grpSp>
        <p:nvGrpSpPr>
          <p:cNvPr id="40" name="Group 39"/>
          <p:cNvGrpSpPr/>
          <p:nvPr/>
        </p:nvGrpSpPr>
        <p:grpSpPr>
          <a:xfrm>
            <a:off x="339873" y="1734935"/>
            <a:ext cx="4215593" cy="2210628"/>
            <a:chOff x="377832" y="1963339"/>
            <a:chExt cx="5620790" cy="2947504"/>
          </a:xfrm>
        </p:grpSpPr>
        <p:sp>
          <p:nvSpPr>
            <p:cNvPr id="41" name="TextBox 40"/>
            <p:cNvSpPr txBox="1"/>
            <p:nvPr/>
          </p:nvSpPr>
          <p:spPr>
            <a:xfrm>
              <a:off x="3182764" y="4261968"/>
              <a:ext cx="2716772" cy="636072"/>
            </a:xfrm>
            <a:prstGeom prst="rect">
              <a:avLst/>
            </a:prstGeom>
            <a:noFill/>
          </p:spPr>
          <p:txBody>
            <a:bodyPr wrap="square" rtlCol="0">
              <a:spAutoFit/>
            </a:bodyPr>
            <a:lstStyle/>
            <a:p>
              <a:pPr marL="0" marR="0" lvl="0" indent="0" algn="ctr" defTabSz="914400" eaLnBrk="1" fontAlgn="auto" latinLnBrk="0" hangingPunct="1">
                <a:lnSpc>
                  <a:spcPts val="1520"/>
                </a:lnSpc>
                <a:spcBef>
                  <a:spcPts val="0"/>
                </a:spcBef>
                <a:spcAft>
                  <a:spcPts val="0"/>
                </a:spcAft>
                <a:buClrTx/>
                <a:buSzTx/>
                <a:buFontTx/>
                <a:buNone/>
                <a:tabLst/>
                <a:defRPr/>
              </a:pPr>
              <a:r>
                <a:rPr kumimoji="0" lang="en-US" sz="1100" b="0" i="0" u="none" strike="noStrike" kern="0" cap="none" spc="0" normalizeH="0" baseline="0" noProof="0" dirty="0" smtClean="0">
                  <a:ln>
                    <a:noFill/>
                  </a:ln>
                  <a:solidFill>
                    <a:prstClr val="black"/>
                  </a:solidFill>
                  <a:effectLst/>
                  <a:uLnTx/>
                  <a:uFillTx/>
                  <a:latin typeface="Calibri"/>
                  <a:ea typeface="Roboto Condensed" panose="02000000000000000000" pitchFamily="2" charset="0"/>
                  <a:cs typeface="Verdana" charset="0"/>
                </a:rPr>
                <a:t>Sync over WAN </a:t>
              </a:r>
            </a:p>
            <a:p>
              <a:pPr marL="0" marR="0" lvl="0" indent="0" algn="ctr" defTabSz="914400" eaLnBrk="1" fontAlgn="auto" latinLnBrk="0" hangingPunct="1">
                <a:lnSpc>
                  <a:spcPts val="1520"/>
                </a:lnSpc>
                <a:spcBef>
                  <a:spcPts val="0"/>
                </a:spcBef>
                <a:spcAft>
                  <a:spcPts val="0"/>
                </a:spcAft>
                <a:buClrTx/>
                <a:buSzTx/>
                <a:buFontTx/>
                <a:buNone/>
                <a:tabLst/>
                <a:defRPr/>
              </a:pPr>
              <a:r>
                <a:rPr kumimoji="0" lang="en-US" sz="1100" b="0" i="0" u="none" strike="noStrike" kern="0" cap="none" spc="0" normalizeH="0" baseline="0" noProof="0" dirty="0" smtClean="0">
                  <a:ln>
                    <a:noFill/>
                  </a:ln>
                  <a:solidFill>
                    <a:prstClr val="black"/>
                  </a:solidFill>
                  <a:effectLst/>
                  <a:uLnTx/>
                  <a:uFillTx/>
                  <a:latin typeface="Calibri"/>
                  <a:ea typeface="Roboto Condensed" panose="02000000000000000000" pitchFamily="2" charset="0"/>
                  <a:cs typeface="Verdana" charset="0"/>
                </a:rPr>
                <a:t>(1100 repos, 200ms latency)</a:t>
              </a:r>
            </a:p>
          </p:txBody>
        </p:sp>
        <p:sp>
          <p:nvSpPr>
            <p:cNvPr id="42" name="TextBox 41"/>
            <p:cNvSpPr txBox="1"/>
            <p:nvPr/>
          </p:nvSpPr>
          <p:spPr>
            <a:xfrm>
              <a:off x="728771" y="4274771"/>
              <a:ext cx="2480441" cy="636072"/>
            </a:xfrm>
            <a:prstGeom prst="rect">
              <a:avLst/>
            </a:prstGeom>
            <a:noFill/>
          </p:spPr>
          <p:txBody>
            <a:bodyPr wrap="square" rtlCol="0">
              <a:spAutoFit/>
            </a:bodyPr>
            <a:lstStyle/>
            <a:p>
              <a:pPr marL="0" marR="0" lvl="0" indent="0" algn="ctr" defTabSz="914400" eaLnBrk="1" fontAlgn="auto" latinLnBrk="0" hangingPunct="1">
                <a:lnSpc>
                  <a:spcPts val="1520"/>
                </a:lnSpc>
                <a:spcBef>
                  <a:spcPts val="0"/>
                </a:spcBef>
                <a:spcAft>
                  <a:spcPts val="0"/>
                </a:spcAft>
                <a:buClrTx/>
                <a:buSzTx/>
                <a:buFontTx/>
                <a:buNone/>
                <a:tabLst/>
                <a:defRPr/>
              </a:pPr>
              <a:r>
                <a:rPr kumimoji="0" lang="en-US" sz="1100" b="0" i="0" u="none" strike="noStrike" kern="0" cap="none" spc="0" normalizeH="0" baseline="0" noProof="0" dirty="0" smtClean="0">
                  <a:ln>
                    <a:noFill/>
                  </a:ln>
                  <a:solidFill>
                    <a:prstClr val="black"/>
                  </a:solidFill>
                  <a:effectLst/>
                  <a:uLnTx/>
                  <a:uFillTx/>
                  <a:latin typeface="Calibri"/>
                  <a:ea typeface="Roboto Condensed" panose="02000000000000000000" pitchFamily="2" charset="0"/>
                  <a:cs typeface="Verdana" charset="0"/>
                </a:rPr>
                <a:t>Sync over LAN </a:t>
              </a:r>
            </a:p>
            <a:p>
              <a:pPr marL="0" marR="0" lvl="0" indent="0" algn="ctr" defTabSz="914400" eaLnBrk="1" fontAlgn="auto" latinLnBrk="0" hangingPunct="1">
                <a:lnSpc>
                  <a:spcPts val="1520"/>
                </a:lnSpc>
                <a:spcBef>
                  <a:spcPts val="0"/>
                </a:spcBef>
                <a:spcAft>
                  <a:spcPts val="0"/>
                </a:spcAft>
                <a:buClrTx/>
                <a:buSzTx/>
                <a:buFontTx/>
                <a:buNone/>
                <a:tabLst/>
                <a:defRPr/>
              </a:pPr>
              <a:r>
                <a:rPr kumimoji="0" lang="en-US" sz="1100" b="0" i="0" u="none" strike="noStrike" kern="0" cap="none" spc="0" normalizeH="0" baseline="0" noProof="0" dirty="0" smtClean="0">
                  <a:ln>
                    <a:noFill/>
                  </a:ln>
                  <a:solidFill>
                    <a:prstClr val="black"/>
                  </a:solidFill>
                  <a:effectLst/>
                  <a:uLnTx/>
                  <a:uFillTx/>
                  <a:latin typeface="Calibri"/>
                  <a:ea typeface="Roboto Condensed" panose="02000000000000000000" pitchFamily="2" charset="0"/>
                  <a:cs typeface="Verdana" charset="0"/>
                </a:rPr>
                <a:t>(1100 repos)</a:t>
              </a:r>
            </a:p>
          </p:txBody>
        </p:sp>
        <p:graphicFrame>
          <p:nvGraphicFramePr>
            <p:cNvPr id="43" name="Chart 42"/>
            <p:cNvGraphicFramePr/>
            <p:nvPr>
              <p:extLst/>
            </p:nvPr>
          </p:nvGraphicFramePr>
          <p:xfrm>
            <a:off x="377832" y="1963339"/>
            <a:ext cx="5620790" cy="2393148"/>
          </p:xfrm>
          <a:graphic>
            <a:graphicData uri="http://schemas.openxmlformats.org/drawingml/2006/chart">
              <c:chart xmlns:c="http://schemas.openxmlformats.org/drawingml/2006/chart" xmlns:r="http://schemas.openxmlformats.org/officeDocument/2006/relationships" r:id="rId2"/>
            </a:graphicData>
          </a:graphic>
        </p:graphicFrame>
        <p:sp>
          <p:nvSpPr>
            <p:cNvPr id="44" name="TextBox 43"/>
            <p:cNvSpPr txBox="1"/>
            <p:nvPr/>
          </p:nvSpPr>
          <p:spPr>
            <a:xfrm>
              <a:off x="1183521" y="3549879"/>
              <a:ext cx="421483" cy="294097"/>
            </a:xfrm>
            <a:prstGeom prst="rect">
              <a:avLst/>
            </a:prstGeom>
            <a:noFill/>
          </p:spPr>
          <p:txBody>
            <a:bodyPr wrap="none" rtlCol="0">
              <a:spAutoFit/>
            </a:bodyPr>
            <a:lstStyle/>
            <a:p>
              <a:pPr marL="0" marR="0" lvl="0" indent="0" algn="ctr" defTabSz="914400" eaLnBrk="1" fontAlgn="auto" latinLnBrk="0" hangingPunct="1">
                <a:lnSpc>
                  <a:spcPts val="1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E6500D"/>
                  </a:solidFill>
                  <a:effectLst/>
                  <a:uLnTx/>
                  <a:uFillTx/>
                  <a:latin typeface="Calibri"/>
                  <a:ea typeface="Roboto Condensed" panose="02000000000000000000" pitchFamily="2" charset="0"/>
                </a:rPr>
                <a:t>28</a:t>
              </a:r>
            </a:p>
          </p:txBody>
        </p:sp>
        <p:sp>
          <p:nvSpPr>
            <p:cNvPr id="45" name="TextBox 44"/>
            <p:cNvSpPr txBox="1"/>
            <p:nvPr/>
          </p:nvSpPr>
          <p:spPr>
            <a:xfrm>
              <a:off x="1753704" y="3689284"/>
              <a:ext cx="421483" cy="294097"/>
            </a:xfrm>
            <a:prstGeom prst="rect">
              <a:avLst/>
            </a:prstGeom>
            <a:noFill/>
          </p:spPr>
          <p:txBody>
            <a:bodyPr wrap="none" rtlCol="0">
              <a:spAutoFit/>
            </a:bodyPr>
            <a:lstStyle/>
            <a:p>
              <a:pPr marL="0" marR="0" lvl="0" indent="0" algn="ctr" defTabSz="914400" eaLnBrk="1" fontAlgn="auto" latinLnBrk="0" hangingPunct="1">
                <a:lnSpc>
                  <a:spcPts val="1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white">
                      <a:lumMod val="50000"/>
                    </a:prstClr>
                  </a:solidFill>
                  <a:effectLst/>
                  <a:uLnTx/>
                  <a:uFillTx/>
                  <a:latin typeface="Calibri"/>
                  <a:ea typeface="Roboto Condensed" panose="02000000000000000000" pitchFamily="2" charset="0"/>
                </a:rPr>
                <a:t>17</a:t>
              </a:r>
            </a:p>
          </p:txBody>
        </p:sp>
        <p:sp>
          <p:nvSpPr>
            <p:cNvPr id="46" name="TextBox 45"/>
            <p:cNvSpPr txBox="1"/>
            <p:nvPr/>
          </p:nvSpPr>
          <p:spPr>
            <a:xfrm>
              <a:off x="3724097" y="2324310"/>
              <a:ext cx="509115" cy="294097"/>
            </a:xfrm>
            <a:prstGeom prst="rect">
              <a:avLst/>
            </a:prstGeom>
            <a:noFill/>
          </p:spPr>
          <p:txBody>
            <a:bodyPr wrap="none" rtlCol="0">
              <a:spAutoFit/>
            </a:bodyPr>
            <a:lstStyle/>
            <a:p>
              <a:pPr marL="0" marR="0" lvl="0" indent="0" algn="ctr" defTabSz="914400" eaLnBrk="1" fontAlgn="auto" latinLnBrk="0" hangingPunct="1">
                <a:lnSpc>
                  <a:spcPts val="1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white"/>
                  </a:solidFill>
                  <a:effectLst/>
                  <a:uLnTx/>
                  <a:uFillTx/>
                  <a:latin typeface="Calibri"/>
                  <a:ea typeface="Roboto Condensed" panose="02000000000000000000" pitchFamily="2" charset="0"/>
                </a:rPr>
                <a:t>150</a:t>
              </a:r>
            </a:p>
          </p:txBody>
        </p:sp>
        <p:sp>
          <p:nvSpPr>
            <p:cNvPr id="47" name="TextBox 46"/>
            <p:cNvSpPr txBox="1"/>
            <p:nvPr/>
          </p:nvSpPr>
          <p:spPr>
            <a:xfrm>
              <a:off x="4901359" y="3613294"/>
              <a:ext cx="421483" cy="294097"/>
            </a:xfrm>
            <a:prstGeom prst="rect">
              <a:avLst/>
            </a:prstGeom>
            <a:noFill/>
          </p:spPr>
          <p:txBody>
            <a:bodyPr wrap="none" rtlCol="0">
              <a:spAutoFit/>
            </a:bodyPr>
            <a:lstStyle/>
            <a:p>
              <a:pPr marL="0" marR="0" lvl="0" indent="0" algn="ctr" defTabSz="914400" eaLnBrk="1" fontAlgn="auto" latinLnBrk="0" hangingPunct="1">
                <a:lnSpc>
                  <a:spcPts val="1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2F6DB6"/>
                  </a:solidFill>
                  <a:effectLst/>
                  <a:uLnTx/>
                  <a:uFillTx/>
                  <a:latin typeface="Calibri"/>
                  <a:ea typeface="Roboto Condensed" panose="02000000000000000000" pitchFamily="2" charset="0"/>
                </a:rPr>
                <a:t>23</a:t>
              </a:r>
            </a:p>
          </p:txBody>
        </p:sp>
        <p:sp>
          <p:nvSpPr>
            <p:cNvPr id="48" name="TextBox 47"/>
            <p:cNvSpPr txBox="1"/>
            <p:nvPr/>
          </p:nvSpPr>
          <p:spPr>
            <a:xfrm>
              <a:off x="2318472" y="3712044"/>
              <a:ext cx="421483" cy="294097"/>
            </a:xfrm>
            <a:prstGeom prst="rect">
              <a:avLst/>
            </a:prstGeom>
            <a:noFill/>
          </p:spPr>
          <p:txBody>
            <a:bodyPr wrap="none" rtlCol="0">
              <a:spAutoFit/>
            </a:bodyPr>
            <a:lstStyle/>
            <a:p>
              <a:pPr marL="0" marR="0" lvl="0" indent="0" algn="ctr" defTabSz="914400" eaLnBrk="1" fontAlgn="auto" latinLnBrk="0" hangingPunct="1">
                <a:lnSpc>
                  <a:spcPts val="1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2F6DB6"/>
                  </a:solidFill>
                  <a:effectLst/>
                  <a:uLnTx/>
                  <a:uFillTx/>
                  <a:latin typeface="Calibri"/>
                  <a:ea typeface="Roboto Condensed" panose="02000000000000000000" pitchFamily="2" charset="0"/>
                </a:rPr>
                <a:t>14</a:t>
              </a:r>
            </a:p>
          </p:txBody>
        </p:sp>
        <p:sp>
          <p:nvSpPr>
            <p:cNvPr id="49" name="TextBox 48"/>
            <p:cNvSpPr txBox="1"/>
            <p:nvPr/>
          </p:nvSpPr>
          <p:spPr>
            <a:xfrm>
              <a:off x="4344014" y="3444756"/>
              <a:ext cx="421483" cy="294097"/>
            </a:xfrm>
            <a:prstGeom prst="rect">
              <a:avLst/>
            </a:prstGeom>
            <a:noFill/>
          </p:spPr>
          <p:txBody>
            <a:bodyPr wrap="none" rtlCol="0">
              <a:spAutoFit/>
            </a:bodyPr>
            <a:lstStyle/>
            <a:p>
              <a:pPr marL="0" marR="0" lvl="0" indent="0" algn="ctr" defTabSz="914400" eaLnBrk="1" fontAlgn="auto" latinLnBrk="0" hangingPunct="1">
                <a:lnSpc>
                  <a:spcPts val="1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prstClr val="white">
                      <a:lumMod val="50000"/>
                    </a:prstClr>
                  </a:solidFill>
                  <a:effectLst/>
                  <a:uLnTx/>
                  <a:uFillTx/>
                  <a:latin typeface="Calibri"/>
                  <a:ea typeface="Roboto Condensed" panose="02000000000000000000" pitchFamily="2" charset="0"/>
                </a:rPr>
                <a:t>36</a:t>
              </a:r>
            </a:p>
          </p:txBody>
        </p:sp>
      </p:grpSp>
      <p:grpSp>
        <p:nvGrpSpPr>
          <p:cNvPr id="50" name="Group 49"/>
          <p:cNvGrpSpPr/>
          <p:nvPr/>
        </p:nvGrpSpPr>
        <p:grpSpPr>
          <a:xfrm>
            <a:off x="4994369" y="1742682"/>
            <a:ext cx="2584949" cy="2354699"/>
            <a:chOff x="8394029" y="1620369"/>
            <a:chExt cx="3446599" cy="3139598"/>
          </a:xfrm>
        </p:grpSpPr>
        <p:sp>
          <p:nvSpPr>
            <p:cNvPr id="51" name="TextBox 50"/>
            <p:cNvSpPr txBox="1"/>
            <p:nvPr/>
          </p:nvSpPr>
          <p:spPr>
            <a:xfrm>
              <a:off x="8394029" y="4390635"/>
              <a:ext cx="3446599"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Calibri"/>
                  <a:ea typeface="Roboto Condensed" panose="02000000000000000000" pitchFamily="2" charset="0"/>
                  <a:cs typeface="Arial" charset="0"/>
                </a:rPr>
                <a:t>Resulting sync sizes</a:t>
              </a:r>
            </a:p>
          </p:txBody>
        </p:sp>
        <p:grpSp>
          <p:nvGrpSpPr>
            <p:cNvPr id="52" name="Group 51"/>
            <p:cNvGrpSpPr/>
            <p:nvPr/>
          </p:nvGrpSpPr>
          <p:grpSpPr>
            <a:xfrm>
              <a:off x="8948775" y="1620369"/>
              <a:ext cx="1505131" cy="1505131"/>
              <a:chOff x="6605852" y="1365419"/>
              <a:chExt cx="1128848" cy="1128848"/>
            </a:xfrm>
            <a:solidFill>
              <a:srgbClr val="E6500D"/>
            </a:solidFill>
          </p:grpSpPr>
          <p:sp>
            <p:nvSpPr>
              <p:cNvPr id="59" name="Oval 58"/>
              <p:cNvSpPr/>
              <p:nvPr/>
            </p:nvSpPr>
            <p:spPr>
              <a:xfrm>
                <a:off x="6605852" y="1365419"/>
                <a:ext cx="1128848" cy="1128848"/>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Roboto Condensed" panose="02000000000000000000" pitchFamily="2" charset="0"/>
                  <a:cs typeface=""/>
                </a:endParaRPr>
              </a:p>
            </p:txBody>
          </p:sp>
          <p:sp>
            <p:nvSpPr>
              <p:cNvPr id="60" name="TextBox 59"/>
              <p:cNvSpPr txBox="1"/>
              <p:nvPr/>
            </p:nvSpPr>
            <p:spPr>
              <a:xfrm>
                <a:off x="6798216" y="1612576"/>
                <a:ext cx="744114" cy="600163"/>
              </a:xfrm>
              <a:prstGeom prst="rect">
                <a:avLst/>
              </a:prstGeom>
              <a:grp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white"/>
                    </a:solidFill>
                    <a:effectLst/>
                    <a:uLnTx/>
                    <a:uFillTx/>
                    <a:latin typeface="Calibri"/>
                    <a:ea typeface="Roboto Condensed" panose="02000000000000000000" pitchFamily="2" charset="0"/>
                  </a:rPr>
                  <a:t>Git clone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smtClean="0">
                    <a:ln>
                      <a:noFill/>
                    </a:ln>
                    <a:solidFill>
                      <a:prstClr val="white"/>
                    </a:solidFill>
                    <a:effectLst/>
                    <a:uLnTx/>
                    <a:uFillTx/>
                    <a:latin typeface="Calibri"/>
                    <a:ea typeface="Roboto Condensed" panose="02000000000000000000" pitchFamily="2" charset="0"/>
                  </a:rPr>
                  <a:t>66</a:t>
                </a:r>
                <a:r>
                  <a:rPr kumimoji="0" lang="en-US" sz="1013" b="0" i="0" u="none" strike="noStrike" kern="0" cap="none" spc="0" normalizeH="0" baseline="0" noProof="0" dirty="0" smtClean="0">
                    <a:ln>
                      <a:noFill/>
                    </a:ln>
                    <a:solidFill>
                      <a:prstClr val="white"/>
                    </a:solidFill>
                    <a:effectLst/>
                    <a:uLnTx/>
                    <a:uFillTx/>
                    <a:latin typeface="Calibri"/>
                    <a:ea typeface="Roboto Condensed" panose="02000000000000000000" pitchFamily="2" charset="0"/>
                  </a:rPr>
                  <a:t>GB</a:t>
                </a:r>
              </a:p>
            </p:txBody>
          </p:sp>
        </p:grpSp>
        <p:grpSp>
          <p:nvGrpSpPr>
            <p:cNvPr id="53" name="Group 52"/>
            <p:cNvGrpSpPr/>
            <p:nvPr/>
          </p:nvGrpSpPr>
          <p:grpSpPr>
            <a:xfrm>
              <a:off x="10033912" y="2035450"/>
              <a:ext cx="1582065" cy="1582065"/>
              <a:chOff x="7424836" y="1513735"/>
              <a:chExt cx="1186549" cy="1186549"/>
            </a:xfrm>
          </p:grpSpPr>
          <p:sp>
            <p:nvSpPr>
              <p:cNvPr id="57" name="Oval 56"/>
              <p:cNvSpPr/>
              <p:nvPr/>
            </p:nvSpPr>
            <p:spPr>
              <a:xfrm>
                <a:off x="7424836" y="1513735"/>
                <a:ext cx="1186549" cy="1186549"/>
              </a:xfrm>
              <a:prstGeom prst="ellipse">
                <a:avLst/>
              </a:prstGeom>
              <a:solidFill>
                <a:sysClr val="window" lastClr="FFFFFF">
                  <a:lumMod val="5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Roboto Condensed" panose="02000000000000000000" pitchFamily="2" charset="0"/>
                  <a:cs typeface=""/>
                </a:endParaRPr>
              </a:p>
            </p:txBody>
          </p:sp>
          <p:sp>
            <p:nvSpPr>
              <p:cNvPr id="58" name="TextBox 57"/>
              <p:cNvSpPr txBox="1"/>
              <p:nvPr/>
            </p:nvSpPr>
            <p:spPr>
              <a:xfrm>
                <a:off x="7611877" y="1824654"/>
                <a:ext cx="812467" cy="60016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white"/>
                    </a:solidFill>
                    <a:effectLst/>
                    <a:uLnTx/>
                    <a:uFillTx/>
                    <a:latin typeface="Calibri"/>
                    <a:ea typeface="Roboto Condensed" panose="02000000000000000000" pitchFamily="2" charset="0"/>
                  </a:rPr>
                  <a:t>Repo sync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smtClean="0">
                    <a:ln>
                      <a:noFill/>
                    </a:ln>
                    <a:solidFill>
                      <a:prstClr val="white"/>
                    </a:solidFill>
                    <a:effectLst/>
                    <a:uLnTx/>
                    <a:uFillTx/>
                    <a:latin typeface="Calibri"/>
                    <a:ea typeface="Roboto Condensed" panose="02000000000000000000" pitchFamily="2" charset="0"/>
                  </a:rPr>
                  <a:t>67</a:t>
                </a:r>
                <a:r>
                  <a:rPr kumimoji="0" lang="en-US" sz="1013" b="0" i="0" u="none" strike="noStrike" kern="0" cap="none" spc="0" normalizeH="0" baseline="0" noProof="0" dirty="0" smtClean="0">
                    <a:ln>
                      <a:noFill/>
                    </a:ln>
                    <a:solidFill>
                      <a:prstClr val="white"/>
                    </a:solidFill>
                    <a:effectLst/>
                    <a:uLnTx/>
                    <a:uFillTx/>
                    <a:latin typeface="Calibri"/>
                    <a:ea typeface="Roboto Condensed" panose="02000000000000000000" pitchFamily="2" charset="0"/>
                  </a:rPr>
                  <a:t>GB</a:t>
                </a:r>
              </a:p>
            </p:txBody>
          </p:sp>
        </p:grpSp>
        <p:grpSp>
          <p:nvGrpSpPr>
            <p:cNvPr id="54" name="Group 53"/>
            <p:cNvGrpSpPr/>
            <p:nvPr/>
          </p:nvGrpSpPr>
          <p:grpSpPr>
            <a:xfrm>
              <a:off x="9377047" y="2998029"/>
              <a:ext cx="1235397" cy="1235396"/>
              <a:chOff x="7013193" y="2274093"/>
              <a:chExt cx="926548" cy="926548"/>
            </a:xfrm>
            <a:solidFill>
              <a:srgbClr val="2F6DB6"/>
            </a:solidFill>
          </p:grpSpPr>
          <p:sp>
            <p:nvSpPr>
              <p:cNvPr id="55" name="Oval 54"/>
              <p:cNvSpPr/>
              <p:nvPr/>
            </p:nvSpPr>
            <p:spPr>
              <a:xfrm>
                <a:off x="7013193" y="2274093"/>
                <a:ext cx="926548" cy="926548"/>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Roboto Condensed" panose="02000000000000000000" pitchFamily="2" charset="0"/>
                  <a:cs typeface=""/>
                </a:endParaRPr>
              </a:p>
            </p:txBody>
          </p:sp>
          <p:sp>
            <p:nvSpPr>
              <p:cNvPr id="56" name="TextBox 55"/>
              <p:cNvSpPr txBox="1"/>
              <p:nvPr/>
            </p:nvSpPr>
            <p:spPr>
              <a:xfrm>
                <a:off x="7156871" y="2456136"/>
                <a:ext cx="651590" cy="600165"/>
              </a:xfrm>
              <a:prstGeom prst="rect">
                <a:avLst/>
              </a:prstGeom>
              <a:grp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white"/>
                    </a:solidFill>
                    <a:effectLst/>
                    <a:uLnTx/>
                    <a:uFillTx/>
                    <a:latin typeface="Calibri"/>
                    <a:ea typeface="Roboto Condensed" panose="02000000000000000000" pitchFamily="2" charset="0"/>
                  </a:rPr>
                  <a:t>P4 sync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smtClean="0">
                    <a:ln>
                      <a:noFill/>
                    </a:ln>
                    <a:solidFill>
                      <a:prstClr val="white"/>
                    </a:solidFill>
                    <a:effectLst/>
                    <a:uLnTx/>
                    <a:uFillTx/>
                    <a:latin typeface="Calibri"/>
                    <a:ea typeface="Roboto Condensed" panose="02000000000000000000" pitchFamily="2" charset="0"/>
                  </a:rPr>
                  <a:t>50</a:t>
                </a:r>
                <a:r>
                  <a:rPr kumimoji="0" lang="en-US" sz="1013" b="0" i="0" u="none" strike="noStrike" kern="0" cap="none" spc="0" normalizeH="0" baseline="0" noProof="0" dirty="0" smtClean="0">
                    <a:ln>
                      <a:noFill/>
                    </a:ln>
                    <a:solidFill>
                      <a:prstClr val="white"/>
                    </a:solidFill>
                    <a:effectLst/>
                    <a:uLnTx/>
                    <a:uFillTx/>
                    <a:latin typeface="Calibri"/>
                    <a:ea typeface="Roboto Condensed" panose="02000000000000000000" pitchFamily="2" charset="0"/>
                  </a:rPr>
                  <a:t>GB</a:t>
                </a:r>
                <a:endParaRPr kumimoji="0" lang="en-US" sz="1600" b="0" i="0" u="none" strike="noStrike" kern="0" cap="none" spc="0" normalizeH="0" baseline="0" noProof="0" dirty="0" smtClean="0">
                  <a:ln>
                    <a:noFill/>
                  </a:ln>
                  <a:solidFill>
                    <a:prstClr val="white"/>
                  </a:solidFill>
                  <a:effectLst/>
                  <a:uLnTx/>
                  <a:uFillTx/>
                  <a:latin typeface="Calibri"/>
                  <a:ea typeface="Roboto Condensed" panose="02000000000000000000" pitchFamily="2" charset="0"/>
                </a:endParaRPr>
              </a:p>
            </p:txBody>
          </p:sp>
        </p:grpSp>
      </p:grpSp>
      <p:pic>
        <p:nvPicPr>
          <p:cNvPr id="61" name="Picture 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6009" y="247719"/>
            <a:ext cx="589460" cy="562868"/>
          </a:xfrm>
          <a:prstGeom prst="rect">
            <a:avLst/>
          </a:prstGeom>
        </p:spPr>
      </p:pic>
    </p:spTree>
    <p:extLst>
      <p:ext uri="{BB962C8B-B14F-4D97-AF65-F5344CB8AC3E}">
        <p14:creationId xmlns:p14="http://schemas.microsoft.com/office/powerpoint/2010/main" val="11987485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a:lnSpc>
                <a:spcPct val="150000"/>
              </a:lnSpc>
              <a:buFont typeface="Courier New" charset="0"/>
              <a:buChar char="o"/>
            </a:pPr>
            <a:r>
              <a:rPr lang="en-US" dirty="0" smtClean="0"/>
              <a:t>Use a federated version control system to version everything</a:t>
            </a:r>
            <a:r>
              <a:rPr lang="is-IS" dirty="0" smtClean="0"/>
              <a:t>…</a:t>
            </a:r>
          </a:p>
          <a:p>
            <a:pPr marL="0" indent="0">
              <a:lnSpc>
                <a:spcPct val="150000"/>
              </a:lnSpc>
              <a:buNone/>
            </a:pPr>
            <a:r>
              <a:rPr lang="is-IS" dirty="0"/>
              <a:t> </a:t>
            </a:r>
            <a:r>
              <a:rPr lang="is-IS" dirty="0" smtClean="0"/>
              <a:t>  ...even multiple Git repositories.</a:t>
            </a:r>
          </a:p>
          <a:p>
            <a:pPr>
              <a:lnSpc>
                <a:spcPct val="150000"/>
              </a:lnSpc>
              <a:buFont typeface="Courier New" charset="0"/>
              <a:buChar char="o"/>
            </a:pPr>
            <a:r>
              <a:rPr lang="is-IS" dirty="0" smtClean="0"/>
              <a:t>Scale with Perforce across your enterprise.</a:t>
            </a:r>
          </a:p>
          <a:p>
            <a:pPr>
              <a:lnSpc>
                <a:spcPct val="150000"/>
              </a:lnSpc>
              <a:buFont typeface="Courier New" charset="0"/>
              <a:buChar char="o"/>
            </a:pPr>
            <a:r>
              <a:rPr lang="is-IS" dirty="0" smtClean="0"/>
              <a:t>Access content globally as if it were local.</a:t>
            </a:r>
          </a:p>
          <a:p>
            <a:pPr>
              <a:lnSpc>
                <a:spcPct val="150000"/>
              </a:lnSpc>
              <a:buFont typeface="Courier New" charset="0"/>
              <a:buChar char="o"/>
            </a:pPr>
            <a:r>
              <a:rPr lang="is-IS" dirty="0" smtClean="0"/>
              <a:t>Version every aspect of DevOps.</a:t>
            </a:r>
            <a:endParaRPr lang="en-US" dirty="0"/>
          </a:p>
        </p:txBody>
      </p:sp>
      <p:sp>
        <p:nvSpPr>
          <p:cNvPr id="3" name="Title 2"/>
          <p:cNvSpPr>
            <a:spLocks noGrp="1"/>
          </p:cNvSpPr>
          <p:nvPr>
            <p:ph type="title"/>
          </p:nvPr>
        </p:nvSpPr>
        <p:spPr/>
        <p:txBody>
          <a:bodyPr/>
          <a:lstStyle/>
          <a:p>
            <a:r>
              <a:rPr lang="en-US" dirty="0" smtClean="0"/>
              <a:t>Summary</a:t>
            </a:r>
            <a:endParaRPr lang="en-US" dirty="0"/>
          </a:p>
        </p:txBody>
      </p:sp>
    </p:spTree>
    <p:extLst>
      <p:ext uri="{BB962C8B-B14F-4D97-AF65-F5344CB8AC3E}">
        <p14:creationId xmlns:p14="http://schemas.microsoft.com/office/powerpoint/2010/main" val="18224848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chor="ctr"/>
          <a:lstStyle/>
          <a:p>
            <a:pPr marL="0" indent="0" algn="ctr">
              <a:buNone/>
            </a:pPr>
            <a:r>
              <a:rPr lang="en-GB" dirty="0" smtClean="0"/>
              <a:t>Questions?</a:t>
            </a:r>
            <a:endParaRPr lang="en-GB" dirty="0"/>
          </a:p>
        </p:txBody>
      </p:sp>
      <p:sp>
        <p:nvSpPr>
          <p:cNvPr id="3" name="Title 2"/>
          <p:cNvSpPr>
            <a:spLocks noGrp="1"/>
          </p:cNvSpPr>
          <p:nvPr>
            <p:ph type="title"/>
          </p:nvPr>
        </p:nvSpPr>
        <p:spPr/>
        <p:txBody>
          <a:bodyPr/>
          <a:lstStyle/>
          <a:p>
            <a:r>
              <a:rPr lang="en-GB" dirty="0" smtClean="0"/>
              <a:t>Thank you</a:t>
            </a:r>
            <a:endParaRPr lang="en-GB" dirty="0"/>
          </a:p>
        </p:txBody>
      </p:sp>
    </p:spTree>
    <p:extLst>
      <p:ext uri="{BB962C8B-B14F-4D97-AF65-F5344CB8AC3E}">
        <p14:creationId xmlns:p14="http://schemas.microsoft.com/office/powerpoint/2010/main" val="12343971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Content</a:t>
            </a:r>
            <a:endParaRPr lang="en-US" dirty="0"/>
          </a:p>
        </p:txBody>
      </p:sp>
      <p:sp>
        <p:nvSpPr>
          <p:cNvPr id="4" name="Rectangle 3"/>
          <p:cNvSpPr/>
          <p:nvPr/>
        </p:nvSpPr>
        <p:spPr>
          <a:xfrm>
            <a:off x="592128" y="1257833"/>
            <a:ext cx="3424194" cy="871925"/>
          </a:xfrm>
          <a:prstGeom prst="rect">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Oval 4"/>
          <p:cNvSpPr/>
          <p:nvPr/>
        </p:nvSpPr>
        <p:spPr>
          <a:xfrm>
            <a:off x="369521" y="1016643"/>
            <a:ext cx="445213" cy="4396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chemeClr val="bg1">
                    <a:lumMod val="85000"/>
                  </a:schemeClr>
                </a:solidFill>
              </a:rPr>
              <a:t>1</a:t>
            </a:r>
            <a:endParaRPr lang="en-US" sz="3000" dirty="0">
              <a:solidFill>
                <a:schemeClr val="bg1">
                  <a:lumMod val="85000"/>
                </a:schemeClr>
              </a:solidFill>
            </a:endParaRPr>
          </a:p>
        </p:txBody>
      </p:sp>
      <p:sp>
        <p:nvSpPr>
          <p:cNvPr id="6" name="TextBox 5"/>
          <p:cNvSpPr txBox="1"/>
          <p:nvPr/>
        </p:nvSpPr>
        <p:spPr>
          <a:xfrm>
            <a:off x="589092" y="1375342"/>
            <a:ext cx="3424194" cy="646331"/>
          </a:xfrm>
          <a:prstGeom prst="rect">
            <a:avLst/>
          </a:prstGeom>
          <a:noFill/>
        </p:spPr>
        <p:txBody>
          <a:bodyPr wrap="square" rtlCol="0">
            <a:spAutoFit/>
          </a:bodyPr>
          <a:lstStyle/>
          <a:p>
            <a:pPr algn="ctr"/>
            <a:r>
              <a:rPr lang="en-US" sz="1800" dirty="0" smtClean="0">
                <a:latin typeface="Verdana" charset="0"/>
                <a:ea typeface="Verdana" charset="0"/>
                <a:cs typeface="Verdana" charset="0"/>
              </a:rPr>
              <a:t>What </a:t>
            </a:r>
            <a:r>
              <a:rPr lang="en-US" sz="1800" smtClean="0">
                <a:latin typeface="Verdana" charset="0"/>
                <a:ea typeface="Verdana" charset="0"/>
                <a:cs typeface="Verdana" charset="0"/>
              </a:rPr>
              <a:t>Challenges </a:t>
            </a:r>
            <a:br>
              <a:rPr lang="en-US" sz="1800" smtClean="0">
                <a:latin typeface="Verdana" charset="0"/>
                <a:ea typeface="Verdana" charset="0"/>
                <a:cs typeface="Verdana" charset="0"/>
              </a:rPr>
            </a:br>
            <a:r>
              <a:rPr lang="en-US" sz="1800" smtClean="0">
                <a:latin typeface="Verdana" charset="0"/>
                <a:ea typeface="Verdana" charset="0"/>
                <a:cs typeface="Verdana" charset="0"/>
              </a:rPr>
              <a:t>Do </a:t>
            </a:r>
            <a:r>
              <a:rPr lang="en-US" sz="1800" dirty="0" smtClean="0">
                <a:latin typeface="Verdana" charset="0"/>
                <a:ea typeface="Verdana" charset="0"/>
                <a:cs typeface="Verdana" charset="0"/>
              </a:rPr>
              <a:t>We Face?</a:t>
            </a:r>
            <a:endParaRPr lang="en-US" sz="1800" dirty="0">
              <a:latin typeface="Verdana" charset="0"/>
              <a:ea typeface="Verdana" charset="0"/>
              <a:cs typeface="Verdana" charset="0"/>
            </a:endParaRPr>
          </a:p>
        </p:txBody>
      </p:sp>
      <p:sp>
        <p:nvSpPr>
          <p:cNvPr id="7" name="Rectangle 6"/>
          <p:cNvSpPr/>
          <p:nvPr/>
        </p:nvSpPr>
        <p:spPr>
          <a:xfrm>
            <a:off x="592128" y="2370948"/>
            <a:ext cx="3424194" cy="871925"/>
          </a:xfrm>
          <a:prstGeom prst="rect">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Oval 7"/>
          <p:cNvSpPr/>
          <p:nvPr/>
        </p:nvSpPr>
        <p:spPr>
          <a:xfrm>
            <a:off x="369521" y="2151024"/>
            <a:ext cx="445213" cy="4396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chemeClr val="bg1">
                    <a:lumMod val="85000"/>
                  </a:schemeClr>
                </a:solidFill>
              </a:rPr>
              <a:t>2</a:t>
            </a:r>
            <a:endParaRPr lang="en-US" sz="3000" dirty="0">
              <a:solidFill>
                <a:schemeClr val="bg1">
                  <a:lumMod val="85000"/>
                </a:schemeClr>
              </a:solidFill>
            </a:endParaRPr>
          </a:p>
        </p:txBody>
      </p:sp>
      <p:sp>
        <p:nvSpPr>
          <p:cNvPr id="9" name="TextBox 8"/>
          <p:cNvSpPr txBox="1"/>
          <p:nvPr/>
        </p:nvSpPr>
        <p:spPr>
          <a:xfrm>
            <a:off x="592129" y="2605795"/>
            <a:ext cx="3424194" cy="369332"/>
          </a:xfrm>
          <a:prstGeom prst="rect">
            <a:avLst/>
          </a:prstGeom>
          <a:noFill/>
        </p:spPr>
        <p:txBody>
          <a:bodyPr wrap="square" rtlCol="0">
            <a:spAutoFit/>
          </a:bodyPr>
          <a:lstStyle/>
          <a:p>
            <a:pPr algn="ctr"/>
            <a:r>
              <a:rPr lang="en-US" sz="1800" dirty="0" smtClean="0">
                <a:latin typeface="Verdana" charset="0"/>
                <a:ea typeface="Verdana" charset="0"/>
                <a:cs typeface="Verdana" charset="0"/>
              </a:rPr>
              <a:t>The Evolution of Versioning</a:t>
            </a:r>
            <a:endParaRPr lang="en-US" sz="1800" dirty="0">
              <a:latin typeface="Verdana" charset="0"/>
              <a:ea typeface="Verdana" charset="0"/>
              <a:cs typeface="Verdana" charset="0"/>
            </a:endParaRPr>
          </a:p>
        </p:txBody>
      </p:sp>
      <p:sp>
        <p:nvSpPr>
          <p:cNvPr id="10" name="Rectangle 9"/>
          <p:cNvSpPr/>
          <p:nvPr/>
        </p:nvSpPr>
        <p:spPr>
          <a:xfrm>
            <a:off x="592128" y="3484063"/>
            <a:ext cx="3424194" cy="871925"/>
          </a:xfrm>
          <a:prstGeom prst="rect">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Oval 10"/>
          <p:cNvSpPr/>
          <p:nvPr/>
        </p:nvSpPr>
        <p:spPr>
          <a:xfrm>
            <a:off x="369521" y="3264139"/>
            <a:ext cx="445213" cy="4396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chemeClr val="bg1">
                    <a:lumMod val="85000"/>
                  </a:schemeClr>
                </a:solidFill>
              </a:rPr>
              <a:t>3</a:t>
            </a:r>
            <a:endParaRPr lang="en-US" sz="3000" dirty="0">
              <a:solidFill>
                <a:schemeClr val="bg1">
                  <a:lumMod val="85000"/>
                </a:schemeClr>
              </a:solidFill>
            </a:endParaRPr>
          </a:p>
        </p:txBody>
      </p:sp>
      <p:sp>
        <p:nvSpPr>
          <p:cNvPr id="12" name="TextBox 11"/>
          <p:cNvSpPr txBox="1"/>
          <p:nvPr/>
        </p:nvSpPr>
        <p:spPr>
          <a:xfrm>
            <a:off x="592129" y="3740176"/>
            <a:ext cx="3424194" cy="369332"/>
          </a:xfrm>
          <a:prstGeom prst="rect">
            <a:avLst/>
          </a:prstGeom>
          <a:noFill/>
        </p:spPr>
        <p:txBody>
          <a:bodyPr wrap="square" rtlCol="0">
            <a:spAutoFit/>
          </a:bodyPr>
          <a:lstStyle/>
          <a:p>
            <a:pPr algn="ctr"/>
            <a:r>
              <a:rPr lang="en-US" sz="1800" dirty="0" smtClean="0">
                <a:latin typeface="Verdana" charset="0"/>
                <a:ea typeface="Verdana" charset="0"/>
                <a:cs typeface="Verdana" charset="0"/>
              </a:rPr>
              <a:t>How to Scale Your VCS</a:t>
            </a:r>
            <a:endParaRPr lang="en-US" sz="1800" dirty="0">
              <a:latin typeface="Verdana" charset="0"/>
              <a:ea typeface="Verdana" charset="0"/>
              <a:cs typeface="Verdana" charset="0"/>
            </a:endParaRPr>
          </a:p>
        </p:txBody>
      </p:sp>
      <p:sp>
        <p:nvSpPr>
          <p:cNvPr id="13" name="Rectangle 12"/>
          <p:cNvSpPr/>
          <p:nvPr/>
        </p:nvSpPr>
        <p:spPr>
          <a:xfrm>
            <a:off x="4526013" y="1257833"/>
            <a:ext cx="3424194" cy="871925"/>
          </a:xfrm>
          <a:prstGeom prst="rect">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Oval 13"/>
          <p:cNvSpPr/>
          <p:nvPr/>
        </p:nvSpPr>
        <p:spPr>
          <a:xfrm>
            <a:off x="4303406" y="1016643"/>
            <a:ext cx="445213" cy="4396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chemeClr val="bg1">
                    <a:lumMod val="85000"/>
                  </a:schemeClr>
                </a:solidFill>
              </a:rPr>
              <a:t>4</a:t>
            </a:r>
            <a:endParaRPr lang="en-US" sz="3000" dirty="0">
              <a:solidFill>
                <a:schemeClr val="bg1">
                  <a:lumMod val="85000"/>
                </a:schemeClr>
              </a:solidFill>
            </a:endParaRPr>
          </a:p>
        </p:txBody>
      </p:sp>
      <p:sp>
        <p:nvSpPr>
          <p:cNvPr id="15" name="TextBox 14"/>
          <p:cNvSpPr txBox="1"/>
          <p:nvPr/>
        </p:nvSpPr>
        <p:spPr>
          <a:xfrm>
            <a:off x="4526014" y="1365088"/>
            <a:ext cx="3424194" cy="646331"/>
          </a:xfrm>
          <a:prstGeom prst="rect">
            <a:avLst/>
          </a:prstGeom>
          <a:noFill/>
        </p:spPr>
        <p:txBody>
          <a:bodyPr wrap="square" rtlCol="0">
            <a:spAutoFit/>
          </a:bodyPr>
          <a:lstStyle/>
          <a:p>
            <a:pPr algn="ctr"/>
            <a:r>
              <a:rPr lang="en-US" sz="1800" dirty="0" smtClean="0">
                <a:latin typeface="Verdana" charset="0"/>
                <a:ea typeface="Verdana" charset="0"/>
                <a:cs typeface="Verdana" charset="0"/>
              </a:rPr>
              <a:t>How to </a:t>
            </a:r>
            <a:r>
              <a:rPr lang="en-US" sz="1800" smtClean="0">
                <a:latin typeface="Verdana" charset="0"/>
                <a:ea typeface="Verdana" charset="0"/>
                <a:cs typeface="Verdana" charset="0"/>
              </a:rPr>
              <a:t>Scale </a:t>
            </a:r>
            <a:br>
              <a:rPr lang="en-US" sz="1800" smtClean="0">
                <a:latin typeface="Verdana" charset="0"/>
                <a:ea typeface="Verdana" charset="0"/>
                <a:cs typeface="Verdana" charset="0"/>
              </a:rPr>
            </a:br>
            <a:r>
              <a:rPr lang="en-US" sz="1800" smtClean="0">
                <a:latin typeface="Verdana" charset="0"/>
                <a:ea typeface="Verdana" charset="0"/>
                <a:cs typeface="Verdana" charset="0"/>
              </a:rPr>
              <a:t>With </a:t>
            </a:r>
            <a:r>
              <a:rPr lang="en-US" sz="1800" dirty="0" smtClean="0">
                <a:latin typeface="Verdana" charset="0"/>
                <a:ea typeface="Verdana" charset="0"/>
                <a:cs typeface="Verdana" charset="0"/>
              </a:rPr>
              <a:t>Multi Repos</a:t>
            </a:r>
            <a:endParaRPr lang="en-US" sz="1800" dirty="0">
              <a:latin typeface="Verdana" charset="0"/>
              <a:ea typeface="Verdana" charset="0"/>
              <a:cs typeface="Verdana" charset="0"/>
            </a:endParaRPr>
          </a:p>
        </p:txBody>
      </p:sp>
      <p:sp>
        <p:nvSpPr>
          <p:cNvPr id="16" name="Rectangle 15"/>
          <p:cNvSpPr/>
          <p:nvPr/>
        </p:nvSpPr>
        <p:spPr>
          <a:xfrm>
            <a:off x="4526013" y="2370948"/>
            <a:ext cx="3424194" cy="871925"/>
          </a:xfrm>
          <a:prstGeom prst="rect">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Oval 16"/>
          <p:cNvSpPr/>
          <p:nvPr/>
        </p:nvSpPr>
        <p:spPr>
          <a:xfrm>
            <a:off x="4303406" y="2151024"/>
            <a:ext cx="445213" cy="4396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chemeClr val="bg1">
                    <a:lumMod val="85000"/>
                  </a:schemeClr>
                </a:solidFill>
              </a:rPr>
              <a:t>5</a:t>
            </a:r>
            <a:endParaRPr lang="en-US" sz="3000" dirty="0">
              <a:solidFill>
                <a:schemeClr val="bg1">
                  <a:lumMod val="85000"/>
                </a:schemeClr>
              </a:solidFill>
            </a:endParaRPr>
          </a:p>
        </p:txBody>
      </p:sp>
      <p:sp>
        <p:nvSpPr>
          <p:cNvPr id="18" name="TextBox 17"/>
          <p:cNvSpPr txBox="1"/>
          <p:nvPr/>
        </p:nvSpPr>
        <p:spPr>
          <a:xfrm>
            <a:off x="4526014" y="2623355"/>
            <a:ext cx="3424194" cy="369332"/>
          </a:xfrm>
          <a:prstGeom prst="rect">
            <a:avLst/>
          </a:prstGeom>
          <a:noFill/>
        </p:spPr>
        <p:txBody>
          <a:bodyPr wrap="square" rtlCol="0">
            <a:spAutoFit/>
          </a:bodyPr>
          <a:lstStyle/>
          <a:p>
            <a:pPr algn="ctr"/>
            <a:r>
              <a:rPr lang="en-US" sz="1800" dirty="0" smtClean="0">
                <a:latin typeface="Verdana" charset="0"/>
                <a:ea typeface="Verdana" charset="0"/>
                <a:cs typeface="Verdana" charset="0"/>
              </a:rPr>
              <a:t>How to Blend Mixed Repos</a:t>
            </a:r>
            <a:endParaRPr lang="en-US" sz="1800" dirty="0">
              <a:latin typeface="Verdana" charset="0"/>
              <a:ea typeface="Verdana" charset="0"/>
              <a:cs typeface="Verdana" charset="0"/>
            </a:endParaRPr>
          </a:p>
        </p:txBody>
      </p:sp>
      <p:sp>
        <p:nvSpPr>
          <p:cNvPr id="19" name="Rectangle 18"/>
          <p:cNvSpPr/>
          <p:nvPr/>
        </p:nvSpPr>
        <p:spPr>
          <a:xfrm>
            <a:off x="4526013" y="3484063"/>
            <a:ext cx="3424194" cy="871925"/>
          </a:xfrm>
          <a:prstGeom prst="rect">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Oval 19"/>
          <p:cNvSpPr/>
          <p:nvPr/>
        </p:nvSpPr>
        <p:spPr>
          <a:xfrm>
            <a:off x="4303406" y="3264139"/>
            <a:ext cx="445213" cy="4396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chemeClr val="bg1">
                    <a:lumMod val="85000"/>
                  </a:schemeClr>
                </a:solidFill>
              </a:rPr>
              <a:t>6</a:t>
            </a:r>
            <a:endParaRPr lang="en-US" sz="3000" dirty="0">
              <a:solidFill>
                <a:schemeClr val="bg1">
                  <a:lumMod val="85000"/>
                </a:schemeClr>
              </a:solidFill>
            </a:endParaRPr>
          </a:p>
        </p:txBody>
      </p:sp>
      <p:sp>
        <p:nvSpPr>
          <p:cNvPr id="21" name="TextBox 20"/>
          <p:cNvSpPr txBox="1"/>
          <p:nvPr/>
        </p:nvSpPr>
        <p:spPr>
          <a:xfrm>
            <a:off x="4526014" y="3736467"/>
            <a:ext cx="3424194" cy="369332"/>
          </a:xfrm>
          <a:prstGeom prst="rect">
            <a:avLst/>
          </a:prstGeom>
          <a:noFill/>
        </p:spPr>
        <p:txBody>
          <a:bodyPr wrap="square" rtlCol="0">
            <a:spAutoFit/>
          </a:bodyPr>
          <a:lstStyle/>
          <a:p>
            <a:pPr algn="ctr"/>
            <a:r>
              <a:rPr lang="en-US" sz="1800" dirty="0" smtClean="0">
                <a:latin typeface="Verdana" charset="0"/>
                <a:ea typeface="Verdana" charset="0"/>
                <a:cs typeface="Verdana" charset="0"/>
              </a:rPr>
              <a:t>Performance at Scale</a:t>
            </a:r>
            <a:endParaRPr lang="en-US" sz="1800" dirty="0">
              <a:latin typeface="Verdana" charset="0"/>
              <a:ea typeface="Verdana" charset="0"/>
              <a:cs typeface="Verdana" charset="0"/>
            </a:endParaRPr>
          </a:p>
        </p:txBody>
      </p:sp>
    </p:spTree>
    <p:extLst>
      <p:ext uri="{BB962C8B-B14F-4D97-AF65-F5344CB8AC3E}">
        <p14:creationId xmlns:p14="http://schemas.microsoft.com/office/powerpoint/2010/main" val="14529417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spcBef>
                <a:spcPts val="1200"/>
              </a:spcBef>
              <a:spcAft>
                <a:spcPts val="600"/>
              </a:spcAft>
            </a:pPr>
            <a:r>
              <a:rPr lang="en-US" sz="2400" dirty="0" smtClean="0"/>
              <a:t>Imagine a Repo With No Limits</a:t>
            </a:r>
            <a:r>
              <a:rPr lang="is-IS" sz="2400" dirty="0" smtClean="0"/>
              <a:t>...</a:t>
            </a:r>
            <a:br>
              <a:rPr lang="is-IS" sz="2400" dirty="0" smtClean="0"/>
            </a:br>
            <a:r>
              <a:rPr lang="is-IS" sz="1400" i="1" dirty="0" smtClean="0">
                <a:solidFill>
                  <a:schemeClr val="tx1">
                    <a:lumMod val="75000"/>
                    <a:lumOff val="25000"/>
                  </a:schemeClr>
                </a:solidFill>
              </a:rPr>
              <a:t>What would you store? What would you share?</a:t>
            </a:r>
            <a:endParaRPr lang="en-US" sz="1400" i="1" dirty="0">
              <a:solidFill>
                <a:schemeClr val="tx1">
                  <a:lumMod val="75000"/>
                  <a:lumOff val="25000"/>
                </a:schemeClr>
              </a:solidFill>
            </a:endParaRPr>
          </a:p>
        </p:txBody>
      </p:sp>
    </p:spTree>
    <p:extLst>
      <p:ext uri="{BB962C8B-B14F-4D97-AF65-F5344CB8AC3E}">
        <p14:creationId xmlns:p14="http://schemas.microsoft.com/office/powerpoint/2010/main" val="12521419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 b="15624"/>
          <a:stretch/>
        </p:blipFill>
        <p:spPr>
          <a:xfrm>
            <a:off x="0" y="0"/>
            <a:ext cx="9144000" cy="5143500"/>
          </a:xfrm>
          <a:prstGeom prst="rect">
            <a:avLst/>
          </a:prstGeom>
        </p:spPr>
      </p:pic>
      <p:grpSp>
        <p:nvGrpSpPr>
          <p:cNvPr id="5" name="Group 4"/>
          <p:cNvGrpSpPr/>
          <p:nvPr/>
        </p:nvGrpSpPr>
        <p:grpSpPr>
          <a:xfrm>
            <a:off x="0" y="0"/>
            <a:ext cx="3187337" cy="3094514"/>
            <a:chOff x="0" y="0"/>
            <a:chExt cx="3187337" cy="3094514"/>
          </a:xfrm>
        </p:grpSpPr>
        <p:pic>
          <p:nvPicPr>
            <p:cNvPr id="6" name="Picture 5"/>
            <p:cNvPicPr>
              <a:picLocks noChangeAspect="1"/>
            </p:cNvPicPr>
            <p:nvPr/>
          </p:nvPicPr>
          <p:blipFill>
            <a:blip r:embed="rId4"/>
            <a:stretch>
              <a:fillRect/>
            </a:stretch>
          </p:blipFill>
          <p:spPr>
            <a:xfrm>
              <a:off x="0" y="0"/>
              <a:ext cx="3187337" cy="1466175"/>
            </a:xfrm>
            <a:prstGeom prst="rect">
              <a:avLst/>
            </a:prstGeom>
          </p:spPr>
        </p:pic>
        <p:sp>
          <p:nvSpPr>
            <p:cNvPr id="7" name="Rectangle 6"/>
            <p:cNvSpPr/>
            <p:nvPr/>
          </p:nvSpPr>
          <p:spPr>
            <a:xfrm>
              <a:off x="0" y="1478687"/>
              <a:ext cx="3187337" cy="1615827"/>
            </a:xfrm>
            <a:prstGeom prst="rect">
              <a:avLst/>
            </a:prstGeom>
            <a:solidFill>
              <a:schemeClr val="tx1">
                <a:alpha val="20000"/>
              </a:schemeClr>
            </a:solidFill>
          </p:spPr>
          <p:txBody>
            <a:bodyPr wrap="square">
              <a:spAutoFit/>
            </a:bodyPr>
            <a:lstStyle/>
            <a:p>
              <a:r>
                <a:rPr lang="en-US" sz="1100" dirty="0" smtClean="0">
                  <a:solidFill>
                    <a:schemeClr val="bg1"/>
                  </a:solidFill>
                  <a:latin typeface="Andale Mono"/>
                  <a:cs typeface="Andale Mono"/>
                </a:rPr>
                <a:t>EATON:</a:t>
              </a:r>
            </a:p>
            <a:p>
              <a:r>
                <a:rPr lang="en-US" sz="1100" dirty="0" smtClean="0">
                  <a:solidFill>
                    <a:schemeClr val="bg1"/>
                  </a:solidFill>
                  <a:latin typeface="Andale Mono"/>
                  <a:cs typeface="Andale Mono"/>
                </a:rPr>
                <a:t>...We </a:t>
              </a:r>
              <a:r>
                <a:rPr lang="en-US" sz="1100" dirty="0">
                  <a:solidFill>
                    <a:schemeClr val="bg1"/>
                  </a:solidFill>
                  <a:latin typeface="Andale Mono"/>
                  <a:cs typeface="Andale Mono"/>
                </a:rPr>
                <a:t>have top men working on it</a:t>
              </a:r>
            </a:p>
            <a:p>
              <a:r>
                <a:rPr lang="en-US" sz="1100" dirty="0">
                  <a:solidFill>
                    <a:schemeClr val="bg1"/>
                  </a:solidFill>
                  <a:latin typeface="Andale Mono"/>
                  <a:cs typeface="Andale Mono"/>
                </a:rPr>
                <a:t>right now</a:t>
              </a:r>
              <a:r>
                <a:rPr lang="en-US" sz="1100" dirty="0" smtClean="0">
                  <a:solidFill>
                    <a:schemeClr val="bg1"/>
                  </a:solidFill>
                  <a:latin typeface="Andale Mono"/>
                  <a:cs typeface="Andale Mono"/>
                </a:rPr>
                <a:t>.</a:t>
              </a:r>
            </a:p>
            <a:p>
              <a:endParaRPr lang="en-US" sz="1100" dirty="0">
                <a:solidFill>
                  <a:schemeClr val="bg1"/>
                </a:solidFill>
                <a:latin typeface="Andale Mono"/>
                <a:cs typeface="Andale Mono"/>
              </a:endParaRPr>
            </a:p>
            <a:p>
              <a:r>
                <a:rPr lang="en-US" sz="1100" dirty="0" smtClean="0">
                  <a:solidFill>
                    <a:schemeClr val="bg1"/>
                  </a:solidFill>
                  <a:latin typeface="Andale Mono"/>
                  <a:cs typeface="Andale Mono"/>
                </a:rPr>
                <a:t>INDY:</a:t>
              </a:r>
              <a:endParaRPr lang="en-US" sz="1100" dirty="0">
                <a:solidFill>
                  <a:schemeClr val="bg1"/>
                </a:solidFill>
                <a:latin typeface="Andale Mono"/>
                <a:cs typeface="Andale Mono"/>
              </a:endParaRPr>
            </a:p>
            <a:p>
              <a:r>
                <a:rPr lang="en-US" sz="1100" dirty="0">
                  <a:solidFill>
                    <a:schemeClr val="bg1"/>
                  </a:solidFill>
                  <a:latin typeface="Andale Mono"/>
                  <a:cs typeface="Andale Mono"/>
                </a:rPr>
                <a:t>Who</a:t>
              </a:r>
              <a:r>
                <a:rPr lang="en-US" sz="1100" dirty="0" smtClean="0">
                  <a:solidFill>
                    <a:schemeClr val="bg1"/>
                  </a:solidFill>
                  <a:latin typeface="Andale Mono"/>
                  <a:cs typeface="Andale Mono"/>
                </a:rPr>
                <a:t>?</a:t>
              </a:r>
            </a:p>
            <a:p>
              <a:endParaRPr lang="en-US" sz="1100" dirty="0">
                <a:solidFill>
                  <a:schemeClr val="bg1"/>
                </a:solidFill>
                <a:latin typeface="Andale Mono"/>
                <a:cs typeface="Andale Mono"/>
              </a:endParaRPr>
            </a:p>
            <a:p>
              <a:r>
                <a:rPr lang="en-US" sz="1100" dirty="0" smtClean="0">
                  <a:solidFill>
                    <a:schemeClr val="bg1"/>
                  </a:solidFill>
                  <a:latin typeface="Andale Mono"/>
                  <a:cs typeface="Andale Mono"/>
                </a:rPr>
                <a:t>EATON:</a:t>
              </a:r>
              <a:endParaRPr lang="en-US" sz="1100" dirty="0">
                <a:solidFill>
                  <a:schemeClr val="bg1"/>
                </a:solidFill>
                <a:latin typeface="Andale Mono"/>
                <a:cs typeface="Andale Mono"/>
              </a:endParaRPr>
            </a:p>
            <a:p>
              <a:r>
                <a:rPr lang="en-US" sz="1100" dirty="0">
                  <a:solidFill>
                    <a:schemeClr val="bg1"/>
                  </a:solidFill>
                  <a:latin typeface="Andale Mono"/>
                  <a:cs typeface="Andale Mono"/>
                </a:rPr>
                <a:t>Top men.</a:t>
              </a:r>
            </a:p>
          </p:txBody>
        </p:sp>
      </p:grpSp>
    </p:spTree>
    <p:extLst>
      <p:ext uri="{BB962C8B-B14F-4D97-AF65-F5344CB8AC3E}">
        <p14:creationId xmlns:p14="http://schemas.microsoft.com/office/powerpoint/2010/main" val="59620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spcBef>
                <a:spcPts val="1200"/>
              </a:spcBef>
              <a:spcAft>
                <a:spcPts val="600"/>
              </a:spcAft>
            </a:pPr>
            <a:r>
              <a:rPr lang="en-US" sz="2400" dirty="0" smtClean="0"/>
              <a:t>What Challenges Do We Face?</a:t>
            </a:r>
            <a:br>
              <a:rPr lang="en-US" sz="2400" dirty="0" smtClean="0"/>
            </a:br>
            <a:r>
              <a:rPr lang="is-IS" sz="1400" i="1" dirty="0" smtClean="0">
                <a:solidFill>
                  <a:schemeClr val="tx1">
                    <a:lumMod val="75000"/>
                    <a:lumOff val="25000"/>
                  </a:schemeClr>
                </a:solidFill>
              </a:rPr>
              <a:t>Growth challenges across the industry.</a:t>
            </a:r>
            <a:endParaRPr lang="en-US" sz="1400" i="1" dirty="0">
              <a:solidFill>
                <a:schemeClr val="tx1">
                  <a:lumMod val="75000"/>
                  <a:lumOff val="25000"/>
                </a:schemeClr>
              </a:solidFill>
            </a:endParaRPr>
          </a:p>
        </p:txBody>
      </p:sp>
    </p:spTree>
    <p:extLst>
      <p:ext uri="{BB962C8B-B14F-4D97-AF65-F5344CB8AC3E}">
        <p14:creationId xmlns:p14="http://schemas.microsoft.com/office/powerpoint/2010/main" val="6106388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69522" y="1112341"/>
            <a:ext cx="3819706" cy="3339344"/>
          </a:xfrm>
        </p:spPr>
        <p:txBody>
          <a:bodyPr/>
          <a:lstStyle/>
          <a:p>
            <a:pPr marL="0" indent="0">
              <a:lnSpc>
                <a:spcPct val="150000"/>
              </a:lnSpc>
              <a:buNone/>
            </a:pPr>
            <a:r>
              <a:rPr lang="en-US" dirty="0" smtClean="0"/>
              <a:t>Semiconductor</a:t>
            </a:r>
          </a:p>
          <a:p>
            <a:pPr marL="342900" lvl="1" indent="0">
              <a:lnSpc>
                <a:spcPct val="150000"/>
              </a:lnSpc>
              <a:spcBef>
                <a:spcPts val="1000"/>
              </a:spcBef>
              <a:buNone/>
            </a:pPr>
            <a:r>
              <a:rPr lang="en-US" dirty="0" smtClean="0"/>
              <a:t>Large number of files</a:t>
            </a:r>
          </a:p>
          <a:p>
            <a:pPr marL="342900" lvl="1" indent="0">
              <a:lnSpc>
                <a:spcPct val="150000"/>
              </a:lnSpc>
              <a:buNone/>
            </a:pPr>
            <a:r>
              <a:rPr lang="en-US" dirty="0" smtClean="0"/>
              <a:t>Frequent changes</a:t>
            </a:r>
          </a:p>
          <a:p>
            <a:pPr marL="342900" lvl="1" indent="0">
              <a:lnSpc>
                <a:spcPct val="150000"/>
              </a:lnSpc>
              <a:buNone/>
            </a:pPr>
            <a:r>
              <a:rPr lang="en-US" dirty="0" smtClean="0"/>
              <a:t>Long term support</a:t>
            </a:r>
          </a:p>
          <a:p>
            <a:pPr marL="342900" lvl="1" indent="0">
              <a:lnSpc>
                <a:spcPct val="150000"/>
              </a:lnSpc>
              <a:buNone/>
            </a:pPr>
            <a:r>
              <a:rPr lang="en-US" dirty="0"/>
              <a:t>D</a:t>
            </a:r>
            <a:r>
              <a:rPr lang="en-US" dirty="0" smtClean="0"/>
              <a:t>ifferent release rates</a:t>
            </a:r>
            <a:endParaRPr lang="en-US" dirty="0"/>
          </a:p>
        </p:txBody>
      </p:sp>
      <p:sp>
        <p:nvSpPr>
          <p:cNvPr id="3" name="Title 2"/>
          <p:cNvSpPr>
            <a:spLocks noGrp="1"/>
          </p:cNvSpPr>
          <p:nvPr>
            <p:ph type="title"/>
          </p:nvPr>
        </p:nvSpPr>
        <p:spPr/>
        <p:txBody>
          <a:bodyPr/>
          <a:lstStyle/>
          <a:p>
            <a:r>
              <a:rPr lang="en-US" dirty="0" smtClean="0"/>
              <a:t>Specific Industry Challenges</a:t>
            </a:r>
            <a:endParaRPr lang="en-US" dirty="0"/>
          </a:p>
        </p:txBody>
      </p:sp>
      <p:grpSp>
        <p:nvGrpSpPr>
          <p:cNvPr id="5" name="Group 4"/>
          <p:cNvGrpSpPr/>
          <p:nvPr/>
        </p:nvGrpSpPr>
        <p:grpSpPr>
          <a:xfrm>
            <a:off x="7867485" y="632121"/>
            <a:ext cx="633767" cy="480218"/>
            <a:chOff x="9145337" y="2157663"/>
            <a:chExt cx="961189" cy="728312"/>
          </a:xfrm>
        </p:grpSpPr>
        <p:sp>
          <p:nvSpPr>
            <p:cNvPr id="6" name="Rounded Rectangle 5"/>
            <p:cNvSpPr/>
            <p:nvPr/>
          </p:nvSpPr>
          <p:spPr>
            <a:xfrm>
              <a:off x="9172876" y="2310063"/>
              <a:ext cx="933650" cy="423512"/>
            </a:xfrm>
            <a:prstGeom prst="roundRect">
              <a:avLst/>
            </a:prstGeom>
            <a:solidFill>
              <a:schemeClr val="bg1"/>
            </a:solidFill>
            <a:ln w="38100" cmpd="sng">
              <a:solidFill>
                <a:srgbClr val="2F6D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7" name="Arc 6"/>
            <p:cNvSpPr/>
            <p:nvPr/>
          </p:nvSpPr>
          <p:spPr>
            <a:xfrm flipV="1">
              <a:off x="9145337" y="2468880"/>
              <a:ext cx="105878" cy="105878"/>
            </a:xfrm>
            <a:prstGeom prst="arc">
              <a:avLst>
                <a:gd name="adj1" fmla="val 16200000"/>
                <a:gd name="adj2" fmla="val 5561022"/>
              </a:avLst>
            </a:prstGeom>
            <a:ln w="38100" cmpd="sng">
              <a:solidFill>
                <a:srgbClr val="2F6DB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013"/>
            </a:p>
          </p:txBody>
        </p:sp>
        <p:grpSp>
          <p:nvGrpSpPr>
            <p:cNvPr id="8" name="Group 7"/>
            <p:cNvGrpSpPr/>
            <p:nvPr/>
          </p:nvGrpSpPr>
          <p:grpSpPr>
            <a:xfrm>
              <a:off x="9271000" y="2157663"/>
              <a:ext cx="733425" cy="152400"/>
              <a:chOff x="9271000" y="2157663"/>
              <a:chExt cx="733425" cy="152400"/>
            </a:xfrm>
          </p:grpSpPr>
          <p:cxnSp>
            <p:nvCxnSpPr>
              <p:cNvPr id="16" name="Straight Connector 15"/>
              <p:cNvCxnSpPr/>
              <p:nvPr/>
            </p:nvCxnSpPr>
            <p:spPr>
              <a:xfrm>
                <a:off x="9271000" y="2157663"/>
                <a:ext cx="0" cy="152400"/>
              </a:xfrm>
              <a:prstGeom prst="line">
                <a:avLst/>
              </a:prstGeom>
              <a:ln w="38100" cap="rnd" cmpd="sng">
                <a:solidFill>
                  <a:srgbClr val="2F6DB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004425" y="2157663"/>
                <a:ext cx="0" cy="152400"/>
              </a:xfrm>
              <a:prstGeom prst="line">
                <a:avLst/>
              </a:prstGeom>
              <a:ln w="38100" cap="rnd" cmpd="sng">
                <a:solidFill>
                  <a:srgbClr val="2F6DB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417685" y="2157663"/>
                <a:ext cx="0" cy="152400"/>
              </a:xfrm>
              <a:prstGeom prst="line">
                <a:avLst/>
              </a:prstGeom>
              <a:ln w="38100" cap="rnd" cmpd="sng">
                <a:solidFill>
                  <a:srgbClr val="2F6DB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564370" y="2157663"/>
                <a:ext cx="0" cy="152400"/>
              </a:xfrm>
              <a:prstGeom prst="line">
                <a:avLst/>
              </a:prstGeom>
              <a:ln w="38100" cap="rnd" cmpd="sng">
                <a:solidFill>
                  <a:srgbClr val="2F6DB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9711055" y="2157663"/>
                <a:ext cx="0" cy="152400"/>
              </a:xfrm>
              <a:prstGeom prst="line">
                <a:avLst/>
              </a:prstGeom>
              <a:ln w="38100" cap="rnd" cmpd="sng">
                <a:solidFill>
                  <a:srgbClr val="2F6DB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857740" y="2157663"/>
                <a:ext cx="0" cy="152400"/>
              </a:xfrm>
              <a:prstGeom prst="line">
                <a:avLst/>
              </a:prstGeom>
              <a:ln w="38100" cap="rnd" cmpd="sng">
                <a:solidFill>
                  <a:srgbClr val="2F6DB6"/>
                </a:solidFill>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9272988" y="2733575"/>
              <a:ext cx="733425" cy="152400"/>
              <a:chOff x="9271000" y="2157663"/>
              <a:chExt cx="733425" cy="152400"/>
            </a:xfrm>
          </p:grpSpPr>
          <p:cxnSp>
            <p:nvCxnSpPr>
              <p:cNvPr id="10" name="Straight Connector 9"/>
              <p:cNvCxnSpPr/>
              <p:nvPr/>
            </p:nvCxnSpPr>
            <p:spPr>
              <a:xfrm>
                <a:off x="9271000" y="2157663"/>
                <a:ext cx="0" cy="152400"/>
              </a:xfrm>
              <a:prstGeom prst="line">
                <a:avLst/>
              </a:prstGeom>
              <a:ln w="38100" cap="rnd" cmpd="sng">
                <a:solidFill>
                  <a:srgbClr val="2F6DB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0004425" y="2157663"/>
                <a:ext cx="0" cy="152400"/>
              </a:xfrm>
              <a:prstGeom prst="line">
                <a:avLst/>
              </a:prstGeom>
              <a:ln w="38100" cap="rnd" cmpd="sng">
                <a:solidFill>
                  <a:srgbClr val="2F6DB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417685" y="2157663"/>
                <a:ext cx="0" cy="152400"/>
              </a:xfrm>
              <a:prstGeom prst="line">
                <a:avLst/>
              </a:prstGeom>
              <a:ln w="38100" cap="rnd" cmpd="sng">
                <a:solidFill>
                  <a:srgbClr val="2F6DB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564370" y="2157663"/>
                <a:ext cx="0" cy="152400"/>
              </a:xfrm>
              <a:prstGeom prst="line">
                <a:avLst/>
              </a:prstGeom>
              <a:ln w="38100" cap="rnd" cmpd="sng">
                <a:solidFill>
                  <a:srgbClr val="2F6DB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711055" y="2157663"/>
                <a:ext cx="0" cy="152400"/>
              </a:xfrm>
              <a:prstGeom prst="line">
                <a:avLst/>
              </a:prstGeom>
              <a:ln w="38100" cap="rnd" cmpd="sng">
                <a:solidFill>
                  <a:srgbClr val="2F6DB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857740" y="2157663"/>
                <a:ext cx="0" cy="152400"/>
              </a:xfrm>
              <a:prstGeom prst="line">
                <a:avLst/>
              </a:prstGeom>
              <a:ln w="38100" cap="rnd" cmpd="sng">
                <a:solidFill>
                  <a:srgbClr val="2F6DB6"/>
                </a:solidFill>
              </a:ln>
            </p:spPr>
            <p:style>
              <a:lnRef idx="1">
                <a:schemeClr val="accent1"/>
              </a:lnRef>
              <a:fillRef idx="0">
                <a:schemeClr val="accent1"/>
              </a:fillRef>
              <a:effectRef idx="0">
                <a:schemeClr val="accent1"/>
              </a:effectRef>
              <a:fontRef idx="minor">
                <a:schemeClr val="tx1"/>
              </a:fontRef>
            </p:style>
          </p:cxnSp>
        </p:grpSp>
      </p:gr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4063" y="2073348"/>
            <a:ext cx="3770306" cy="1896113"/>
          </a:xfrm>
          <a:prstGeom prst="rect">
            <a:avLst/>
          </a:prstGeom>
        </p:spPr>
      </p:pic>
      <p:sp>
        <p:nvSpPr>
          <p:cNvPr id="4" name="Rectangle 3"/>
          <p:cNvSpPr/>
          <p:nvPr/>
        </p:nvSpPr>
        <p:spPr>
          <a:xfrm>
            <a:off x="3965944" y="1541721"/>
            <a:ext cx="4535308" cy="26368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69913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Perforce">
      <a:dk1>
        <a:srgbClr val="000000"/>
      </a:dk1>
      <a:lt1>
        <a:srgbClr val="FFFFFF"/>
      </a:lt1>
      <a:dk2>
        <a:srgbClr val="44546A"/>
      </a:dk2>
      <a:lt2>
        <a:srgbClr val="E7E6E6"/>
      </a:lt2>
      <a:accent1>
        <a:srgbClr val="2F6DB5"/>
      </a:accent1>
      <a:accent2>
        <a:srgbClr val="12234B"/>
      </a:accent2>
      <a:accent3>
        <a:srgbClr val="32B4CD"/>
      </a:accent3>
      <a:accent4>
        <a:srgbClr val="82BC00"/>
      </a:accent4>
      <a:accent5>
        <a:srgbClr val="EC0044"/>
      </a:accent5>
      <a:accent6>
        <a:srgbClr val="009BDE"/>
      </a:accent6>
      <a:hlink>
        <a:srgbClr val="2F6DB5"/>
      </a:hlink>
      <a:folHlink>
        <a:srgbClr val="B5B5B5"/>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3083</TotalTime>
  <Words>2134</Words>
  <Application>Microsoft Macintosh PowerPoint</Application>
  <PresentationFormat>On-screen Show (16:9)</PresentationFormat>
  <Paragraphs>470</Paragraphs>
  <Slides>45</Slides>
  <Notes>41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Andale Mono</vt:lpstr>
      <vt:lpstr>Calibri</vt:lpstr>
      <vt:lpstr>Courier New</vt:lpstr>
      <vt:lpstr>Mangal</vt:lpstr>
      <vt:lpstr>Menlo</vt:lpstr>
      <vt:lpstr>Roboto Condensed</vt:lpstr>
      <vt:lpstr>Verdana</vt:lpstr>
      <vt:lpstr>Arial</vt:lpstr>
      <vt:lpstr>Office Theme</vt:lpstr>
      <vt:lpstr>From Chaos to Clarity</vt:lpstr>
      <vt:lpstr>Introduction</vt:lpstr>
      <vt:lpstr>Introduction</vt:lpstr>
      <vt:lpstr>Introduction</vt:lpstr>
      <vt:lpstr>Content</vt:lpstr>
      <vt:lpstr>Imagine a Repo With No Limits... What would you store? What would you share?</vt:lpstr>
      <vt:lpstr>PowerPoint Presentation</vt:lpstr>
      <vt:lpstr>What Challenges Do We Face? Growth challenges across the industry.</vt:lpstr>
      <vt:lpstr>Specific Industry Challenges</vt:lpstr>
      <vt:lpstr>Specific Industry Challenges</vt:lpstr>
      <vt:lpstr>Specific Industry Challenges</vt:lpstr>
      <vt:lpstr>Specific Industry Challenges</vt:lpstr>
      <vt:lpstr>The Evolution of Versioning How versioning has helped us.</vt:lpstr>
      <vt:lpstr>Evolution of Repositories</vt:lpstr>
      <vt:lpstr>Birth of a Repository</vt:lpstr>
      <vt:lpstr>Growth of Repository</vt:lpstr>
      <vt:lpstr>Growth of Branches</vt:lpstr>
      <vt:lpstr>Multiple Repos</vt:lpstr>
      <vt:lpstr>Explosion of Artefacts</vt:lpstr>
      <vt:lpstr>Release Branches</vt:lpstr>
      <vt:lpstr>Explosion of Multiple Repositories</vt:lpstr>
      <vt:lpstr>How to Scale Your VCS Using Perforce Helix Core.</vt:lpstr>
      <vt:lpstr>Version Everything</vt:lpstr>
      <vt:lpstr>Helix Platform</vt:lpstr>
      <vt:lpstr>Federation Architecture</vt:lpstr>
      <vt:lpstr>Federation Architecture</vt:lpstr>
      <vt:lpstr>Helix Depots</vt:lpstr>
      <vt:lpstr>Helix Depots</vt:lpstr>
      <vt:lpstr>How to Scale With Multi Repos Using graph depots in Perforce.</vt:lpstr>
      <vt:lpstr>Helix TeamHub</vt:lpstr>
      <vt:lpstr>Mixed Repos</vt:lpstr>
      <vt:lpstr>Clone From Helix</vt:lpstr>
      <vt:lpstr>Perforce Graph</vt:lpstr>
      <vt:lpstr>Adding From OpenSource</vt:lpstr>
      <vt:lpstr>WebHooks and Mirrors</vt:lpstr>
      <vt:lpstr>How to Blend Mixed Repos Using Git and Perforce repositories in your projects.</vt:lpstr>
      <vt:lpstr>Git in Streams</vt:lpstr>
      <vt:lpstr>Git in Streams</vt:lpstr>
      <vt:lpstr>Git in Workspaces</vt:lpstr>
      <vt:lpstr>Performance at Scale For users and CI Tooling.</vt:lpstr>
      <vt:lpstr>How We Scale</vt:lpstr>
      <vt:lpstr>How We Scale</vt:lpstr>
      <vt:lpstr>How We Scale</vt:lpstr>
      <vt:lpstr>Summary</vt:lpstr>
      <vt:lpstr>Thank you</vt:lpstr>
    </vt:vector>
  </TitlesOfParts>
  <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Kirsh</dc:creator>
  <cp:lastModifiedBy>Microsoft Office User</cp:lastModifiedBy>
  <cp:revision>158</cp:revision>
  <dcterms:created xsi:type="dcterms:W3CDTF">2016-06-04T01:31:38Z</dcterms:created>
  <dcterms:modified xsi:type="dcterms:W3CDTF">2017-11-14T23:38:39Z</dcterms:modified>
</cp:coreProperties>
</file>