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78" r:id="rId3"/>
    <p:sldMasterId id="2147483688" r:id="rId4"/>
    <p:sldMasterId id="2147483695" r:id="rId5"/>
    <p:sldMasterId id="2147483709" r:id="rId6"/>
  </p:sldMasterIdLst>
  <p:notesMasterIdLst>
    <p:notesMasterId r:id="rId27"/>
  </p:notesMasterIdLst>
  <p:sldIdLst>
    <p:sldId id="788" r:id="rId7"/>
    <p:sldId id="820" r:id="rId8"/>
    <p:sldId id="819" r:id="rId9"/>
    <p:sldId id="826" r:id="rId10"/>
    <p:sldId id="827" r:id="rId11"/>
    <p:sldId id="834" r:id="rId12"/>
    <p:sldId id="835" r:id="rId13"/>
    <p:sldId id="828" r:id="rId14"/>
    <p:sldId id="829" r:id="rId15"/>
    <p:sldId id="830" r:id="rId16"/>
    <p:sldId id="831" r:id="rId17"/>
    <p:sldId id="822" r:id="rId18"/>
    <p:sldId id="836" r:id="rId19"/>
    <p:sldId id="837" r:id="rId20"/>
    <p:sldId id="839" r:id="rId21"/>
    <p:sldId id="840" r:id="rId22"/>
    <p:sldId id="832" r:id="rId23"/>
    <p:sldId id="838" r:id="rId24"/>
    <p:sldId id="833" r:id="rId25"/>
    <p:sldId id="82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callister" initials="spm" lastIdx="6" clrIdx="0"/>
  <p:cmAuthor id="1" name="Greg Barr" initials="G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821"/>
    <a:srgbClr val="005DAB"/>
    <a:srgbClr val="F36F23"/>
    <a:srgbClr val="E6E6E6"/>
    <a:srgbClr val="FA961E"/>
    <a:srgbClr val="0A5FA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31" autoAdjust="0"/>
    <p:restoredTop sz="95205" autoAdjust="0"/>
  </p:normalViewPr>
  <p:slideViewPr>
    <p:cSldViewPr snapToGrid="0" snapToObjects="1">
      <p:cViewPr varScale="1">
        <p:scale>
          <a:sx n="41" d="100"/>
          <a:sy n="41" d="100"/>
        </p:scale>
        <p:origin x="36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CD305-C8EB-014F-809E-A167267EBAE0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BA0F2-874B-FE43-A00D-0C6FADBDB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F0C3-3F9D-4829-B2D9-B4DE9F690C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1" tIns="46581" rIns="93161" bIns="46581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9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A0F2-874B-FE43-A00D-0C6FADBDB5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Deployment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A0F2-874B-FE43-A00D-0C6FADBDB5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A0F2-874B-FE43-A00D-0C6FADBDB5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Deployment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A0F2-874B-FE43-A00D-0C6FADBDB5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Deployment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A0F2-874B-FE43-A00D-0C6FADBDB5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8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2">
                  <a:lumMod val="20000"/>
                  <a:lumOff val="8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15140" r="11996" b="34775"/>
          <a:stretch/>
        </p:blipFill>
        <p:spPr>
          <a:xfrm>
            <a:off x="-23446" y="0"/>
            <a:ext cx="12215446" cy="6869723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144000" y="6400800"/>
            <a:ext cx="294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EF3DE"/>
                </a:solidFill>
                <a:ea typeface="Arial" charset="0"/>
                <a:cs typeface="Arial" charset="0"/>
              </a:rPr>
              <a:t>© Solace Systems</a:t>
            </a:r>
            <a:br>
              <a:rPr lang="en-US" sz="900">
                <a:solidFill>
                  <a:srgbClr val="FEF3DE"/>
                </a:solidFill>
                <a:ea typeface="Arial" charset="0"/>
                <a:cs typeface="Arial" charset="0"/>
              </a:rPr>
            </a:br>
            <a:r>
              <a:rPr lang="en-US" sz="1200">
                <a:solidFill>
                  <a:srgbClr val="FEF3DE"/>
                </a:solidFill>
              </a:rPr>
              <a:t>CONFIDENTIAL</a:t>
            </a:r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49160" y="4800600"/>
            <a:ext cx="5303994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0">
                <a:solidFill>
                  <a:srgbClr val="11111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848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854451" y="1500668"/>
            <a:ext cx="7463169" cy="1571625"/>
          </a:xfrm>
        </p:spPr>
        <p:txBody>
          <a:bodyPr anchor="t"/>
          <a:lstStyle>
            <a:lvl1pPr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91" y="5843385"/>
            <a:ext cx="4183698" cy="7112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6" y="2899610"/>
            <a:ext cx="3858628" cy="29346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932948" y="385011"/>
            <a:ext cx="6896380" cy="5449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024" y="92445"/>
            <a:ext cx="3858630" cy="2807165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56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940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116384"/>
            <a:ext cx="3120633" cy="5741616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3525304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7835700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2"/>
          </p:nvPr>
        </p:nvSpPr>
        <p:spPr>
          <a:xfrm>
            <a:off x="186771" y="1282700"/>
            <a:ext cx="2673161" cy="4551570"/>
          </a:xfrm>
          <a:prstGeom prst="rect">
            <a:avLst/>
          </a:prstGeom>
        </p:spPr>
        <p:txBody>
          <a:bodyPr/>
          <a:lstStyle>
            <a:lvl1pPr marL="284163" indent="-284163"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3038">
              <a:buClr>
                <a:schemeClr val="bg1"/>
              </a:buCl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 marL="801688" indent="-114300">
              <a:buClr>
                <a:schemeClr val="bg1"/>
              </a:buClr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17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Why Solac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116384"/>
            <a:ext cx="3120633" cy="5741616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4641892" y="1161734"/>
            <a:ext cx="745548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31775">
              <a:defRPr/>
            </a:lvl2pPr>
            <a:lvl3pPr marL="858838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4641892" y="2462653"/>
            <a:ext cx="745548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4641892" y="3763572"/>
            <a:ext cx="745548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15"/>
          </p:nvPr>
        </p:nvSpPr>
        <p:spPr>
          <a:xfrm>
            <a:off x="4641892" y="5055769"/>
            <a:ext cx="745548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62" r="17429"/>
          <a:stretch/>
        </p:blipFill>
        <p:spPr>
          <a:xfrm>
            <a:off x="0" y="1131956"/>
            <a:ext cx="3081764" cy="51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Why Solac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1295399" y="4917257"/>
            <a:ext cx="10896601" cy="11887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2830484" y="1161734"/>
            <a:ext cx="936151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31775">
              <a:defRPr sz="2000"/>
            </a:lvl2pPr>
            <a:lvl3pPr marL="858838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2830484" y="2462653"/>
            <a:ext cx="936151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2830484" y="3763572"/>
            <a:ext cx="936151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15"/>
          </p:nvPr>
        </p:nvSpPr>
        <p:spPr>
          <a:xfrm>
            <a:off x="2830484" y="5055769"/>
            <a:ext cx="9361517" cy="118872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793865" y="1300246"/>
            <a:ext cx="1746018" cy="911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31775">
              <a:defRPr/>
            </a:lvl2pPr>
            <a:lvl3pPr marL="858838" indent="0">
              <a:buNone/>
              <a:defRPr/>
            </a:lvl3pPr>
          </a:lstStyle>
          <a:p>
            <a:pPr lvl="0"/>
            <a:r>
              <a:rPr lang="en-US" dirty="0"/>
              <a:t>Logo or Description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793865" y="2601165"/>
            <a:ext cx="1746018" cy="911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/>
            </a:lvl2pPr>
          </a:lstStyle>
          <a:p>
            <a:pPr lvl="0"/>
            <a:r>
              <a:rPr lang="en-US" dirty="0"/>
              <a:t>Logo or Description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793865" y="3902084"/>
            <a:ext cx="1746018" cy="911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/>
            </a:lvl2pPr>
          </a:lstStyle>
          <a:p>
            <a:pPr lvl="0"/>
            <a:r>
              <a:rPr lang="en-US" dirty="0"/>
              <a:t>Logo or Description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793865" y="5194281"/>
            <a:ext cx="1746018" cy="911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9250" indent="-228600">
              <a:defRPr/>
            </a:lvl2pPr>
          </a:lstStyle>
          <a:p>
            <a:pPr lvl="0"/>
            <a:r>
              <a:rPr lang="en-US" dirty="0"/>
              <a:t>Logo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252865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71367" y="92446"/>
            <a:ext cx="3120633" cy="6765554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8304023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581024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891420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2"/>
          </p:nvPr>
        </p:nvSpPr>
        <p:spPr>
          <a:xfrm>
            <a:off x="9295102" y="1282700"/>
            <a:ext cx="2673161" cy="4551570"/>
          </a:xfrm>
          <a:prstGeom prst="rect">
            <a:avLst/>
          </a:prstGeom>
        </p:spPr>
        <p:txBody>
          <a:bodyPr/>
          <a:lstStyle>
            <a:lvl1pPr marL="284163" indent="-284163"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3038">
              <a:buClr>
                <a:schemeClr val="bg1"/>
              </a:buCl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 marL="801688" indent="-114300">
              <a:buClr>
                <a:schemeClr val="bg1"/>
              </a:buClr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248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71367" y="92446"/>
            <a:ext cx="3120633" cy="6765554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8304023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581024" y="1282700"/>
            <a:ext cx="2487029" cy="455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9250" indent="-231775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3649078" y="1282700"/>
            <a:ext cx="5235969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2"/>
          </p:nvPr>
        </p:nvSpPr>
        <p:spPr>
          <a:xfrm>
            <a:off x="9295102" y="1282700"/>
            <a:ext cx="2673161" cy="4551570"/>
          </a:xfrm>
          <a:prstGeom prst="rect">
            <a:avLst/>
          </a:prstGeom>
        </p:spPr>
        <p:txBody>
          <a:bodyPr/>
          <a:lstStyle>
            <a:lvl1pPr marL="284163" indent="-284163"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3038">
              <a:buClr>
                <a:schemeClr val="bg1"/>
              </a:buCl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 marL="801688" indent="-114300">
              <a:buClr>
                <a:schemeClr val="bg1"/>
              </a:buClr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087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608B-61EB-4939-97BA-94E0008295B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EE82-0DD3-4761-818B-74773404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8617" y="1509436"/>
            <a:ext cx="8476440" cy="1023938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43188" y="3458817"/>
            <a:ext cx="7156450" cy="1669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83790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29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88232" y="1151412"/>
            <a:ext cx="2678396" cy="5240152"/>
          </a:xfrm>
          <a:gradFill flip="none" rotWithShape="1"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0" scaled="0"/>
            <a:tileRect/>
          </a:gradFill>
        </p:spPr>
        <p:txBody>
          <a:bodyPr lIns="91440" tIns="182880" rIns="182880"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808720" y="1151412"/>
            <a:ext cx="3383280" cy="5240152"/>
          </a:xfrm>
          <a:solidFill>
            <a:srgbClr val="FA961E"/>
          </a:solidFill>
        </p:spPr>
        <p:txBody>
          <a:bodyPr lIns="274320" tIns="182880" rIns="365760"/>
          <a:lstStyle>
            <a:lvl1pPr marL="0" indent="0">
              <a:lnSpc>
                <a:spcPct val="150000"/>
              </a:lnSpc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410465" y="1371600"/>
            <a:ext cx="5201723" cy="4708525"/>
          </a:xfrm>
        </p:spPr>
        <p:txBody>
          <a:bodyPr/>
          <a:lstStyle>
            <a:lvl1pPr>
              <a:defRPr sz="2400"/>
            </a:lvl1pPr>
            <a:lvl2pPr marL="568325" indent="-231775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1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735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116384"/>
            <a:ext cx="3120633" cy="5741616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3525304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7835700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2"/>
          </p:nvPr>
        </p:nvSpPr>
        <p:spPr>
          <a:xfrm>
            <a:off x="186771" y="1282700"/>
            <a:ext cx="2673161" cy="4551570"/>
          </a:xfrm>
          <a:prstGeom prst="rect">
            <a:avLst/>
          </a:prstGeom>
        </p:spPr>
        <p:txBody>
          <a:bodyPr/>
          <a:lstStyle>
            <a:lvl1pPr marL="284163" indent="-284163"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3038">
              <a:buClr>
                <a:schemeClr val="bg1"/>
              </a:buCl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 marL="801688" indent="-114300">
              <a:buClr>
                <a:schemeClr val="bg1"/>
              </a:buClr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243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71367" y="92446"/>
            <a:ext cx="3120633" cy="6765554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581024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891420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2"/>
          </p:nvPr>
        </p:nvSpPr>
        <p:spPr>
          <a:xfrm>
            <a:off x="9295102" y="1282700"/>
            <a:ext cx="2673161" cy="4551570"/>
          </a:xfrm>
          <a:prstGeom prst="rect">
            <a:avLst/>
          </a:prstGeom>
        </p:spPr>
        <p:txBody>
          <a:bodyPr/>
          <a:lstStyle>
            <a:lvl1pPr marL="284163" indent="-284163"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3038">
              <a:buClr>
                <a:schemeClr val="bg1"/>
              </a:buCl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 marL="801688" indent="-114300">
              <a:buClr>
                <a:schemeClr val="bg1"/>
              </a:buClr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5925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8617" y="1509436"/>
            <a:ext cx="8476440" cy="1023938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DEDEDE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43188" y="3458817"/>
            <a:ext cx="7156450" cy="1669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DEDEDE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8452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98071"/>
            <a:ext cx="10932634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DEDE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DED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DEDED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DEDEDE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DEDE"/>
                </a:solidFill>
              </a:defRPr>
            </a:lvl1pPr>
            <a:lvl2pPr>
              <a:defRPr>
                <a:solidFill>
                  <a:srgbClr val="DEDEDE"/>
                </a:solidFill>
              </a:defRPr>
            </a:lvl2pPr>
            <a:lvl3pPr>
              <a:defRPr>
                <a:solidFill>
                  <a:srgbClr val="DEDEDE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6140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98071"/>
            <a:ext cx="11006564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DEDE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25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31" y="108018"/>
            <a:ext cx="11229521" cy="10239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DAB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520330" y="1346383"/>
            <a:ext cx="492677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890982" y="1346383"/>
            <a:ext cx="492677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456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610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103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465"/>
            <a:ext cx="12192000" cy="1023938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84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8B0208-C6DE-4B9F-88C6-FDED292FBDF3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1DA22-E32B-4508-A6D9-04346DB8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06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465"/>
            <a:ext cx="12192000" cy="1023938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7219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465"/>
            <a:ext cx="12192000" cy="1023938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00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465"/>
            <a:ext cx="12192000" cy="1023938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3717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465"/>
            <a:ext cx="12192000" cy="1023938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294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465"/>
            <a:ext cx="12192000" cy="1023938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7991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31" y="108018"/>
            <a:ext cx="11229521" cy="10239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DAB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520330" y="1346383"/>
            <a:ext cx="492677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890982" y="1346383"/>
            <a:ext cx="492677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554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8617" y="1509436"/>
            <a:ext cx="8476440" cy="1023938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43188" y="3458817"/>
            <a:ext cx="7156450" cy="1669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1835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6446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921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116384"/>
            <a:ext cx="3120633" cy="5741616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3525304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7835700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2"/>
          </p:nvPr>
        </p:nvSpPr>
        <p:spPr>
          <a:xfrm>
            <a:off x="186771" y="1282700"/>
            <a:ext cx="2673161" cy="4551570"/>
          </a:xfrm>
          <a:prstGeom prst="rect">
            <a:avLst/>
          </a:prstGeom>
        </p:spPr>
        <p:txBody>
          <a:bodyPr/>
          <a:lstStyle>
            <a:lvl1pPr marL="284163" indent="-284163"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3038">
              <a:buClr>
                <a:schemeClr val="bg1"/>
              </a:buCl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 marL="801688" indent="-114300">
              <a:buClr>
                <a:schemeClr val="bg1"/>
              </a:buClr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458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8617" y="1509436"/>
            <a:ext cx="8476440" cy="1023938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DEDEDE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43188" y="3458817"/>
            <a:ext cx="7156450" cy="1669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DEDEDE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58480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71367" y="92446"/>
            <a:ext cx="3120633" cy="6765554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0"/>
          </p:nvPr>
        </p:nvSpPr>
        <p:spPr>
          <a:xfrm>
            <a:off x="581024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891420" y="1282700"/>
            <a:ext cx="3993627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2"/>
          </p:nvPr>
        </p:nvSpPr>
        <p:spPr>
          <a:xfrm>
            <a:off x="9295102" y="1282700"/>
            <a:ext cx="2673161" cy="4551570"/>
          </a:xfrm>
          <a:prstGeom prst="rect">
            <a:avLst/>
          </a:prstGeom>
        </p:spPr>
        <p:txBody>
          <a:bodyPr/>
          <a:lstStyle>
            <a:lvl1pPr marL="284163" indent="-284163"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514350" indent="-173038">
              <a:buClr>
                <a:schemeClr val="bg1"/>
              </a:buClr>
              <a:defRPr sz="2000">
                <a:solidFill>
                  <a:schemeClr val="bg1">
                    <a:lumMod val="95000"/>
                  </a:schemeClr>
                </a:solidFill>
              </a:defRPr>
            </a:lvl2pPr>
            <a:lvl3pPr marL="801688" indent="-114300">
              <a:buClr>
                <a:schemeClr val="bg1"/>
              </a:buClr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960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98071"/>
            <a:ext cx="10932634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DEDE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DEDE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DEDEDE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DEDEDE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DEDE"/>
                </a:solidFill>
              </a:defRPr>
            </a:lvl1pPr>
            <a:lvl2pPr>
              <a:defRPr>
                <a:solidFill>
                  <a:srgbClr val="DEDEDE"/>
                </a:solidFill>
              </a:defRPr>
            </a:lvl2pPr>
            <a:lvl3pPr>
              <a:defRPr>
                <a:solidFill>
                  <a:srgbClr val="DEDEDE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116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98071"/>
            <a:ext cx="11006564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DEDE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23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26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8617" y="1509436"/>
            <a:ext cx="8476440" cy="1023938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43188" y="3458817"/>
            <a:ext cx="7156450" cy="1669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106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1025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18274" y="1282700"/>
            <a:ext cx="5611053" cy="455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6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 rot="10800000">
            <a:off x="0" y="6392922"/>
            <a:ext cx="12192835" cy="465748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7" y="-10886"/>
            <a:ext cx="12192000" cy="1164614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" t="14969" r="11998" b="34775"/>
          <a:stretch/>
        </p:blipFill>
        <p:spPr>
          <a:xfrm>
            <a:off x="-1674" y="-23446"/>
            <a:ext cx="12215446" cy="6893170"/>
          </a:xfrm>
          <a:prstGeom prst="rect">
            <a:avLst/>
          </a:prstGeom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7371" y="1371600"/>
            <a:ext cx="49058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88231" y="108018"/>
            <a:ext cx="1109214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67" y="6436976"/>
            <a:ext cx="16933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A7EC27-C8AF-41FD-AEF5-5DAC54DFEA0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2" descr="image001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0290" y="6341594"/>
            <a:ext cx="1442853" cy="56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2" r:id="rId3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0" baseline="0">
          <a:solidFill>
            <a:srgbClr val="0A5FAA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38138" indent="-338138" algn="l" rtl="0" eaLnBrk="1" fontAlgn="base" hangingPunct="1">
        <a:spcBef>
          <a:spcPts val="600"/>
        </a:spcBef>
        <a:spcAft>
          <a:spcPts val="600"/>
        </a:spcAft>
        <a:buClr>
          <a:srgbClr val="FF7900"/>
        </a:buClr>
        <a:buSzPct val="100000"/>
        <a:buFont typeface="Courier New" panose="02070309020205020404" pitchFamily="49" charset="0"/>
        <a:buChar char="o"/>
        <a:defRPr sz="2800" b="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688975" indent="-231775" algn="l" rtl="0" eaLnBrk="1" fontAlgn="base" hangingPunct="1">
        <a:spcBef>
          <a:spcPts val="0"/>
        </a:spcBef>
        <a:spcAft>
          <a:spcPts val="600"/>
        </a:spcAft>
        <a:buClr>
          <a:srgbClr val="0B3D91"/>
        </a:buClr>
        <a:buFont typeface="Calibri" panose="020F0502020204030204" pitchFamily="34" charset="0"/>
        <a:buChar char="‐"/>
        <a:defRPr sz="2400" b="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ＭＳ Ｐゴシック" charset="-128"/>
        </a:defRPr>
      </a:lvl2pPr>
      <a:lvl3pPr marL="1027113" indent="-168275" algn="l" rtl="0" eaLnBrk="1" fontAlgn="base" hangingPunct="1">
        <a:spcBef>
          <a:spcPts val="0"/>
        </a:spcBef>
        <a:spcAft>
          <a:spcPts val="600"/>
        </a:spcAft>
        <a:buClr>
          <a:srgbClr val="4D4D4D"/>
        </a:buClr>
        <a:buSzPct val="80000"/>
        <a:buFont typeface="Calibri" panose="020F0502020204030204" pitchFamily="34" charset="0"/>
        <a:buChar char="‐"/>
        <a:defRPr sz="2000" b="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ＭＳ Ｐゴシック" charset="-128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rgbClr val="C0C0C0"/>
        </a:buClr>
        <a:buSzPct val="60000"/>
        <a:defRPr sz="1800" b="0">
          <a:solidFill>
            <a:srgbClr val="000000"/>
          </a:solidFill>
          <a:latin typeface="Calibri Light" panose="020F0302020204030204" pitchFamily="34" charset="0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789"/>
            <a:ext cx="12192000" cy="6857211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7" y="789"/>
            <a:ext cx="12191163" cy="9144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3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0" baseline="0">
          <a:solidFill>
            <a:srgbClr val="333333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38138" indent="-338138" algn="l" rtl="0" eaLnBrk="0" fontAlgn="base" hangingPunct="0">
        <a:spcBef>
          <a:spcPts val="600"/>
        </a:spcBef>
        <a:spcAft>
          <a:spcPts val="600"/>
        </a:spcAft>
        <a:buClr>
          <a:srgbClr val="FF7900"/>
        </a:buClr>
        <a:buSzPct val="100000"/>
        <a:buFont typeface="Courier New" panose="02070309020205020404" pitchFamily="49" charset="0"/>
        <a:buChar char="o"/>
        <a:defRPr sz="2800" b="0">
          <a:solidFill>
            <a:srgbClr val="333333"/>
          </a:solidFill>
          <a:latin typeface="Calibri Light" panose="020F0302020204030204" pitchFamily="34" charset="0"/>
          <a:ea typeface="+mn-ea"/>
          <a:cs typeface="+mn-cs"/>
        </a:defRPr>
      </a:lvl1pPr>
      <a:lvl2pPr marL="688975" indent="-231775" algn="l" rtl="0" eaLnBrk="0" fontAlgn="base" hangingPunct="0">
        <a:spcBef>
          <a:spcPts val="0"/>
        </a:spcBef>
        <a:spcAft>
          <a:spcPts val="600"/>
        </a:spcAft>
        <a:buClr>
          <a:srgbClr val="0B3D91"/>
        </a:buClr>
        <a:buFont typeface="Calibri" panose="020F0502020204030204" pitchFamily="34" charset="0"/>
        <a:buChar char="‐"/>
        <a:defRPr sz="24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2pPr>
      <a:lvl3pPr marL="1027113" indent="-168275" algn="l" rtl="0" eaLnBrk="0" fontAlgn="base" hangingPunct="0">
        <a:spcBef>
          <a:spcPts val="0"/>
        </a:spcBef>
        <a:spcAft>
          <a:spcPts val="600"/>
        </a:spcAft>
        <a:buClr>
          <a:srgbClr val="4D4D4D"/>
        </a:buClr>
        <a:buSzPct val="80000"/>
        <a:buFont typeface="Calibri" panose="020F0502020204030204" pitchFamily="34" charset="0"/>
        <a:buChar char="‐"/>
        <a:defRPr sz="20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C0C0C0"/>
        </a:buClr>
        <a:buSzPct val="60000"/>
        <a:defRPr sz="1800" b="0">
          <a:solidFill>
            <a:srgbClr val="000000"/>
          </a:solidFill>
          <a:latin typeface="Calibri Light" panose="020F0302020204030204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789"/>
            <a:ext cx="12192000" cy="4958837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DEDEDE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7" y="789"/>
            <a:ext cx="12191163" cy="9144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716" r:id="rId10"/>
  </p:sldLayoutIdLst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0" baseline="0">
          <a:solidFill>
            <a:srgbClr val="333333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38138" indent="-338138" algn="l" rtl="0" eaLnBrk="0" fontAlgn="base" hangingPunct="0">
        <a:spcBef>
          <a:spcPts val="600"/>
        </a:spcBef>
        <a:spcAft>
          <a:spcPts val="600"/>
        </a:spcAft>
        <a:buClr>
          <a:srgbClr val="FF7900"/>
        </a:buClr>
        <a:buSzPct val="100000"/>
        <a:buFont typeface="Courier New" panose="02070309020205020404" pitchFamily="49" charset="0"/>
        <a:buChar char="o"/>
        <a:defRPr sz="2800" b="0">
          <a:solidFill>
            <a:srgbClr val="333333"/>
          </a:solidFill>
          <a:latin typeface="Calibri Light" panose="020F0302020204030204" pitchFamily="34" charset="0"/>
          <a:ea typeface="+mn-ea"/>
          <a:cs typeface="+mn-cs"/>
        </a:defRPr>
      </a:lvl1pPr>
      <a:lvl2pPr marL="688975" indent="-231775" algn="l" rtl="0" eaLnBrk="0" fontAlgn="base" hangingPunct="0">
        <a:spcBef>
          <a:spcPts val="0"/>
        </a:spcBef>
        <a:spcAft>
          <a:spcPts val="600"/>
        </a:spcAft>
        <a:buClr>
          <a:srgbClr val="0B3D91"/>
        </a:buClr>
        <a:buFont typeface="Calibri" panose="020F0502020204030204" pitchFamily="34" charset="0"/>
        <a:buChar char="‐"/>
        <a:defRPr sz="24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2pPr>
      <a:lvl3pPr marL="1027113" indent="-168275" algn="l" rtl="0" eaLnBrk="0" fontAlgn="base" hangingPunct="0">
        <a:spcBef>
          <a:spcPts val="0"/>
        </a:spcBef>
        <a:spcAft>
          <a:spcPts val="600"/>
        </a:spcAft>
        <a:buClr>
          <a:srgbClr val="4D4D4D"/>
        </a:buClr>
        <a:buSzPct val="80000"/>
        <a:buFont typeface="Calibri" panose="020F0502020204030204" pitchFamily="34" charset="0"/>
        <a:buChar char="‐"/>
        <a:defRPr sz="20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C0C0C0"/>
        </a:buClr>
        <a:buSzPct val="60000"/>
        <a:defRPr sz="1800" b="0">
          <a:solidFill>
            <a:srgbClr val="000000"/>
          </a:solidFill>
          <a:latin typeface="Calibri Light" panose="020F0302020204030204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837" y="789"/>
            <a:ext cx="12191163" cy="9144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0" baseline="0">
          <a:solidFill>
            <a:srgbClr val="333333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38138" indent="-338138" algn="l" rtl="0" eaLnBrk="0" fontAlgn="base" hangingPunct="0">
        <a:spcBef>
          <a:spcPts val="600"/>
        </a:spcBef>
        <a:spcAft>
          <a:spcPts val="600"/>
        </a:spcAft>
        <a:buClr>
          <a:srgbClr val="FF7900"/>
        </a:buClr>
        <a:buSzPct val="100000"/>
        <a:buFont typeface="Courier New" panose="02070309020205020404" pitchFamily="49" charset="0"/>
        <a:buChar char="o"/>
        <a:defRPr sz="2800" b="0">
          <a:solidFill>
            <a:srgbClr val="333333"/>
          </a:solidFill>
          <a:latin typeface="Calibri Light" panose="020F0302020204030204" pitchFamily="34" charset="0"/>
          <a:ea typeface="+mn-ea"/>
          <a:cs typeface="+mn-cs"/>
        </a:defRPr>
      </a:lvl1pPr>
      <a:lvl2pPr marL="688975" indent="-231775" algn="l" rtl="0" eaLnBrk="0" fontAlgn="base" hangingPunct="0">
        <a:spcBef>
          <a:spcPts val="0"/>
        </a:spcBef>
        <a:spcAft>
          <a:spcPts val="600"/>
        </a:spcAft>
        <a:buClr>
          <a:srgbClr val="0B3D91"/>
        </a:buClr>
        <a:buFont typeface="Calibri" panose="020F0502020204030204" pitchFamily="34" charset="0"/>
        <a:buChar char="‐"/>
        <a:defRPr sz="24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2pPr>
      <a:lvl3pPr marL="1027113" indent="-168275" algn="l" rtl="0" eaLnBrk="0" fontAlgn="base" hangingPunct="0">
        <a:spcBef>
          <a:spcPts val="0"/>
        </a:spcBef>
        <a:spcAft>
          <a:spcPts val="600"/>
        </a:spcAft>
        <a:buClr>
          <a:srgbClr val="4D4D4D"/>
        </a:buClr>
        <a:buSzPct val="80000"/>
        <a:buFont typeface="Calibri" panose="020F0502020204030204" pitchFamily="34" charset="0"/>
        <a:buChar char="‐"/>
        <a:defRPr sz="20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C0C0C0"/>
        </a:buClr>
        <a:buSzPct val="60000"/>
        <a:defRPr sz="1800" b="0">
          <a:solidFill>
            <a:srgbClr val="000000"/>
          </a:solidFill>
          <a:latin typeface="Calibri Light" panose="020F0302020204030204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89"/>
            <a:ext cx="12192000" cy="6857211"/>
          </a:xfrm>
          <a:prstGeom prst="rect">
            <a:avLst/>
          </a:prstGeom>
          <a:gradFill>
            <a:gsLst>
              <a:gs pos="0">
                <a:srgbClr val="464646"/>
              </a:gs>
              <a:gs pos="100000">
                <a:srgbClr val="33333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37" y="789"/>
            <a:ext cx="12191163" cy="9144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0" baseline="0">
          <a:solidFill>
            <a:srgbClr val="333333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38138" indent="-338138" algn="l" rtl="0" eaLnBrk="0" fontAlgn="base" hangingPunct="0">
        <a:spcBef>
          <a:spcPts val="600"/>
        </a:spcBef>
        <a:spcAft>
          <a:spcPts val="600"/>
        </a:spcAft>
        <a:buClr>
          <a:srgbClr val="FF7900"/>
        </a:buClr>
        <a:buSzPct val="100000"/>
        <a:buFont typeface="Courier New" panose="02070309020205020404" pitchFamily="49" charset="0"/>
        <a:buChar char="o"/>
        <a:defRPr sz="2800" b="0">
          <a:solidFill>
            <a:srgbClr val="333333"/>
          </a:solidFill>
          <a:latin typeface="Calibri Light" panose="020F0302020204030204" pitchFamily="34" charset="0"/>
          <a:ea typeface="+mn-ea"/>
          <a:cs typeface="+mn-cs"/>
        </a:defRPr>
      </a:lvl1pPr>
      <a:lvl2pPr marL="688975" indent="-231775" algn="l" rtl="0" eaLnBrk="0" fontAlgn="base" hangingPunct="0">
        <a:spcBef>
          <a:spcPts val="0"/>
        </a:spcBef>
        <a:spcAft>
          <a:spcPts val="600"/>
        </a:spcAft>
        <a:buClr>
          <a:srgbClr val="0B3D91"/>
        </a:buClr>
        <a:buFont typeface="Calibri" panose="020F0502020204030204" pitchFamily="34" charset="0"/>
        <a:buChar char="‐"/>
        <a:defRPr sz="24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2pPr>
      <a:lvl3pPr marL="1027113" indent="-168275" algn="l" rtl="0" eaLnBrk="0" fontAlgn="base" hangingPunct="0">
        <a:spcBef>
          <a:spcPts val="0"/>
        </a:spcBef>
        <a:spcAft>
          <a:spcPts val="600"/>
        </a:spcAft>
        <a:buClr>
          <a:srgbClr val="4D4D4D"/>
        </a:buClr>
        <a:buSzPct val="80000"/>
        <a:buFont typeface="Calibri" panose="020F0502020204030204" pitchFamily="34" charset="0"/>
        <a:buChar char="‐"/>
        <a:defRPr sz="20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C0C0C0"/>
        </a:buClr>
        <a:buSzPct val="60000"/>
        <a:defRPr sz="1800" b="0">
          <a:solidFill>
            <a:srgbClr val="000000"/>
          </a:solidFill>
          <a:latin typeface="Calibri Light" panose="020F0302020204030204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5"/>
          <a:stretch/>
        </p:blipFill>
        <p:spPr>
          <a:xfrm>
            <a:off x="-1" y="4437345"/>
            <a:ext cx="12192001" cy="242065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837" y="789"/>
            <a:ext cx="12191163" cy="9144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18" y="6433569"/>
            <a:ext cx="904461" cy="33917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5865" y="6161134"/>
            <a:ext cx="1143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fld id="{73A7EC27-C8AF-41FD-AEF5-5DAC54DFEA0F}" type="slidenum">
              <a:rPr lang="en-US" sz="20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l">
                <a:lnSpc>
                  <a:spcPct val="120000"/>
                </a:lnSpc>
              </a:pPr>
              <a:t>‹#›</a:t>
            </a:fld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Copyright</a:t>
            </a: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Solace</a:t>
            </a:r>
            <a:b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0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onfidential</a:t>
            </a:r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5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0" baseline="0">
          <a:solidFill>
            <a:srgbClr val="333333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38138" indent="-338138" algn="l" rtl="0" eaLnBrk="0" fontAlgn="base" hangingPunct="0">
        <a:spcBef>
          <a:spcPts val="600"/>
        </a:spcBef>
        <a:spcAft>
          <a:spcPts val="600"/>
        </a:spcAft>
        <a:buClr>
          <a:srgbClr val="FF7900"/>
        </a:buClr>
        <a:buSzPct val="100000"/>
        <a:buFont typeface="Courier New" panose="02070309020205020404" pitchFamily="49" charset="0"/>
        <a:buChar char="o"/>
        <a:defRPr sz="2800" b="0">
          <a:solidFill>
            <a:srgbClr val="333333"/>
          </a:solidFill>
          <a:latin typeface="Calibri Light" panose="020F0302020204030204" pitchFamily="34" charset="0"/>
          <a:ea typeface="+mn-ea"/>
          <a:cs typeface="+mn-cs"/>
        </a:defRPr>
      </a:lvl1pPr>
      <a:lvl2pPr marL="688975" indent="-231775" algn="l" rtl="0" eaLnBrk="0" fontAlgn="base" hangingPunct="0">
        <a:spcBef>
          <a:spcPts val="0"/>
        </a:spcBef>
        <a:spcAft>
          <a:spcPts val="600"/>
        </a:spcAft>
        <a:buClr>
          <a:srgbClr val="0B3D91"/>
        </a:buClr>
        <a:buFont typeface="Calibri" panose="020F0502020204030204" pitchFamily="34" charset="0"/>
        <a:buChar char="‐"/>
        <a:defRPr sz="24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2pPr>
      <a:lvl3pPr marL="1027113" indent="-168275" algn="l" rtl="0" eaLnBrk="0" fontAlgn="base" hangingPunct="0">
        <a:spcBef>
          <a:spcPts val="0"/>
        </a:spcBef>
        <a:spcAft>
          <a:spcPts val="600"/>
        </a:spcAft>
        <a:buClr>
          <a:srgbClr val="4D4D4D"/>
        </a:buClr>
        <a:buSzPct val="80000"/>
        <a:buFont typeface="Calibri" panose="020F0502020204030204" pitchFamily="34" charset="0"/>
        <a:buChar char="‐"/>
        <a:defRPr sz="2000" b="0">
          <a:solidFill>
            <a:srgbClr val="333333"/>
          </a:solidFill>
          <a:latin typeface="Calibri Light" panose="020F0302020204030204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C0C0C0"/>
        </a:buClr>
        <a:buSzPct val="60000"/>
        <a:defRPr sz="1800" b="0">
          <a:solidFill>
            <a:srgbClr val="000000"/>
          </a:solidFill>
          <a:latin typeface="Calibri Light" panose="020F0302020204030204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ChangeArrowheads="1"/>
          </p:cNvSpPr>
          <p:nvPr/>
        </p:nvSpPr>
        <p:spPr bwMode="auto">
          <a:xfrm>
            <a:off x="3177118" y="5591178"/>
            <a:ext cx="883073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F6760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title"/>
          </p:nvPr>
        </p:nvSpPr>
        <p:spPr>
          <a:xfrm>
            <a:off x="418011" y="1857098"/>
            <a:ext cx="11589840" cy="1023938"/>
          </a:xfrm>
        </p:spPr>
        <p:txBody>
          <a:bodyPr/>
          <a:lstStyle/>
          <a:p>
            <a:r>
              <a:rPr lang="en-US" sz="4400"/>
              <a:t>Practical Microservices</a:t>
            </a:r>
            <a:endParaRPr lang="en-US" sz="4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50857" y="3458817"/>
            <a:ext cx="8577806" cy="1669222"/>
          </a:xfrm>
        </p:spPr>
        <p:txBody>
          <a:bodyPr/>
          <a:lstStyle/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dirty="0"/>
              <a:t>Jonathan Schabowsky, Sr. Architect, Office of the CTO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5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163318" y="652442"/>
            <a:ext cx="7182841" cy="1949132"/>
            <a:chOff x="3163318" y="716238"/>
            <a:chExt cx="7182841" cy="1949132"/>
          </a:xfrm>
        </p:grpSpPr>
        <p:pic>
          <p:nvPicPr>
            <p:cNvPr id="1026" name="Picture 2" descr="http://deltakappagamma.org/UT/Beehive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243" y="716238"/>
              <a:ext cx="197167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39283" y="928255"/>
              <a:ext cx="3206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Department of Alcohol Control</a:t>
              </a:r>
            </a:p>
            <a:p>
              <a:r>
                <a:rPr lang="en-US" dirty="0"/>
                <a:t>AKA: The State Liquor store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0021" y="2287863"/>
              <a:ext cx="1793441" cy="377507"/>
            </a:xfrm>
            <a:prstGeom prst="rect">
              <a:avLst/>
            </a:prstGeom>
            <a:solidFill>
              <a:srgbClr val="0036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OnlinePriceList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3896" y="2287863"/>
              <a:ext cx="1799317" cy="377507"/>
            </a:xfrm>
            <a:prstGeom prst="rect">
              <a:avLst/>
            </a:prstGeom>
            <a:solidFill>
              <a:srgbClr val="0036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InventoryQuery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3318" y="2287863"/>
              <a:ext cx="1514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WebApps</a:t>
              </a:r>
              <a:r>
                <a:rPr lang="en-US" dirty="0"/>
                <a:t>: </a:t>
              </a:r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269452" y="3214307"/>
            <a:ext cx="10001598" cy="3028929"/>
            <a:chOff x="269452" y="2966485"/>
            <a:chExt cx="10001598" cy="3806456"/>
          </a:xfrm>
        </p:grpSpPr>
        <p:sp>
          <p:nvSpPr>
            <p:cNvPr id="16" name="Rectangle 15"/>
            <p:cNvSpPr/>
            <p:nvPr/>
          </p:nvSpPr>
          <p:spPr>
            <a:xfrm>
              <a:off x="988827" y="2966485"/>
              <a:ext cx="9282223" cy="3806456"/>
            </a:xfrm>
            <a:prstGeom prst="rect">
              <a:avLst/>
            </a:prstGeom>
            <a:solidFill>
              <a:srgbClr val="15B7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4" name="Picture 2" descr="https://azureqisite.files.wordpress.com/2016/12/pivotalcloudfoundry-logo-horizontal-onlig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50373" y="4808942"/>
              <a:ext cx="2840243" cy="6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5" name="Group 1054"/>
          <p:cNvGrpSpPr/>
          <p:nvPr/>
        </p:nvGrpSpPr>
        <p:grpSpPr>
          <a:xfrm>
            <a:off x="1209696" y="3750654"/>
            <a:ext cx="2592370" cy="2407514"/>
            <a:chOff x="1209696" y="4280358"/>
            <a:chExt cx="2592370" cy="240751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" name="Rectangle: Rounded Corners 2"/>
            <p:cNvSpPr/>
            <p:nvPr/>
          </p:nvSpPr>
          <p:spPr>
            <a:xfrm>
              <a:off x="1209696" y="4297886"/>
              <a:ext cx="2592370" cy="23899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78" name="Picture 6" descr="http://www.kotancode.com/wp-content/uploads/2015/08/springboo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226" y="4649690"/>
              <a:ext cx="1221116" cy="383779"/>
            </a:xfrm>
            <a:prstGeom prst="rect">
              <a:avLst/>
            </a:prstGeom>
            <a:grpFill/>
            <a:extLst/>
          </p:spPr>
        </p:pic>
        <p:sp>
          <p:nvSpPr>
            <p:cNvPr id="8" name="TextBox 7"/>
            <p:cNvSpPr txBox="1"/>
            <p:nvPr/>
          </p:nvSpPr>
          <p:spPr>
            <a:xfrm flipH="1">
              <a:off x="1502226" y="4280358"/>
              <a:ext cx="2045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UtahDABC</a:t>
              </a:r>
              <a:r>
                <a:rPr lang="en-US" dirty="0"/>
                <a:t>-Client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400849" y="6127018"/>
              <a:ext cx="224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SpringRestTemplate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579754" y="5202719"/>
              <a:ext cx="1800472" cy="81070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 Logic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16553" y="2610927"/>
            <a:ext cx="2125690" cy="2180813"/>
            <a:chOff x="3116553" y="1901744"/>
            <a:chExt cx="1782423" cy="2889996"/>
          </a:xfrm>
        </p:grpSpPr>
        <p:cxnSp>
          <p:nvCxnSpPr>
            <p:cNvPr id="11" name="Straight Arrow Connector 10"/>
            <p:cNvCxnSpPr>
              <a:cxnSpLocks/>
              <a:stCxn id="9" idx="7"/>
            </p:cNvCxnSpPr>
            <p:nvPr/>
          </p:nvCxnSpPr>
          <p:spPr>
            <a:xfrm flipV="1">
              <a:off x="3116553" y="1901744"/>
              <a:ext cx="1782423" cy="2889996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846731">
              <a:off x="3609443" y="3321842"/>
              <a:ext cx="1129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http POST</a:t>
              </a:r>
            </a:p>
          </p:txBody>
        </p:sp>
      </p:grpSp>
      <p:cxnSp>
        <p:nvCxnSpPr>
          <p:cNvPr id="15" name="Connector: Elbow 14"/>
          <p:cNvCxnSpPr>
            <a:cxnSpLocks/>
            <a:stCxn id="9" idx="2"/>
            <a:endCxn id="17" idx="3"/>
          </p:cNvCxnSpPr>
          <p:nvPr/>
        </p:nvCxnSpPr>
        <p:spPr>
          <a:xfrm rot="10800000" flipV="1">
            <a:off x="1400850" y="5078368"/>
            <a:ext cx="178905" cy="703612"/>
          </a:xfrm>
          <a:prstGeom prst="bentConnector3">
            <a:avLst>
              <a:gd name="adj1" fmla="val 18195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7566477" y="3770930"/>
            <a:ext cx="3039184" cy="2396558"/>
            <a:chOff x="7566477" y="4300634"/>
            <a:chExt cx="3039184" cy="239655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9" name="Rectangle: Rounded Corners 28"/>
            <p:cNvSpPr/>
            <p:nvPr/>
          </p:nvSpPr>
          <p:spPr>
            <a:xfrm>
              <a:off x="7566477" y="4307206"/>
              <a:ext cx="2592370" cy="23899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" name="Picture 6" descr="http://www.kotancode.com/wp-content/uploads/2015/08/springboo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007" y="4659010"/>
              <a:ext cx="1221116" cy="383779"/>
            </a:xfrm>
            <a:prstGeom prst="rect">
              <a:avLst/>
            </a:prstGeom>
            <a:grpFill/>
            <a:extLst/>
          </p:spPr>
        </p:pic>
        <p:sp>
          <p:nvSpPr>
            <p:cNvPr id="31" name="TextBox 30"/>
            <p:cNvSpPr txBox="1"/>
            <p:nvPr/>
          </p:nvSpPr>
          <p:spPr>
            <a:xfrm flipH="1">
              <a:off x="7727481" y="4300634"/>
              <a:ext cx="254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UtahDABC</a:t>
              </a:r>
              <a:r>
                <a:rPr lang="en-US" dirty="0"/>
                <a:t>-Inventory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7923637" y="6267635"/>
              <a:ext cx="23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SpringRestTemplate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923638" y="5448251"/>
              <a:ext cx="1800472" cy="81070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 Logic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7714888" y="5049898"/>
              <a:ext cx="2890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Spring</a:t>
              </a:r>
              <a:r>
                <a:rPr lang="en-US" sz="1600" dirty="0"/>
                <a:t> </a:t>
              </a:r>
              <a:r>
                <a:rPr lang="en-US" sz="1400" dirty="0" err="1"/>
                <a:t>RestServices</a:t>
              </a:r>
              <a:endParaRPr lang="en-US" sz="1400" dirty="0"/>
            </a:p>
          </p:txBody>
        </p:sp>
      </p:grpSp>
      <p:cxnSp>
        <p:nvCxnSpPr>
          <p:cNvPr id="34" name="Connector: Elbow 33"/>
          <p:cNvCxnSpPr>
            <a:cxnSpLocks/>
            <a:stCxn id="33" idx="2"/>
            <a:endCxn id="32" idx="3"/>
          </p:cNvCxnSpPr>
          <p:nvPr/>
        </p:nvCxnSpPr>
        <p:spPr>
          <a:xfrm rot="10800000" flipV="1">
            <a:off x="7923638" y="5323899"/>
            <a:ext cx="1" cy="598697"/>
          </a:xfrm>
          <a:prstGeom prst="bentConnector3">
            <a:avLst>
              <a:gd name="adj1" fmla="val 2286010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endCxn id="33" idx="0"/>
          </p:cNvCxnSpPr>
          <p:nvPr/>
        </p:nvCxnSpPr>
        <p:spPr>
          <a:xfrm flipH="1">
            <a:off x="8823874" y="4760315"/>
            <a:ext cx="122526" cy="1582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4" name="Group 1033"/>
          <p:cNvGrpSpPr/>
          <p:nvPr/>
        </p:nvGrpSpPr>
        <p:grpSpPr>
          <a:xfrm>
            <a:off x="10894589" y="1679404"/>
            <a:ext cx="1072806" cy="1502179"/>
            <a:chOff x="10894589" y="1679404"/>
            <a:chExt cx="1072806" cy="1502179"/>
          </a:xfrm>
        </p:grpSpPr>
        <p:pic>
          <p:nvPicPr>
            <p:cNvPr id="3080" name="Picture 8" descr="https://raw.githubusercontent.com/blacktop/docker-elastic-stack/master/docs/img/el_stack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589" y="1679404"/>
              <a:ext cx="999290" cy="98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11050197" y="2535252"/>
              <a:ext cx="917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Elastic Stack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643772" y="4361232"/>
            <a:ext cx="4103031" cy="1420748"/>
            <a:chOff x="3643772" y="1292111"/>
            <a:chExt cx="7250817" cy="5019573"/>
          </a:xfrm>
        </p:grpSpPr>
        <p:cxnSp>
          <p:nvCxnSpPr>
            <p:cNvPr id="64" name="Straight Arrow Connector 63"/>
            <p:cNvCxnSpPr>
              <a:cxnSpLocks/>
              <a:stCxn id="17" idx="1"/>
              <a:endCxn id="3080" idx="1"/>
            </p:cNvCxnSpPr>
            <p:nvPr/>
          </p:nvCxnSpPr>
          <p:spPr>
            <a:xfrm flipV="1">
              <a:off x="3643772" y="2702091"/>
              <a:ext cx="7250817" cy="360959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20773975">
              <a:off x="6360887" y="1292111"/>
              <a:ext cx="185513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http REST POST</a:t>
              </a:r>
            </a:p>
          </p:txBody>
        </p:sp>
      </p:grpSp>
      <p:cxnSp>
        <p:nvCxnSpPr>
          <p:cNvPr id="1037" name="Connector: Elbow 1036"/>
          <p:cNvCxnSpPr>
            <a:cxnSpLocks/>
            <a:stCxn id="33" idx="6"/>
            <a:endCxn id="7" idx="3"/>
          </p:cNvCxnSpPr>
          <p:nvPr/>
        </p:nvCxnSpPr>
        <p:spPr>
          <a:xfrm flipH="1" flipV="1">
            <a:off x="8043213" y="2412821"/>
            <a:ext cx="1680897" cy="2911079"/>
          </a:xfrm>
          <a:prstGeom prst="bentConnector3">
            <a:avLst>
              <a:gd name="adj1" fmla="val -45001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 rot="16200000">
            <a:off x="9754281" y="2400064"/>
            <a:ext cx="11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POST</a:t>
            </a:r>
          </a:p>
        </p:txBody>
      </p:sp>
      <p:sp>
        <p:nvSpPr>
          <p:cNvPr id="1045" name="TextBox 1044"/>
          <p:cNvSpPr txBox="1"/>
          <p:nvPr/>
        </p:nvSpPr>
        <p:spPr>
          <a:xfrm flipH="1">
            <a:off x="10816423" y="1098157"/>
            <a:ext cx="12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AWS</a:t>
            </a:r>
          </a:p>
          <a:p>
            <a:pPr algn="ctr"/>
            <a:r>
              <a:rPr lang="en-US" dirty="0"/>
              <a:t>Data Lake</a:t>
            </a:r>
          </a:p>
        </p:txBody>
      </p:sp>
      <p:cxnSp>
        <p:nvCxnSpPr>
          <p:cNvPr id="1051" name="Connector: Elbow 1050"/>
          <p:cNvCxnSpPr>
            <a:cxnSpLocks/>
            <a:stCxn id="32" idx="1"/>
            <a:endCxn id="60" idx="2"/>
          </p:cNvCxnSpPr>
          <p:nvPr/>
        </p:nvCxnSpPr>
        <p:spPr>
          <a:xfrm flipV="1">
            <a:off x="10254869" y="3181583"/>
            <a:ext cx="1253927" cy="274101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 rot="16200000">
            <a:off x="10423120" y="4738107"/>
            <a:ext cx="185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REST POST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2B578DA-154C-426C-A5D7-FE934584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32" y="335281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Application Iteration#1:</a:t>
            </a:r>
          </a:p>
        </p:txBody>
      </p:sp>
      <p:pic>
        <p:nvPicPr>
          <p:cNvPr id="61" name="Picture 12" descr="http://lh3.googleusercontent.com/r71bX4XGzS9_42bqLvxnRrYCmAFLBX5tGOxriAab-xmuzooNC23eTYQTXPlYU_qS9OgZg3K_zoS85a87nkqigw=s0">
            <a:extLst>
              <a:ext uri="{FF2B5EF4-FFF2-40B4-BE49-F238E27FC236}">
                <a16:creationId xmlns:a16="http://schemas.microsoft.com/office/drawing/2014/main" id="{BC3BF839-53DA-4AB6-A76E-C0E365FA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41" y="2620295"/>
            <a:ext cx="2708535" cy="7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163318" y="652442"/>
            <a:ext cx="7182841" cy="1949132"/>
            <a:chOff x="3163318" y="716238"/>
            <a:chExt cx="7182841" cy="1949132"/>
          </a:xfrm>
        </p:grpSpPr>
        <p:pic>
          <p:nvPicPr>
            <p:cNvPr id="1026" name="Picture 2" descr="http://deltakappagamma.org/UT/Beehive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243" y="716238"/>
              <a:ext cx="197167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39283" y="928255"/>
              <a:ext cx="3206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Department of Alcohol Control</a:t>
              </a:r>
            </a:p>
            <a:p>
              <a:r>
                <a:rPr lang="en-US" dirty="0"/>
                <a:t>AKA: The State Liquor store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0021" y="2287863"/>
              <a:ext cx="1793441" cy="377507"/>
            </a:xfrm>
            <a:prstGeom prst="rect">
              <a:avLst/>
            </a:prstGeom>
            <a:solidFill>
              <a:srgbClr val="0036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OnlinePriceList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3896" y="2287863"/>
              <a:ext cx="1799317" cy="377507"/>
            </a:xfrm>
            <a:prstGeom prst="rect">
              <a:avLst/>
            </a:prstGeom>
            <a:solidFill>
              <a:srgbClr val="0036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InventoryQuery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3318" y="2287863"/>
              <a:ext cx="1514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WebApps</a:t>
              </a:r>
              <a:r>
                <a:rPr lang="en-US" dirty="0"/>
                <a:t>: </a:t>
              </a:r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269452" y="3214307"/>
            <a:ext cx="10001598" cy="3028929"/>
            <a:chOff x="269452" y="2966485"/>
            <a:chExt cx="10001598" cy="3806456"/>
          </a:xfrm>
        </p:grpSpPr>
        <p:sp>
          <p:nvSpPr>
            <p:cNvPr id="16" name="Rectangle 15"/>
            <p:cNvSpPr/>
            <p:nvPr/>
          </p:nvSpPr>
          <p:spPr>
            <a:xfrm>
              <a:off x="988827" y="2966485"/>
              <a:ext cx="9282223" cy="3806456"/>
            </a:xfrm>
            <a:prstGeom prst="rect">
              <a:avLst/>
            </a:prstGeom>
            <a:solidFill>
              <a:srgbClr val="15B7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4" name="Picture 2" descr="https://azureqisite.files.wordpress.com/2016/12/pivotalcloudfoundry-logo-horizontal-onlig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50373" y="4808942"/>
              <a:ext cx="2840243" cy="6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5" name="Group 1054"/>
          <p:cNvGrpSpPr/>
          <p:nvPr/>
        </p:nvGrpSpPr>
        <p:grpSpPr>
          <a:xfrm>
            <a:off x="1209696" y="3750654"/>
            <a:ext cx="2592370" cy="2407514"/>
            <a:chOff x="1209696" y="4280358"/>
            <a:chExt cx="2592370" cy="240751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" name="Rectangle: Rounded Corners 2"/>
            <p:cNvSpPr/>
            <p:nvPr/>
          </p:nvSpPr>
          <p:spPr>
            <a:xfrm>
              <a:off x="1209696" y="4297886"/>
              <a:ext cx="2592370" cy="23899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78" name="Picture 6" descr="http://www.kotancode.com/wp-content/uploads/2015/08/springboo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226" y="4649690"/>
              <a:ext cx="1221116" cy="383779"/>
            </a:xfrm>
            <a:prstGeom prst="rect">
              <a:avLst/>
            </a:prstGeom>
            <a:grpFill/>
            <a:extLst/>
          </p:spPr>
        </p:pic>
        <p:sp>
          <p:nvSpPr>
            <p:cNvPr id="8" name="TextBox 7"/>
            <p:cNvSpPr txBox="1"/>
            <p:nvPr/>
          </p:nvSpPr>
          <p:spPr>
            <a:xfrm flipH="1">
              <a:off x="1502226" y="4280358"/>
              <a:ext cx="2045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UtahDABC</a:t>
              </a:r>
              <a:r>
                <a:rPr lang="en-US" dirty="0"/>
                <a:t>-Client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400849" y="6127018"/>
              <a:ext cx="224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SpringRestTemplate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579754" y="5202719"/>
              <a:ext cx="1800472" cy="81070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 Logic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16553" y="2610927"/>
            <a:ext cx="2125690" cy="2180813"/>
            <a:chOff x="3116553" y="1901744"/>
            <a:chExt cx="1782423" cy="2889996"/>
          </a:xfrm>
        </p:grpSpPr>
        <p:cxnSp>
          <p:nvCxnSpPr>
            <p:cNvPr id="11" name="Straight Arrow Connector 10"/>
            <p:cNvCxnSpPr>
              <a:cxnSpLocks/>
              <a:stCxn id="9" idx="7"/>
            </p:cNvCxnSpPr>
            <p:nvPr/>
          </p:nvCxnSpPr>
          <p:spPr>
            <a:xfrm flipV="1">
              <a:off x="3116553" y="1901744"/>
              <a:ext cx="1782423" cy="2889996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846731">
              <a:off x="3609443" y="3321842"/>
              <a:ext cx="1129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http POST</a:t>
              </a:r>
            </a:p>
          </p:txBody>
        </p:sp>
      </p:grpSp>
      <p:cxnSp>
        <p:nvCxnSpPr>
          <p:cNvPr id="15" name="Connector: Elbow 14"/>
          <p:cNvCxnSpPr>
            <a:cxnSpLocks/>
            <a:stCxn id="9" idx="2"/>
            <a:endCxn id="17" idx="3"/>
          </p:cNvCxnSpPr>
          <p:nvPr/>
        </p:nvCxnSpPr>
        <p:spPr>
          <a:xfrm rot="10800000" flipV="1">
            <a:off x="1400850" y="5078368"/>
            <a:ext cx="178905" cy="703612"/>
          </a:xfrm>
          <a:prstGeom prst="bentConnector3">
            <a:avLst>
              <a:gd name="adj1" fmla="val 18195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7566477" y="3770930"/>
            <a:ext cx="3039184" cy="2396558"/>
            <a:chOff x="7566477" y="4300634"/>
            <a:chExt cx="3039184" cy="239655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9" name="Rectangle: Rounded Corners 28"/>
            <p:cNvSpPr/>
            <p:nvPr/>
          </p:nvSpPr>
          <p:spPr>
            <a:xfrm>
              <a:off x="7566477" y="4307206"/>
              <a:ext cx="2592370" cy="23899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" name="Picture 6" descr="http://www.kotancode.com/wp-content/uploads/2015/08/springboo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007" y="4659010"/>
              <a:ext cx="1221116" cy="383779"/>
            </a:xfrm>
            <a:prstGeom prst="rect">
              <a:avLst/>
            </a:prstGeom>
            <a:grpFill/>
            <a:extLst/>
          </p:spPr>
        </p:pic>
        <p:sp>
          <p:nvSpPr>
            <p:cNvPr id="31" name="TextBox 30"/>
            <p:cNvSpPr txBox="1"/>
            <p:nvPr/>
          </p:nvSpPr>
          <p:spPr>
            <a:xfrm flipH="1">
              <a:off x="7727481" y="4300634"/>
              <a:ext cx="254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UtahDABC</a:t>
              </a:r>
              <a:r>
                <a:rPr lang="en-US" dirty="0"/>
                <a:t>-Inventory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7923637" y="6267635"/>
              <a:ext cx="23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SpringRestTemplate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923638" y="5448251"/>
              <a:ext cx="1800472" cy="81070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 Logic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7714888" y="5049898"/>
              <a:ext cx="2890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Spring</a:t>
              </a:r>
              <a:r>
                <a:rPr lang="en-US" sz="1600" dirty="0"/>
                <a:t> </a:t>
              </a:r>
              <a:r>
                <a:rPr lang="en-US" sz="1400" dirty="0" err="1"/>
                <a:t>RestServices</a:t>
              </a:r>
              <a:endParaRPr lang="en-US" sz="1400" dirty="0"/>
            </a:p>
          </p:txBody>
        </p:sp>
      </p:grpSp>
      <p:cxnSp>
        <p:nvCxnSpPr>
          <p:cNvPr id="34" name="Connector: Elbow 33"/>
          <p:cNvCxnSpPr>
            <a:cxnSpLocks/>
            <a:stCxn id="33" idx="2"/>
            <a:endCxn id="32" idx="3"/>
          </p:cNvCxnSpPr>
          <p:nvPr/>
        </p:nvCxnSpPr>
        <p:spPr>
          <a:xfrm rot="10800000" flipV="1">
            <a:off x="7923638" y="5323899"/>
            <a:ext cx="1" cy="598697"/>
          </a:xfrm>
          <a:prstGeom prst="bentConnector3">
            <a:avLst>
              <a:gd name="adj1" fmla="val 2286010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endCxn id="33" idx="0"/>
          </p:cNvCxnSpPr>
          <p:nvPr/>
        </p:nvCxnSpPr>
        <p:spPr>
          <a:xfrm flipH="1">
            <a:off x="8823874" y="4760315"/>
            <a:ext cx="122526" cy="1582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4" name="Group 1033"/>
          <p:cNvGrpSpPr/>
          <p:nvPr/>
        </p:nvGrpSpPr>
        <p:grpSpPr>
          <a:xfrm>
            <a:off x="10894589" y="1679404"/>
            <a:ext cx="1072806" cy="1502179"/>
            <a:chOff x="10894589" y="1679404"/>
            <a:chExt cx="1072806" cy="1502179"/>
          </a:xfrm>
        </p:grpSpPr>
        <p:pic>
          <p:nvPicPr>
            <p:cNvPr id="3080" name="Picture 8" descr="https://raw.githubusercontent.com/blacktop/docker-elastic-stack/master/docs/img/el_stack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589" y="1679404"/>
              <a:ext cx="999290" cy="98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11050197" y="2535252"/>
              <a:ext cx="917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Elastic Stack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643772" y="4361232"/>
            <a:ext cx="4103031" cy="1420748"/>
            <a:chOff x="3643772" y="1292111"/>
            <a:chExt cx="7250817" cy="5019573"/>
          </a:xfrm>
        </p:grpSpPr>
        <p:cxnSp>
          <p:nvCxnSpPr>
            <p:cNvPr id="64" name="Straight Arrow Connector 63"/>
            <p:cNvCxnSpPr>
              <a:cxnSpLocks/>
              <a:stCxn id="17" idx="1"/>
              <a:endCxn id="3080" idx="1"/>
            </p:cNvCxnSpPr>
            <p:nvPr/>
          </p:nvCxnSpPr>
          <p:spPr>
            <a:xfrm flipV="1">
              <a:off x="3643772" y="2702091"/>
              <a:ext cx="7250817" cy="360959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20773975">
              <a:off x="6360887" y="1292111"/>
              <a:ext cx="185513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http REST POST</a:t>
              </a:r>
            </a:p>
          </p:txBody>
        </p:sp>
      </p:grpSp>
      <p:cxnSp>
        <p:nvCxnSpPr>
          <p:cNvPr id="1037" name="Connector: Elbow 1036"/>
          <p:cNvCxnSpPr>
            <a:cxnSpLocks/>
            <a:stCxn id="33" idx="6"/>
            <a:endCxn id="7" idx="3"/>
          </p:cNvCxnSpPr>
          <p:nvPr/>
        </p:nvCxnSpPr>
        <p:spPr>
          <a:xfrm flipH="1" flipV="1">
            <a:off x="8043213" y="2412821"/>
            <a:ext cx="1680897" cy="2911079"/>
          </a:xfrm>
          <a:prstGeom prst="bentConnector3">
            <a:avLst>
              <a:gd name="adj1" fmla="val -45001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 rot="16200000">
            <a:off x="9754281" y="2400064"/>
            <a:ext cx="11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POST</a:t>
            </a:r>
          </a:p>
        </p:txBody>
      </p:sp>
      <p:sp>
        <p:nvSpPr>
          <p:cNvPr id="1045" name="TextBox 1044"/>
          <p:cNvSpPr txBox="1"/>
          <p:nvPr/>
        </p:nvSpPr>
        <p:spPr>
          <a:xfrm flipH="1">
            <a:off x="10816423" y="1098157"/>
            <a:ext cx="12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AWS</a:t>
            </a:r>
          </a:p>
          <a:p>
            <a:pPr algn="ctr"/>
            <a:r>
              <a:rPr lang="en-US" dirty="0"/>
              <a:t>Data Lake</a:t>
            </a:r>
          </a:p>
        </p:txBody>
      </p:sp>
      <p:cxnSp>
        <p:nvCxnSpPr>
          <p:cNvPr id="1051" name="Connector: Elbow 1050"/>
          <p:cNvCxnSpPr>
            <a:cxnSpLocks/>
            <a:stCxn id="32" idx="1"/>
            <a:endCxn id="60" idx="2"/>
          </p:cNvCxnSpPr>
          <p:nvPr/>
        </p:nvCxnSpPr>
        <p:spPr>
          <a:xfrm flipV="1">
            <a:off x="10254869" y="3181583"/>
            <a:ext cx="1253927" cy="274101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 rot="16200000">
            <a:off x="10423120" y="4738107"/>
            <a:ext cx="185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REST POST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2B578DA-154C-426C-A5D7-FE934584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32" y="335281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Application Iteration#1</a:t>
            </a:r>
            <a:br>
              <a:rPr lang="en-US" dirty="0"/>
            </a:br>
            <a:r>
              <a:rPr lang="en-US" dirty="0"/>
              <a:t>Issues:</a:t>
            </a:r>
          </a:p>
        </p:txBody>
      </p:sp>
      <p:pic>
        <p:nvPicPr>
          <p:cNvPr id="61" name="Picture 12" descr="http://lh3.googleusercontent.com/r71bX4XGzS9_42bqLvxnRrYCmAFLBX5tGOxriAab-xmuzooNC23eTYQTXPlYU_qS9OgZg3K_zoS85a87nkqigw=s0">
            <a:extLst>
              <a:ext uri="{FF2B5EF4-FFF2-40B4-BE49-F238E27FC236}">
                <a16:creationId xmlns:a16="http://schemas.microsoft.com/office/drawing/2014/main" id="{BC3BF839-53DA-4AB6-A76E-C0E365FA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41" y="2620295"/>
            <a:ext cx="2708535" cy="7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E6F7AC08-338B-402A-B5F1-33182FD762A0}"/>
              </a:ext>
            </a:extLst>
          </p:cNvPr>
          <p:cNvSpPr/>
          <p:nvPr/>
        </p:nvSpPr>
        <p:spPr>
          <a:xfrm>
            <a:off x="5183950" y="2674633"/>
            <a:ext cx="2735118" cy="2085682"/>
          </a:xfrm>
          <a:prstGeom prst="cloudCallout">
            <a:avLst>
              <a:gd name="adj1" fmla="val -28071"/>
              <a:gd name="adj2" fmla="val 64250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Tight Coupling:</a:t>
            </a:r>
          </a:p>
          <a:p>
            <a:pPr algn="ctr"/>
            <a:r>
              <a:rPr lang="en-US" dirty="0"/>
              <a:t>What if Inventory Service is Slow? Or down?</a:t>
            </a:r>
          </a:p>
        </p:txBody>
      </p:sp>
      <p:sp>
        <p:nvSpPr>
          <p:cNvPr id="44" name="Thought Bubble: Cloud 43">
            <a:extLst>
              <a:ext uri="{FF2B5EF4-FFF2-40B4-BE49-F238E27FC236}">
                <a16:creationId xmlns:a16="http://schemas.microsoft.com/office/drawing/2014/main" id="{E57F0796-3527-4AF3-BE9F-31375764A6F7}"/>
              </a:ext>
            </a:extLst>
          </p:cNvPr>
          <p:cNvSpPr/>
          <p:nvPr/>
        </p:nvSpPr>
        <p:spPr>
          <a:xfrm>
            <a:off x="2012274" y="997403"/>
            <a:ext cx="2735118" cy="1700174"/>
          </a:xfrm>
          <a:prstGeom prst="cloudCallout">
            <a:avLst>
              <a:gd name="adj1" fmla="val -10149"/>
              <a:gd name="adj2" fmla="val 111292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Tight Coupling:</a:t>
            </a:r>
          </a:p>
          <a:p>
            <a:pPr algn="ctr"/>
            <a:r>
              <a:rPr lang="en-US" dirty="0"/>
              <a:t>What if I want those events to also go to ELK?</a:t>
            </a:r>
          </a:p>
        </p:txBody>
      </p:sp>
      <p:sp>
        <p:nvSpPr>
          <p:cNvPr id="47" name="Thought Bubble: Cloud 46">
            <a:extLst>
              <a:ext uri="{FF2B5EF4-FFF2-40B4-BE49-F238E27FC236}">
                <a16:creationId xmlns:a16="http://schemas.microsoft.com/office/drawing/2014/main" id="{CFABB20A-EE72-4D55-B822-4B8D79A4D834}"/>
              </a:ext>
            </a:extLst>
          </p:cNvPr>
          <p:cNvSpPr/>
          <p:nvPr/>
        </p:nvSpPr>
        <p:spPr>
          <a:xfrm>
            <a:off x="8257865" y="1481409"/>
            <a:ext cx="2735118" cy="1700174"/>
          </a:xfrm>
          <a:prstGeom prst="cloudCallout">
            <a:avLst>
              <a:gd name="adj1" fmla="val 12943"/>
              <a:gd name="adj2" fmla="val 115728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Service Discovery: How do I know where ELK is?</a:t>
            </a:r>
          </a:p>
        </p:txBody>
      </p: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7A2145D1-95BF-4434-B6E7-002235C1A898}"/>
              </a:ext>
            </a:extLst>
          </p:cNvPr>
          <p:cNvSpPr/>
          <p:nvPr/>
        </p:nvSpPr>
        <p:spPr>
          <a:xfrm>
            <a:off x="10827" y="1931423"/>
            <a:ext cx="2735118" cy="2063780"/>
          </a:xfrm>
          <a:prstGeom prst="cloudCallout">
            <a:avLst>
              <a:gd name="adj1" fmla="val 12943"/>
              <a:gd name="adj2" fmla="val 115728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Client’s Processing time is dependent on all downstream services!</a:t>
            </a:r>
          </a:p>
        </p:txBody>
      </p:sp>
      <p:sp>
        <p:nvSpPr>
          <p:cNvPr id="49" name="Thought Bubble: Cloud 48">
            <a:extLst>
              <a:ext uri="{FF2B5EF4-FFF2-40B4-BE49-F238E27FC236}">
                <a16:creationId xmlns:a16="http://schemas.microsoft.com/office/drawing/2014/main" id="{706ECA9F-1B6E-43E2-8E03-3AE7A590BBFC}"/>
              </a:ext>
            </a:extLst>
          </p:cNvPr>
          <p:cNvSpPr/>
          <p:nvPr/>
        </p:nvSpPr>
        <p:spPr>
          <a:xfrm>
            <a:off x="5758775" y="4829667"/>
            <a:ext cx="2735118" cy="1700174"/>
          </a:xfrm>
          <a:prstGeom prst="cloudCallout">
            <a:avLst>
              <a:gd name="adj1" fmla="val 95888"/>
              <a:gd name="adj2" fmla="val -23835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Performing Query for non Whiskey Products!</a:t>
            </a:r>
          </a:p>
        </p:txBody>
      </p:sp>
      <p:pic>
        <p:nvPicPr>
          <p:cNvPr id="2050" name="Picture 2" descr="http://www.safetysign.com/images/source/medium-images/F7880-stop-wrong-way.png">
            <a:extLst>
              <a:ext uri="{FF2B5EF4-FFF2-40B4-BE49-F238E27FC236}">
                <a16:creationId xmlns:a16="http://schemas.microsoft.com/office/drawing/2014/main" id="{D33C12F3-5536-49A0-8C1F-0664C99F0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80" y="48784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When holding Hammer…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8835" y="2033915"/>
            <a:ext cx="3181857" cy="5916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600" b="0" baseline="0">
                <a:solidFill>
                  <a:srgbClr val="DEDED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>
                <a:solidFill>
                  <a:schemeClr val="tx1"/>
                </a:solidFill>
              </a:rPr>
              <a:t>REST is a Hammer</a:t>
            </a:r>
          </a:p>
          <a:p>
            <a:pPr defTabSz="914400"/>
            <a:r>
              <a:rPr lang="en-US" sz="2400" kern="0" dirty="0">
                <a:solidFill>
                  <a:schemeClr val="tx1"/>
                </a:solidFill>
              </a:rPr>
              <a:t>Not everything is a Nail</a:t>
            </a: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1656" y="2847667"/>
            <a:ext cx="3863685" cy="877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600" b="0" baseline="0">
                <a:solidFill>
                  <a:srgbClr val="DEDED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sz="2400" kern="0" dirty="0">
                <a:solidFill>
                  <a:schemeClr val="tx1"/>
                </a:solidFill>
              </a:rPr>
              <a:t>Good for: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Synchronous Interactions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Externally facing APIs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99340" y="2847666"/>
            <a:ext cx="3982453" cy="14090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600" b="0" baseline="0">
                <a:solidFill>
                  <a:srgbClr val="DEDEDE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sz="2400" kern="0" dirty="0">
                <a:solidFill>
                  <a:schemeClr val="tx1"/>
                </a:solidFill>
              </a:rPr>
              <a:t>Baggage it brings: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Blocking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Service Coupling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Complex Failure Scenarios – Responsibility 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not everything is a 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14" y="3229692"/>
            <a:ext cx="3647221" cy="28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1E32-FF57-448B-9511-A8916C80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Event Driven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0957-CD20-40F2-8AE7-08CC087F3D1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8113" y="1282700"/>
            <a:ext cx="11618843" cy="4551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Microservices have inputs and outputs</a:t>
            </a:r>
          </a:p>
          <a:p>
            <a:pPr lvl="1"/>
            <a:r>
              <a:rPr lang="en-US" dirty="0"/>
              <a:t>Inputs and outputs can be “events”</a:t>
            </a:r>
          </a:p>
          <a:p>
            <a:r>
              <a:rPr lang="en-US" dirty="0"/>
              <a:t>So what is an Event?</a:t>
            </a:r>
          </a:p>
          <a:p>
            <a:pPr lvl="1"/>
            <a:r>
              <a:rPr lang="en-US" dirty="0"/>
              <a:t> an event is an action or occurrence recognized by software, often originating asynchronously from the external environment, that may be handled by the software</a:t>
            </a:r>
          </a:p>
          <a:p>
            <a:r>
              <a:rPr lang="en-US" dirty="0"/>
              <a:t>Stop thinking about services </a:t>
            </a:r>
            <a:r>
              <a:rPr lang="en-US" b="1" dirty="0">
                <a:solidFill>
                  <a:srgbClr val="FF0000"/>
                </a:solidFill>
              </a:rPr>
              <a:t>INVOKING services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Instead our services </a:t>
            </a:r>
            <a:r>
              <a:rPr lang="en-US" b="1" dirty="0">
                <a:solidFill>
                  <a:srgbClr val="92D050"/>
                </a:solidFill>
              </a:rPr>
              <a:t>emit events</a:t>
            </a:r>
            <a:r>
              <a:rPr lang="en-US" dirty="0"/>
              <a:t>!</a:t>
            </a:r>
          </a:p>
          <a:p>
            <a:r>
              <a:rPr lang="en-US" dirty="0"/>
              <a:t>What/where do we emit these events to?</a:t>
            </a:r>
          </a:p>
          <a:p>
            <a:pPr lvl="1"/>
            <a:r>
              <a:rPr lang="en-US" dirty="0"/>
              <a:t>Messaging (preferability Solace!)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5220" y="1880193"/>
            <a:ext cx="6005143" cy="3389227"/>
          </a:xfrm>
        </p:spPr>
        <p:txBody>
          <a:bodyPr/>
          <a:lstStyle/>
          <a:p>
            <a:r>
              <a:rPr lang="en-CA" sz="2400" dirty="0"/>
              <a:t>Open APIs (AMQP1.0, MQTT, REST, JMS)</a:t>
            </a:r>
          </a:p>
          <a:p>
            <a:r>
              <a:rPr lang="en-CA" sz="2400" dirty="0"/>
              <a:t>Native APIs (JMS, Java, .NET, Node.js, JS, C#)</a:t>
            </a:r>
          </a:p>
          <a:p>
            <a:r>
              <a:rPr lang="en-CA" sz="2400" dirty="0"/>
              <a:t>Extensive Spring Support</a:t>
            </a:r>
          </a:p>
          <a:p>
            <a:r>
              <a:rPr lang="en-CA" sz="2400" dirty="0"/>
              <a:t>Native integration to all Clouds, PaaS, IaaS</a:t>
            </a:r>
          </a:p>
          <a:p>
            <a:r>
              <a:rPr lang="en-CA" sz="2400" dirty="0"/>
              <a:t>WAN routing &amp; optimization</a:t>
            </a:r>
          </a:p>
          <a:p>
            <a:r>
              <a:rPr lang="en-CA" sz="2400" dirty="0"/>
              <a:t>Broad 3</a:t>
            </a:r>
            <a:r>
              <a:rPr lang="en-CA" sz="2400" baseline="30000" dirty="0"/>
              <a:t>rd</a:t>
            </a:r>
            <a:r>
              <a:rPr lang="en-CA" sz="2400" dirty="0"/>
              <a:t> party app integrations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4" y="355917"/>
            <a:ext cx="10843139" cy="1023938"/>
          </a:xfrm>
        </p:spPr>
        <p:txBody>
          <a:bodyPr/>
          <a:lstStyle/>
          <a:p>
            <a:r>
              <a:rPr lang="en-CA" dirty="0"/>
              <a:t>Why Solace?   Technical Characteristics</a:t>
            </a:r>
            <a:br>
              <a:rPr lang="en-CA" dirty="0"/>
            </a:br>
            <a:r>
              <a:rPr lang="en-CA" sz="2800" dirty="0"/>
              <a:t>http://dev.solace.com/</a:t>
            </a:r>
            <a:endParaRPr lang="en-CA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6791280" y="1849200"/>
            <a:ext cx="5359380" cy="3389227"/>
          </a:xfrm>
        </p:spPr>
        <p:txBody>
          <a:bodyPr/>
          <a:lstStyle/>
          <a:p>
            <a:r>
              <a:rPr lang="en-CA" sz="2400" dirty="0"/>
              <a:t>Performance</a:t>
            </a:r>
          </a:p>
          <a:p>
            <a:pPr lvl="1"/>
            <a:r>
              <a:rPr lang="en-CA" dirty="0"/>
              <a:t>80K guaranteed </a:t>
            </a:r>
            <a:r>
              <a:rPr lang="en-CA" dirty="0" err="1"/>
              <a:t>msgs</a:t>
            </a:r>
            <a:r>
              <a:rPr lang="en-CA" dirty="0"/>
              <a:t>/sec P2P</a:t>
            </a:r>
          </a:p>
          <a:p>
            <a:pPr lvl="1"/>
            <a:r>
              <a:rPr lang="en-CA" dirty="0"/>
              <a:t>&gt;600K guaranteed </a:t>
            </a:r>
            <a:r>
              <a:rPr lang="en-CA" dirty="0" err="1"/>
              <a:t>msgs</a:t>
            </a:r>
            <a:r>
              <a:rPr lang="en-CA" dirty="0"/>
              <a:t>/sec fanout</a:t>
            </a:r>
          </a:p>
          <a:p>
            <a:r>
              <a:rPr lang="en-CA" sz="2400" dirty="0"/>
              <a:t>Scalability </a:t>
            </a:r>
          </a:p>
          <a:p>
            <a:pPr lvl="1"/>
            <a:r>
              <a:rPr lang="en-CA" dirty="0"/>
              <a:t>100K IoT connections – can scale to billions</a:t>
            </a:r>
          </a:p>
          <a:p>
            <a:r>
              <a:rPr lang="en-CA" sz="2400" dirty="0"/>
              <a:t>Robustness</a:t>
            </a:r>
          </a:p>
          <a:p>
            <a:r>
              <a:rPr lang="en-CA" sz="2400" dirty="0"/>
              <a:t>Security</a:t>
            </a:r>
          </a:p>
          <a:p>
            <a:r>
              <a:rPr lang="en-CA" sz="2400" dirty="0"/>
              <a:t>Rich Management</a:t>
            </a:r>
          </a:p>
        </p:txBody>
      </p:sp>
    </p:spTree>
    <p:extLst>
      <p:ext uri="{BB962C8B-B14F-4D97-AF65-F5344CB8AC3E}">
        <p14:creationId xmlns:p14="http://schemas.microsoft.com/office/powerpoint/2010/main" val="22309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D67AA-3E06-4028-BE72-734F561227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1025" y="993329"/>
            <a:ext cx="5611053" cy="4551570"/>
          </a:xfrm>
        </p:spPr>
        <p:txBody>
          <a:bodyPr/>
          <a:lstStyle/>
          <a:p>
            <a:r>
              <a:rPr lang="en-US" dirty="0"/>
              <a:t>Topic</a:t>
            </a:r>
          </a:p>
          <a:p>
            <a:pPr lvl="1"/>
            <a:r>
              <a:rPr lang="en-US" dirty="0"/>
              <a:t>In Solace, a Topic is a property of a message.” That’s it!</a:t>
            </a:r>
          </a:p>
          <a:p>
            <a:pPr lvl="1"/>
            <a:r>
              <a:rPr lang="en-US" dirty="0"/>
              <a:t>It’s just a text string published in the message header</a:t>
            </a:r>
          </a:p>
          <a:p>
            <a:pPr lvl="1"/>
            <a:r>
              <a:rPr lang="en-US" dirty="0"/>
              <a:t>It’s completely dynamic</a:t>
            </a:r>
          </a:p>
          <a:p>
            <a:pPr lvl="1"/>
            <a:r>
              <a:rPr lang="en-US" dirty="0"/>
              <a:t>Supports hierarchies using the ‘/’ delimiter </a:t>
            </a:r>
          </a:p>
          <a:p>
            <a:pPr lvl="1"/>
            <a:r>
              <a:rPr lang="en-US" dirty="0"/>
              <a:t>Supports wildcard subscriptions</a:t>
            </a:r>
          </a:p>
          <a:p>
            <a:pPr lvl="2"/>
            <a:r>
              <a:rPr lang="en-US" dirty="0"/>
              <a:t>‘*” replaces any part or whole level identifier</a:t>
            </a:r>
          </a:p>
          <a:p>
            <a:pPr lvl="2"/>
            <a:r>
              <a:rPr lang="en-US" dirty="0"/>
              <a:t>“&gt;” replaces any number of level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3D9E-8D95-4487-9D19-B0D2458FBA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8274" y="993329"/>
            <a:ext cx="5611053" cy="4551570"/>
          </a:xfrm>
        </p:spPr>
        <p:txBody>
          <a:bodyPr/>
          <a:lstStyle/>
          <a:p>
            <a:r>
              <a:rPr lang="en-US" dirty="0"/>
              <a:t>Queue</a:t>
            </a:r>
          </a:p>
          <a:p>
            <a:pPr lvl="1"/>
            <a:r>
              <a:rPr lang="en-US" dirty="0"/>
              <a:t>Can have topic subscriptions to “attract” messages</a:t>
            </a:r>
          </a:p>
          <a:p>
            <a:pPr lvl="1"/>
            <a:r>
              <a:rPr lang="en-US" dirty="0"/>
              <a:t>Exclusivity – Like Dating</a:t>
            </a:r>
          </a:p>
          <a:p>
            <a:pPr lvl="2"/>
            <a:r>
              <a:rPr lang="en-US" dirty="0"/>
              <a:t>Exclusive – Only one connection gets all messages </a:t>
            </a:r>
          </a:p>
          <a:p>
            <a:pPr lvl="2"/>
            <a:r>
              <a:rPr lang="en-US" dirty="0"/>
              <a:t>Non-Exclusive – Round Robin messages across ALL connections </a:t>
            </a:r>
          </a:p>
          <a:p>
            <a:pPr lvl="1"/>
            <a:r>
              <a:rPr lang="en-US" dirty="0"/>
              <a:t>Durability – Will hold messages even if there are no active consumers</a:t>
            </a:r>
          </a:p>
          <a:p>
            <a:pPr lvl="1"/>
            <a:r>
              <a:rPr lang="en-US" dirty="0"/>
              <a:t>Enforce TTL – can expire messages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F40868-9EC0-43A0-A2B5-89E53058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Terminology</a:t>
            </a:r>
          </a:p>
        </p:txBody>
      </p:sp>
    </p:spTree>
    <p:extLst>
      <p:ext uri="{BB962C8B-B14F-4D97-AF65-F5344CB8AC3E}">
        <p14:creationId xmlns:p14="http://schemas.microsoft.com/office/powerpoint/2010/main" val="255893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 err="1"/>
              <a:t>OnlinePriceList</a:t>
            </a:r>
            <a:r>
              <a:rPr lang="en-US" dirty="0"/>
              <a:t> Data (16,172 Products):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C7EE2-BC62-4F02-B2CE-8B45088E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027906"/>
            <a:ext cx="10664687" cy="51515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719BC6-060E-49AA-A59F-412B3155DE52}"/>
              </a:ext>
            </a:extLst>
          </p:cNvPr>
          <p:cNvSpPr/>
          <p:nvPr/>
        </p:nvSpPr>
        <p:spPr bwMode="auto">
          <a:xfrm>
            <a:off x="7108572" y="3885822"/>
            <a:ext cx="673768" cy="1319514"/>
          </a:xfrm>
          <a:prstGeom prst="ellipse">
            <a:avLst/>
          </a:prstGeom>
          <a:solidFill>
            <a:srgbClr val="FFFF00">
              <a:alpha val="4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B3F1A-3C35-4A17-8C81-5ADD661D36B6}"/>
              </a:ext>
            </a:extLst>
          </p:cNvPr>
          <p:cNvSpPr txBox="1"/>
          <p:nvPr/>
        </p:nvSpPr>
        <p:spPr>
          <a:xfrm>
            <a:off x="8829087" y="3046199"/>
            <a:ext cx="1437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Topic Hierarchy</a:t>
            </a:r>
            <a:r>
              <a:rPr lang="en-US" dirty="0"/>
              <a:t>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F2BB67-7B3C-47CB-8E39-076A4EE4AFBF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 bwMode="auto">
          <a:xfrm flipH="1">
            <a:off x="7683669" y="3369365"/>
            <a:ext cx="1145418" cy="70969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823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163318" y="652442"/>
            <a:ext cx="7182841" cy="1949132"/>
            <a:chOff x="3163318" y="716238"/>
            <a:chExt cx="7182841" cy="1949132"/>
          </a:xfrm>
        </p:grpSpPr>
        <p:pic>
          <p:nvPicPr>
            <p:cNvPr id="1026" name="Picture 2" descr="http://deltakappagamma.org/UT/Beehive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243" y="716238"/>
              <a:ext cx="197167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39283" y="928255"/>
              <a:ext cx="3206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Department of Alcohol Control</a:t>
              </a:r>
            </a:p>
            <a:p>
              <a:r>
                <a:rPr lang="en-US" dirty="0"/>
                <a:t>AKA: The State Liquor store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0021" y="2287863"/>
              <a:ext cx="1793441" cy="377507"/>
            </a:xfrm>
            <a:prstGeom prst="rect">
              <a:avLst/>
            </a:prstGeom>
            <a:solidFill>
              <a:srgbClr val="0036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OnlinePriceList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3896" y="2287863"/>
              <a:ext cx="1799317" cy="377507"/>
            </a:xfrm>
            <a:prstGeom prst="rect">
              <a:avLst/>
            </a:prstGeom>
            <a:solidFill>
              <a:srgbClr val="0036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InventoryQuery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3318" y="2287863"/>
              <a:ext cx="1514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WebApps</a:t>
              </a:r>
              <a:r>
                <a:rPr lang="en-US" dirty="0"/>
                <a:t>: </a:t>
              </a:r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269452" y="2982837"/>
            <a:ext cx="10001598" cy="3260400"/>
            <a:chOff x="269452" y="2966485"/>
            <a:chExt cx="10001598" cy="3806456"/>
          </a:xfrm>
        </p:grpSpPr>
        <p:sp>
          <p:nvSpPr>
            <p:cNvPr id="16" name="Rectangle 15"/>
            <p:cNvSpPr/>
            <p:nvPr/>
          </p:nvSpPr>
          <p:spPr>
            <a:xfrm>
              <a:off x="988827" y="2966485"/>
              <a:ext cx="9282223" cy="3806456"/>
            </a:xfrm>
            <a:prstGeom prst="rect">
              <a:avLst/>
            </a:prstGeom>
            <a:solidFill>
              <a:srgbClr val="15B7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4" name="Picture 2" descr="https://azureqisite.files.wordpress.com/2016/12/pivotalcloudfoundry-logo-horizontal-onligh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50373" y="4808942"/>
              <a:ext cx="2840243" cy="6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Rounded Corners 2"/>
          <p:cNvSpPr/>
          <p:nvPr/>
        </p:nvSpPr>
        <p:spPr>
          <a:xfrm>
            <a:off x="1209696" y="3768182"/>
            <a:ext cx="2592370" cy="23899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8" name="Picture 6" descr="http://www.kotancode.com/wp-content/uploads/2015/08/springb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10" y="4052657"/>
            <a:ext cx="1221116" cy="3837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xtLst/>
        </p:spPr>
      </p:pic>
      <p:sp>
        <p:nvSpPr>
          <p:cNvPr id="8" name="TextBox 7"/>
          <p:cNvSpPr txBox="1"/>
          <p:nvPr/>
        </p:nvSpPr>
        <p:spPr>
          <a:xfrm flipH="1">
            <a:off x="1502226" y="3750654"/>
            <a:ext cx="20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UtahDABC</a:t>
            </a:r>
            <a:r>
              <a:rPr lang="en-US" dirty="0"/>
              <a:t>-Client</a:t>
            </a:r>
          </a:p>
        </p:txBody>
      </p:sp>
      <p:sp>
        <p:nvSpPr>
          <p:cNvPr id="9" name="Oval 8"/>
          <p:cNvSpPr/>
          <p:nvPr/>
        </p:nvSpPr>
        <p:spPr>
          <a:xfrm>
            <a:off x="1579754" y="4673015"/>
            <a:ext cx="1800472" cy="81070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Business Logic</a:t>
            </a:r>
          </a:p>
        </p:txBody>
      </p:sp>
      <p:cxnSp>
        <p:nvCxnSpPr>
          <p:cNvPr id="15" name="Connector: Elbow 14"/>
          <p:cNvCxnSpPr>
            <a:cxnSpLocks/>
            <a:stCxn id="9" idx="2"/>
            <a:endCxn id="77" idx="3"/>
          </p:cNvCxnSpPr>
          <p:nvPr/>
        </p:nvCxnSpPr>
        <p:spPr>
          <a:xfrm rot="10800000" flipV="1">
            <a:off x="1440418" y="5078368"/>
            <a:ext cx="139337" cy="933572"/>
          </a:xfrm>
          <a:prstGeom prst="bentConnector3">
            <a:avLst>
              <a:gd name="adj1" fmla="val 20253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7566477" y="3684880"/>
            <a:ext cx="2705896" cy="2513157"/>
            <a:chOff x="7566477" y="4300634"/>
            <a:chExt cx="2705896" cy="2427107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9" name="Rectangle: Rounded Corners 28"/>
            <p:cNvSpPr/>
            <p:nvPr/>
          </p:nvSpPr>
          <p:spPr>
            <a:xfrm>
              <a:off x="7566477" y="4307206"/>
              <a:ext cx="2592370" cy="23899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" name="Picture 6" descr="http://www.kotancode.com/wp-content/uploads/2015/08/springboo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195" y="4578137"/>
              <a:ext cx="1221116" cy="383779"/>
            </a:xfrm>
            <a:prstGeom prst="rect">
              <a:avLst/>
            </a:prstGeom>
            <a:grpFill/>
            <a:extLst/>
          </p:spPr>
        </p:pic>
        <p:sp>
          <p:nvSpPr>
            <p:cNvPr id="31" name="TextBox 30"/>
            <p:cNvSpPr txBox="1"/>
            <p:nvPr/>
          </p:nvSpPr>
          <p:spPr>
            <a:xfrm flipH="1">
              <a:off x="7727481" y="4300634"/>
              <a:ext cx="254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UtahDABC</a:t>
              </a:r>
              <a:r>
                <a:rPr lang="en-US" dirty="0"/>
                <a:t>-Inventory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7780784" y="6358409"/>
              <a:ext cx="233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SpringJmsTemplate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923638" y="5448251"/>
              <a:ext cx="1800472" cy="81070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 Logic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7901907" y="4665116"/>
              <a:ext cx="23431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Spring</a:t>
              </a:r>
              <a:r>
                <a:rPr lang="en-US" sz="1600" dirty="0"/>
                <a:t> </a:t>
              </a:r>
              <a:r>
                <a:rPr lang="en-US" sz="1400" dirty="0" err="1"/>
                <a:t>MessageListenerContainer</a:t>
              </a:r>
              <a:endParaRPr lang="en-US" sz="1400" dirty="0"/>
            </a:p>
          </p:txBody>
        </p:sp>
      </p:grpSp>
      <p:cxnSp>
        <p:nvCxnSpPr>
          <p:cNvPr id="34" name="Connector: Elbow 33"/>
          <p:cNvCxnSpPr>
            <a:cxnSpLocks/>
            <a:stCxn id="33" idx="4"/>
          </p:cNvCxnSpPr>
          <p:nvPr/>
        </p:nvCxnSpPr>
        <p:spPr>
          <a:xfrm rot="16200000" flipH="1">
            <a:off x="8754956" y="5781550"/>
            <a:ext cx="254012" cy="116176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stCxn id="46" idx="2"/>
            <a:endCxn id="33" idx="0"/>
          </p:cNvCxnSpPr>
          <p:nvPr/>
        </p:nvCxnSpPr>
        <p:spPr>
          <a:xfrm rot="5400000">
            <a:off x="8830052" y="4629746"/>
            <a:ext cx="237261" cy="249615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4" name="Group 1033"/>
          <p:cNvGrpSpPr/>
          <p:nvPr/>
        </p:nvGrpSpPr>
        <p:grpSpPr>
          <a:xfrm>
            <a:off x="10894589" y="1679404"/>
            <a:ext cx="1072806" cy="1502179"/>
            <a:chOff x="10894589" y="1679404"/>
            <a:chExt cx="1072806" cy="1502179"/>
          </a:xfrm>
        </p:grpSpPr>
        <p:pic>
          <p:nvPicPr>
            <p:cNvPr id="3080" name="Picture 8" descr="https://raw.githubusercontent.com/blacktop/docker-elastic-stack/master/docs/img/el_stack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589" y="1679404"/>
              <a:ext cx="999290" cy="98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11050197" y="2535252"/>
              <a:ext cx="917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Elastic Stack</a:t>
              </a:r>
            </a:p>
          </p:txBody>
        </p:sp>
      </p:grpSp>
      <p:cxnSp>
        <p:nvCxnSpPr>
          <p:cNvPr id="1037" name="Connector: Elbow 1036"/>
          <p:cNvCxnSpPr>
            <a:cxnSpLocks/>
            <a:stCxn id="33" idx="6"/>
            <a:endCxn id="7" idx="3"/>
          </p:cNvCxnSpPr>
          <p:nvPr/>
        </p:nvCxnSpPr>
        <p:spPr>
          <a:xfrm flipH="1" flipV="1">
            <a:off x="8043213" y="2412821"/>
            <a:ext cx="1680897" cy="2880087"/>
          </a:xfrm>
          <a:prstGeom prst="bentConnector3">
            <a:avLst>
              <a:gd name="adj1" fmla="val -44559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/>
          <p:nvPr/>
        </p:nvSpPr>
        <p:spPr>
          <a:xfrm flipH="1">
            <a:off x="10763948" y="1137832"/>
            <a:ext cx="12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AWS</a:t>
            </a:r>
          </a:p>
          <a:p>
            <a:pPr algn="ctr"/>
            <a:r>
              <a:rPr lang="en-US" dirty="0"/>
              <a:t>Data Lake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E24A76-409A-448D-BB5C-5E5B5101B698}"/>
              </a:ext>
            </a:extLst>
          </p:cNvPr>
          <p:cNvGrpSpPr/>
          <p:nvPr/>
        </p:nvGrpSpPr>
        <p:grpSpPr>
          <a:xfrm>
            <a:off x="4445619" y="3058657"/>
            <a:ext cx="2592370" cy="2511566"/>
            <a:chOff x="4445619" y="3058657"/>
            <a:chExt cx="2592370" cy="251156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C0057EF-8629-481A-BA6E-C409EBCBD367}"/>
                </a:ext>
              </a:extLst>
            </p:cNvPr>
            <p:cNvSpPr/>
            <p:nvPr/>
          </p:nvSpPr>
          <p:spPr>
            <a:xfrm>
              <a:off x="4445619" y="3058657"/>
              <a:ext cx="2592370" cy="2511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://ww1.prweb.com/prfiles/2016/10/12/13760411/solace-ODM.PNG">
              <a:extLst>
                <a:ext uri="{FF2B5EF4-FFF2-40B4-BE49-F238E27FC236}">
                  <a16:creationId xmlns:a16="http://schemas.microsoft.com/office/drawing/2014/main" id="{94FC509F-179D-4C02-B2E5-10D07836D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619" y="3146858"/>
              <a:ext cx="1302667" cy="647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FE326CC-1469-4081-B07A-B7D3F783385A}"/>
              </a:ext>
            </a:extLst>
          </p:cNvPr>
          <p:cNvSpPr txBox="1"/>
          <p:nvPr/>
        </p:nvSpPr>
        <p:spPr>
          <a:xfrm>
            <a:off x="4719232" y="4087918"/>
            <a:ext cx="241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Queues:</a:t>
            </a:r>
          </a:p>
          <a:p>
            <a:r>
              <a:rPr lang="en-US" sz="1200" b="1" dirty="0"/>
              <a:t>   -</a:t>
            </a:r>
            <a:r>
              <a:rPr lang="en-US" sz="1200" b="1" dirty="0" err="1"/>
              <a:t>productQforInventory</a:t>
            </a:r>
            <a:endParaRPr lang="en-US" sz="1200" b="1" dirty="0"/>
          </a:p>
          <a:p>
            <a:r>
              <a:rPr lang="en-US" sz="1200" dirty="0"/>
              <a:t>       Topic Sub: product/A/W/&gt;</a:t>
            </a:r>
          </a:p>
          <a:p>
            <a:r>
              <a:rPr lang="en-US" sz="1200" b="1" dirty="0"/>
              <a:t>   -</a:t>
            </a:r>
            <a:r>
              <a:rPr lang="en-US" sz="1200" b="1" dirty="0" err="1"/>
              <a:t>toELK</a:t>
            </a:r>
            <a:r>
              <a:rPr lang="en-US" sz="1200" b="1" dirty="0"/>
              <a:t>-Inventory</a:t>
            </a:r>
          </a:p>
          <a:p>
            <a:r>
              <a:rPr lang="en-US" sz="1200" dirty="0"/>
              <a:t>       Topic Sub: inventory/&gt;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338425-FE09-4B07-80EB-D857562165DB}"/>
              </a:ext>
            </a:extLst>
          </p:cNvPr>
          <p:cNvGrpSpPr/>
          <p:nvPr/>
        </p:nvGrpSpPr>
        <p:grpSpPr>
          <a:xfrm>
            <a:off x="6087239" y="3571563"/>
            <a:ext cx="902596" cy="594483"/>
            <a:chOff x="6243897" y="3470695"/>
            <a:chExt cx="723971" cy="59448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1F06E9-0915-4C3B-B0F6-56C1A98CF746}"/>
                </a:ext>
              </a:extLst>
            </p:cNvPr>
            <p:cNvSpPr/>
            <p:nvPr/>
          </p:nvSpPr>
          <p:spPr>
            <a:xfrm>
              <a:off x="6243897" y="3470695"/>
              <a:ext cx="646002" cy="516514"/>
            </a:xfrm>
            <a:prstGeom prst="roundRect">
              <a:avLst/>
            </a:prstGeom>
            <a:solidFill>
              <a:srgbClr val="F476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RDP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449403F-3FB8-40E9-BCE5-A324F3184139}"/>
                </a:ext>
              </a:extLst>
            </p:cNvPr>
            <p:cNvSpPr/>
            <p:nvPr/>
          </p:nvSpPr>
          <p:spPr>
            <a:xfrm>
              <a:off x="6321866" y="3548664"/>
              <a:ext cx="646002" cy="516514"/>
            </a:xfrm>
            <a:prstGeom prst="roundRect">
              <a:avLst/>
            </a:prstGeom>
            <a:solidFill>
              <a:srgbClr val="F476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RDP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540374E-E617-4588-A480-D8D1256BE61F}"/>
              </a:ext>
            </a:extLst>
          </p:cNvPr>
          <p:cNvSpPr txBox="1"/>
          <p:nvPr/>
        </p:nvSpPr>
        <p:spPr>
          <a:xfrm flipH="1">
            <a:off x="5850867" y="3070481"/>
            <a:ext cx="126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PCF Tile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086EE1CC-1E1E-4F62-B500-EA340D8C7E60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rot="5400000" flipH="1" flipV="1">
            <a:off x="2857646" y="2223919"/>
            <a:ext cx="2071441" cy="2826752"/>
          </a:xfrm>
          <a:prstGeom prst="bentConnector3">
            <a:avLst>
              <a:gd name="adj1" fmla="val 86248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25D6821-70FB-4C20-99C8-979425B37AC3}"/>
              </a:ext>
            </a:extLst>
          </p:cNvPr>
          <p:cNvCxnSpPr>
            <a:endCxn id="43" idx="1"/>
          </p:cNvCxnSpPr>
          <p:nvPr/>
        </p:nvCxnSpPr>
        <p:spPr bwMode="auto">
          <a:xfrm flipV="1">
            <a:off x="3643772" y="4314440"/>
            <a:ext cx="801847" cy="1467540"/>
          </a:xfrm>
          <a:prstGeom prst="bentConnector3">
            <a:avLst/>
          </a:prstGeom>
          <a:noFill/>
          <a:ln w="25400" cap="flat" cmpd="sng" algn="ctr">
            <a:solidFill>
              <a:srgbClr val="F4762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21359E0-1CE9-4840-9AB5-418475DA0B4D}"/>
              </a:ext>
            </a:extLst>
          </p:cNvPr>
          <p:cNvSpPr txBox="1"/>
          <p:nvPr/>
        </p:nvSpPr>
        <p:spPr>
          <a:xfrm rot="16200000">
            <a:off x="3247974" y="4812492"/>
            <a:ext cx="159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JMS – topic: </a:t>
            </a:r>
          </a:p>
          <a:p>
            <a:r>
              <a:rPr lang="en-US" sz="1400" dirty="0"/>
              <a:t>product/X/Y/Z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72974C7C-3810-4D3A-B9FD-AC3D3DEE4B61}"/>
              </a:ext>
            </a:extLst>
          </p:cNvPr>
          <p:cNvCxnSpPr>
            <a:cxnSpLocks/>
          </p:cNvCxnSpPr>
          <p:nvPr/>
        </p:nvCxnSpPr>
        <p:spPr bwMode="auto">
          <a:xfrm>
            <a:off x="6613995" y="4433648"/>
            <a:ext cx="1287912" cy="10118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4762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CE1B843-9520-4E26-9E67-3C195A32877F}"/>
              </a:ext>
            </a:extLst>
          </p:cNvPr>
          <p:cNvSpPr txBox="1"/>
          <p:nvPr/>
        </p:nvSpPr>
        <p:spPr>
          <a:xfrm flipH="1">
            <a:off x="1440417" y="5827274"/>
            <a:ext cx="224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SpringJmsTemplate</a:t>
            </a:r>
            <a:endParaRPr lang="en-US" dirty="0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91C033B9-EBA7-46E3-929D-27C0264B69A7}"/>
              </a:ext>
            </a:extLst>
          </p:cNvPr>
          <p:cNvCxnSpPr>
            <a:cxnSpLocks/>
            <a:stCxn id="32" idx="3"/>
            <a:endCxn id="43" idx="2"/>
          </p:cNvCxnSpPr>
          <p:nvPr/>
        </p:nvCxnSpPr>
        <p:spPr bwMode="auto">
          <a:xfrm rot="10800000">
            <a:off x="5741804" y="5570224"/>
            <a:ext cx="2038980" cy="436601"/>
          </a:xfrm>
          <a:prstGeom prst="bentConnector2">
            <a:avLst/>
          </a:prstGeom>
          <a:noFill/>
          <a:ln w="25400" cap="flat" cmpd="sng" algn="ctr">
            <a:solidFill>
              <a:srgbClr val="F4762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4A2D5A2-714E-44F7-8209-F1493FB29710}"/>
              </a:ext>
            </a:extLst>
          </p:cNvPr>
          <p:cNvSpPr txBox="1"/>
          <p:nvPr/>
        </p:nvSpPr>
        <p:spPr>
          <a:xfrm>
            <a:off x="5795469" y="5757553"/>
            <a:ext cx="183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JMS – topic: </a:t>
            </a:r>
          </a:p>
          <a:p>
            <a:r>
              <a:rPr lang="en-US" sz="1400" dirty="0"/>
              <a:t>inventory/X/Y/Z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304D6991-96B5-4FEF-915C-46EDDAC04409}"/>
              </a:ext>
            </a:extLst>
          </p:cNvPr>
          <p:cNvCxnSpPr>
            <a:cxnSpLocks/>
            <a:stCxn id="50" idx="3"/>
            <a:endCxn id="3080" idx="1"/>
          </p:cNvCxnSpPr>
          <p:nvPr/>
        </p:nvCxnSpPr>
        <p:spPr bwMode="auto">
          <a:xfrm flipV="1">
            <a:off x="6989835" y="2172387"/>
            <a:ext cx="3904754" cy="1735402"/>
          </a:xfrm>
          <a:prstGeom prst="straightConnector1">
            <a:avLst/>
          </a:prstGeom>
          <a:noFill/>
          <a:ln w="25400" cap="flat" cmpd="sng" algn="ctr">
            <a:solidFill>
              <a:srgbClr val="F4762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Connector: Elbow 84">
            <a:extLst>
              <a:ext uri="{FF2B5EF4-FFF2-40B4-BE49-F238E27FC236}">
                <a16:creationId xmlns:a16="http://schemas.microsoft.com/office/drawing/2014/main" id="{5F0C6F65-67E1-41A4-8E02-F77611B17DDA}"/>
              </a:ext>
            </a:extLst>
          </p:cNvPr>
          <p:cNvCxnSpPr>
            <a:cxnSpLocks/>
            <a:endCxn id="50" idx="1"/>
          </p:cNvCxnSpPr>
          <p:nvPr/>
        </p:nvCxnSpPr>
        <p:spPr bwMode="auto">
          <a:xfrm flipV="1">
            <a:off x="4917024" y="3907789"/>
            <a:ext cx="1267421" cy="862539"/>
          </a:xfrm>
          <a:prstGeom prst="bentConnector3">
            <a:avLst>
              <a:gd name="adj1" fmla="val -17637"/>
            </a:avLst>
          </a:prstGeom>
          <a:noFill/>
          <a:ln w="25400" cap="flat" cmpd="sng" algn="ctr">
            <a:solidFill>
              <a:srgbClr val="F4762A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2ADB3CC-0998-40A8-9750-57B14888D27E}"/>
              </a:ext>
            </a:extLst>
          </p:cNvPr>
          <p:cNvSpPr txBox="1"/>
          <p:nvPr/>
        </p:nvSpPr>
        <p:spPr>
          <a:xfrm rot="20228062">
            <a:off x="8750715" y="2558942"/>
            <a:ext cx="14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REST POST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428B0811-7384-46B9-9201-0EC9669A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32" y="335281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The Better Way</a:t>
            </a:r>
            <a:br>
              <a:rPr lang="en-US" dirty="0"/>
            </a:br>
            <a:r>
              <a:rPr lang="en-US" dirty="0"/>
              <a:t>Demo: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22D4AD-442C-4642-9C98-8D3EEFC83D91}"/>
              </a:ext>
            </a:extLst>
          </p:cNvPr>
          <p:cNvSpPr txBox="1"/>
          <p:nvPr/>
        </p:nvSpPr>
        <p:spPr>
          <a:xfrm rot="16200000">
            <a:off x="9824286" y="3820057"/>
            <a:ext cx="14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POST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5887FF-E352-440E-9847-C5649503FAD6}"/>
              </a:ext>
            </a:extLst>
          </p:cNvPr>
          <p:cNvSpPr txBox="1"/>
          <p:nvPr/>
        </p:nvSpPr>
        <p:spPr>
          <a:xfrm>
            <a:off x="2414502" y="3059245"/>
            <a:ext cx="14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POST</a:t>
            </a:r>
          </a:p>
        </p:txBody>
      </p:sp>
      <p:pic>
        <p:nvPicPr>
          <p:cNvPr id="105" name="Picture 12" descr="http://lh3.googleusercontent.com/r71bX4XGzS9_42bqLvxnRrYCmAFLBX5tGOxriAab-xmuzooNC23eTYQTXPlYU_qS9OgZg3K_zoS85a87nkqigw=s0">
            <a:extLst>
              <a:ext uri="{FF2B5EF4-FFF2-40B4-BE49-F238E27FC236}">
                <a16:creationId xmlns:a16="http://schemas.microsoft.com/office/drawing/2014/main" id="{ACA0C137-2923-4892-A6A7-62894EED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1" y="2471931"/>
            <a:ext cx="2708535" cy="7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4" grpId="0"/>
      <p:bldP spid="94" grpId="0"/>
      <p:bldP spid="103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704534" y="5963029"/>
            <a:ext cx="26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Premise Environment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54982" y="3491549"/>
            <a:ext cx="4758393" cy="2788779"/>
            <a:chOff x="3754982" y="3491549"/>
            <a:chExt cx="4758393" cy="27887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54982" y="3491549"/>
              <a:ext cx="4758393" cy="2788779"/>
            </a:xfrm>
            <a:prstGeom prst="roundRect">
              <a:avLst>
                <a:gd name="adj" fmla="val 3671"/>
              </a:avLst>
            </a:prstGeom>
            <a:solidFill>
              <a:srgbClr val="41556B"/>
            </a:solidFill>
            <a:ln w="9525" cap="flat" cmpd="sng" algn="ctr">
              <a:solidFill>
                <a:srgbClr val="1621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Arial Narrow" pitchFamily="34" charset="0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0261" y="5100318"/>
              <a:ext cx="1187663" cy="97302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9182" y="4700943"/>
              <a:ext cx="1187663" cy="973028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9264" y="4658994"/>
              <a:ext cx="1187663" cy="97302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876581" y="-471803"/>
            <a:ext cx="4572000" cy="4572000"/>
            <a:chOff x="3824797" y="-535303"/>
            <a:chExt cx="4572000" cy="4572000"/>
          </a:xfrm>
        </p:grpSpPr>
        <p:pic>
          <p:nvPicPr>
            <p:cNvPr id="75" name="Graphic 74" descr="Cloud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24797" y="-535303"/>
              <a:ext cx="4572000" cy="4572000"/>
            </a:xfrm>
            <a:prstGeom prst="rect">
              <a:avLst/>
            </a:prstGeom>
          </p:spPr>
        </p:pic>
        <p:pic>
          <p:nvPicPr>
            <p:cNvPr id="1036" name="Picture 12" descr="http://lh3.googleusercontent.com/r71bX4XGzS9_42bqLvxnRrYCmAFLBX5tGOxriAab-xmuzooNC23eTYQTXPlYU_qS9OgZg3K_zoS85a87nkqigw=s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968" y="-21604"/>
              <a:ext cx="2708535" cy="701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1795545" y="-448819"/>
            <a:ext cx="4572000" cy="4572000"/>
            <a:chOff x="-256239" y="-467262"/>
            <a:chExt cx="4572000" cy="4572000"/>
          </a:xfrm>
        </p:grpSpPr>
        <p:pic>
          <p:nvPicPr>
            <p:cNvPr id="82" name="Graphic 81" descr="Cloud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256239" y="-467262"/>
              <a:ext cx="4572000" cy="45720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83418" y="139613"/>
              <a:ext cx="2749287" cy="490765"/>
              <a:chOff x="2570862" y="275068"/>
              <a:chExt cx="2749287" cy="490765"/>
            </a:xfrm>
          </p:grpSpPr>
          <p:pic>
            <p:nvPicPr>
              <p:cNvPr id="1038" name="Picture 14" descr="http://zdnet2.cbsistatic.com/hub/i/r/2015/09/17/1e552a7d-ac43-45e3-a30b-2914eb5f6c0b/thumbnail/770x578/4e8f20b889d33b4637811efb7b961b15/icon-aws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862" y="275068"/>
                <a:ext cx="653788" cy="49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114646" y="308322"/>
                <a:ext cx="22055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 Narrow" panose="020B0606020202030204" pitchFamily="34" charset="0"/>
                  </a:rPr>
                  <a:t>amazon</a:t>
                </a:r>
                <a:r>
                  <a:rPr lang="en-US" sz="1600" dirty="0">
                    <a:latin typeface="Arial Narrow" panose="020B0606020202030204" pitchFamily="34" charset="0"/>
                  </a:rPr>
                  <a:t> web services</a:t>
                </a:r>
              </a:p>
            </p:txBody>
          </p:sp>
        </p:grpSp>
      </p:grpSp>
      <p:sp>
        <p:nvSpPr>
          <p:cNvPr id="43" name="Rectangle: Rounded Corners 42"/>
          <p:cNvSpPr/>
          <p:nvPr/>
        </p:nvSpPr>
        <p:spPr bwMode="auto">
          <a:xfrm>
            <a:off x="6579034" y="1489753"/>
            <a:ext cx="2892028" cy="134889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008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4" name="Picture 10" descr="https://azureqisite.files.wordpress.com/2016/12/pivotalcloudfoundry-logo-horizontal-onligh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47" y="1526551"/>
            <a:ext cx="1347859" cy="2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16328" y="2281373"/>
            <a:ext cx="1380802" cy="501069"/>
            <a:chOff x="11383132" y="5160811"/>
            <a:chExt cx="1380802" cy="50106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2454" y="5160811"/>
              <a:ext cx="411480" cy="36004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83132" y="5168917"/>
              <a:ext cx="411480" cy="36004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2997" y="5301835"/>
              <a:ext cx="411480" cy="360045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8705795" y="3491191"/>
            <a:ext cx="33051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Legacy-to-cloud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Cloud-to-Cloud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PaaS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FF0000"/>
                </a:solidFill>
              </a:rPr>
              <a:t>Cloud network outbound cost?</a:t>
            </a:r>
          </a:p>
        </p:txBody>
      </p:sp>
      <p:grpSp>
        <p:nvGrpSpPr>
          <p:cNvPr id="196" name="Group 195"/>
          <p:cNvGrpSpPr/>
          <p:nvPr/>
        </p:nvGrpSpPr>
        <p:grpSpPr>
          <a:xfrm rot="16200000">
            <a:off x="6338649" y="2058802"/>
            <a:ext cx="1022596" cy="390866"/>
            <a:chOff x="4769824" y="3408686"/>
            <a:chExt cx="1910456" cy="459593"/>
          </a:xfrm>
        </p:grpSpPr>
        <p:sp>
          <p:nvSpPr>
            <p:cNvPr id="197" name="Can 53"/>
            <p:cNvSpPr/>
            <p:nvPr/>
          </p:nvSpPr>
          <p:spPr bwMode="auto">
            <a:xfrm rot="5400000">
              <a:off x="5495255" y="2683255"/>
              <a:ext cx="459593" cy="1910456"/>
            </a:xfrm>
            <a:prstGeom prst="can">
              <a:avLst/>
            </a:prstGeom>
            <a:solidFill>
              <a:srgbClr val="E6E6E6"/>
            </a:solidFill>
            <a:ln w="9525" cap="flat" cmpd="sng" algn="ctr">
              <a:solidFill>
                <a:srgbClr val="F26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Arial Narrow" pitchFamily="34" charset="0"/>
                <a:buNone/>
                <a:tabLst/>
              </a:pPr>
              <a:endPara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86946" y="3433842"/>
              <a:ext cx="833595" cy="416798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A17379B-39E8-496B-A37B-35FA05611CF7}"/>
              </a:ext>
            </a:extLst>
          </p:cNvPr>
          <p:cNvGrpSpPr/>
          <p:nvPr/>
        </p:nvGrpSpPr>
        <p:grpSpPr>
          <a:xfrm>
            <a:off x="3314929" y="1288638"/>
            <a:ext cx="1072806" cy="1502179"/>
            <a:chOff x="10894589" y="1679404"/>
            <a:chExt cx="1072806" cy="1502179"/>
          </a:xfrm>
        </p:grpSpPr>
        <p:pic>
          <p:nvPicPr>
            <p:cNvPr id="153" name="Picture 8" descr="https://raw.githubusercontent.com/blacktop/docker-elastic-stack/master/docs/img/el_stack_logo.png">
              <a:extLst>
                <a:ext uri="{FF2B5EF4-FFF2-40B4-BE49-F238E27FC236}">
                  <a16:creationId xmlns:a16="http://schemas.microsoft.com/office/drawing/2014/main" id="{E40FC209-4CA5-4D0E-8872-2A57D555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589" y="1679404"/>
              <a:ext cx="999290" cy="98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49D7CFD-4B9C-48CE-9687-39C495F1B819}"/>
                </a:ext>
              </a:extLst>
            </p:cNvPr>
            <p:cNvSpPr txBox="1"/>
            <p:nvPr/>
          </p:nvSpPr>
          <p:spPr>
            <a:xfrm>
              <a:off x="11050197" y="2535252"/>
              <a:ext cx="917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Elastic Stack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27A9E65A-74B1-4E63-9D8B-00A221E1E24E}"/>
              </a:ext>
            </a:extLst>
          </p:cNvPr>
          <p:cNvSpPr txBox="1"/>
          <p:nvPr/>
        </p:nvSpPr>
        <p:spPr>
          <a:xfrm>
            <a:off x="4856934" y="5996501"/>
            <a:ext cx="26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Premise Environment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9AB5C6D-8AED-4F57-8D07-EBC969A0A750}"/>
              </a:ext>
            </a:extLst>
          </p:cNvPr>
          <p:cNvSpPr txBox="1"/>
          <p:nvPr/>
        </p:nvSpPr>
        <p:spPr>
          <a:xfrm>
            <a:off x="3801626" y="3503469"/>
            <a:ext cx="320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Utah Department of </a:t>
            </a:r>
          </a:p>
          <a:p>
            <a:r>
              <a:rPr lang="en-US" b="1" dirty="0">
                <a:solidFill>
                  <a:schemeClr val="bg1"/>
                </a:solidFill>
              </a:rPr>
              <a:t>Alcohol Control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EE10B86-0DCD-4BBC-9961-CF65B347A1CF}"/>
              </a:ext>
            </a:extLst>
          </p:cNvPr>
          <p:cNvSpPr/>
          <p:nvPr/>
        </p:nvSpPr>
        <p:spPr>
          <a:xfrm>
            <a:off x="4421371" y="4210730"/>
            <a:ext cx="1793441" cy="377507"/>
          </a:xfrm>
          <a:prstGeom prst="rect">
            <a:avLst/>
          </a:prstGeom>
          <a:solidFill>
            <a:srgbClr val="003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OnlinePriceList</a:t>
            </a:r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3994E1E-5320-4867-8C14-D4926484A205}"/>
              </a:ext>
            </a:extLst>
          </p:cNvPr>
          <p:cNvSpPr/>
          <p:nvPr/>
        </p:nvSpPr>
        <p:spPr>
          <a:xfrm>
            <a:off x="6255246" y="4210730"/>
            <a:ext cx="1799317" cy="377507"/>
          </a:xfrm>
          <a:prstGeom prst="rect">
            <a:avLst/>
          </a:prstGeom>
          <a:solidFill>
            <a:srgbClr val="003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InventoryQuery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81862D-9EA4-4071-8438-241ED6762340}"/>
              </a:ext>
            </a:extLst>
          </p:cNvPr>
          <p:cNvCxnSpPr>
            <a:stCxn id="46" idx="2"/>
            <a:endCxn id="164" idx="0"/>
          </p:cNvCxnSpPr>
          <p:nvPr/>
        </p:nvCxnSpPr>
        <p:spPr bwMode="auto">
          <a:xfrm flipH="1">
            <a:off x="7154905" y="2782442"/>
            <a:ext cx="1057028" cy="1428288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ABEC92-CD97-4D4C-9C60-30267775F31D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5452275" y="2649524"/>
            <a:ext cx="2269793" cy="1539160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76DB61-A06C-4A5E-A03B-03979C973EB0}"/>
              </a:ext>
            </a:extLst>
          </p:cNvPr>
          <p:cNvCxnSpPr>
            <a:cxnSpLocks/>
            <a:stCxn id="45" idx="0"/>
          </p:cNvCxnSpPr>
          <p:nvPr/>
        </p:nvCxnSpPr>
        <p:spPr bwMode="auto">
          <a:xfrm flipH="1" flipV="1">
            <a:off x="7059637" y="2077518"/>
            <a:ext cx="662431" cy="211961"/>
          </a:xfrm>
          <a:prstGeom prst="straightConnector1">
            <a:avLst/>
          </a:prstGeom>
          <a:noFill/>
          <a:ln w="25400" cap="flat" cmpd="sng" algn="ctr">
            <a:solidFill>
              <a:srgbClr val="F6760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0BEE3D8-355C-4C48-A247-15FC16F6A0E7}"/>
              </a:ext>
            </a:extLst>
          </p:cNvPr>
          <p:cNvCxnSpPr>
            <a:cxnSpLocks/>
            <a:stCxn id="46" idx="0"/>
          </p:cNvCxnSpPr>
          <p:nvPr/>
        </p:nvCxnSpPr>
        <p:spPr bwMode="auto">
          <a:xfrm flipH="1" flipV="1">
            <a:off x="7041663" y="1922100"/>
            <a:ext cx="1170270" cy="500297"/>
          </a:xfrm>
          <a:prstGeom prst="straightConnector1">
            <a:avLst/>
          </a:prstGeom>
          <a:noFill/>
          <a:ln w="25400" cap="flat" cmpd="sng" algn="ctr">
            <a:solidFill>
              <a:srgbClr val="F6760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BE19F1-B0E8-4A33-AD4E-4BAB3F7394A0}"/>
              </a:ext>
            </a:extLst>
          </p:cNvPr>
          <p:cNvCxnSpPr>
            <a:cxnSpLocks/>
            <a:stCxn id="198" idx="0"/>
          </p:cNvCxnSpPr>
          <p:nvPr/>
        </p:nvCxnSpPr>
        <p:spPr bwMode="auto">
          <a:xfrm flipH="1" flipV="1">
            <a:off x="4228832" y="1797391"/>
            <a:ext cx="2447076" cy="468250"/>
          </a:xfrm>
          <a:prstGeom prst="straightConnector1">
            <a:avLst/>
          </a:prstGeom>
          <a:noFill/>
          <a:ln w="25400" cap="flat" cmpd="sng" algn="ctr">
            <a:solidFill>
              <a:srgbClr val="F6760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39F5F67-3728-43DA-8902-2043386F59E0}"/>
              </a:ext>
            </a:extLst>
          </p:cNvPr>
          <p:cNvSpPr txBox="1"/>
          <p:nvPr/>
        </p:nvSpPr>
        <p:spPr>
          <a:xfrm>
            <a:off x="5181033" y="1535781"/>
            <a:ext cx="14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REST POST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239E4F-0905-4899-9B6E-F29E4E5CD213}"/>
              </a:ext>
            </a:extLst>
          </p:cNvPr>
          <p:cNvSpPr txBox="1"/>
          <p:nvPr/>
        </p:nvSpPr>
        <p:spPr>
          <a:xfrm>
            <a:off x="7300944" y="1834797"/>
            <a:ext cx="14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JMS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433ADE-AF14-4A54-9BE5-DE00C095F8CB}"/>
              </a:ext>
            </a:extLst>
          </p:cNvPr>
          <p:cNvSpPr txBox="1"/>
          <p:nvPr/>
        </p:nvSpPr>
        <p:spPr>
          <a:xfrm>
            <a:off x="7066773" y="2156561"/>
            <a:ext cx="14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JMS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7B08885-C393-4A21-A169-CF3C3328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1" y="156490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Data Flow:</a:t>
            </a:r>
          </a:p>
        </p:txBody>
      </p:sp>
    </p:spTree>
    <p:extLst>
      <p:ext uri="{BB962C8B-B14F-4D97-AF65-F5344CB8AC3E}">
        <p14:creationId xmlns:p14="http://schemas.microsoft.com/office/powerpoint/2010/main" val="289758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704534" y="5963029"/>
            <a:ext cx="26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Premise Environment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54982" y="3491549"/>
            <a:ext cx="4758393" cy="2788779"/>
            <a:chOff x="3754982" y="3491549"/>
            <a:chExt cx="4758393" cy="27887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54982" y="3491549"/>
              <a:ext cx="4758393" cy="2788779"/>
            </a:xfrm>
            <a:prstGeom prst="roundRect">
              <a:avLst>
                <a:gd name="adj" fmla="val 3671"/>
              </a:avLst>
            </a:prstGeom>
            <a:solidFill>
              <a:srgbClr val="41556B"/>
            </a:solidFill>
            <a:ln w="9525" cap="flat" cmpd="sng" algn="ctr">
              <a:solidFill>
                <a:srgbClr val="1621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Arial Narrow" pitchFamily="34" charset="0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0261" y="5100318"/>
              <a:ext cx="1187663" cy="97302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9182" y="4700943"/>
              <a:ext cx="1187663" cy="973028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9264" y="4658994"/>
              <a:ext cx="1187663" cy="97302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876581" y="-471803"/>
            <a:ext cx="4572000" cy="4572000"/>
            <a:chOff x="3824797" y="-535303"/>
            <a:chExt cx="4572000" cy="4572000"/>
          </a:xfrm>
        </p:grpSpPr>
        <p:pic>
          <p:nvPicPr>
            <p:cNvPr id="75" name="Graphic 74" descr="Cloud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24797" y="-535303"/>
              <a:ext cx="4572000" cy="4572000"/>
            </a:xfrm>
            <a:prstGeom prst="rect">
              <a:avLst/>
            </a:prstGeom>
          </p:spPr>
        </p:pic>
        <p:pic>
          <p:nvPicPr>
            <p:cNvPr id="1036" name="Picture 12" descr="http://lh3.googleusercontent.com/r71bX4XGzS9_42bqLvxnRrYCmAFLBX5tGOxriAab-xmuzooNC23eTYQTXPlYU_qS9OgZg3K_zoS85a87nkqigw=s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968" y="-21604"/>
              <a:ext cx="2708535" cy="701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1795545" y="-467262"/>
            <a:ext cx="4572000" cy="4572000"/>
            <a:chOff x="-256239" y="-467262"/>
            <a:chExt cx="4572000" cy="4572000"/>
          </a:xfrm>
        </p:grpSpPr>
        <p:pic>
          <p:nvPicPr>
            <p:cNvPr id="82" name="Graphic 81" descr="Cloud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256239" y="-467262"/>
              <a:ext cx="4572000" cy="45720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83418" y="139613"/>
              <a:ext cx="2749287" cy="490765"/>
              <a:chOff x="2570862" y="275068"/>
              <a:chExt cx="2749287" cy="490765"/>
            </a:xfrm>
          </p:grpSpPr>
          <p:pic>
            <p:nvPicPr>
              <p:cNvPr id="1038" name="Picture 14" descr="http://zdnet2.cbsistatic.com/hub/i/r/2015/09/17/1e552a7d-ac43-45e3-a30b-2914eb5f6c0b/thumbnail/770x578/4e8f20b889d33b4637811efb7b961b15/icon-aws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862" y="275068"/>
                <a:ext cx="653788" cy="49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114646" y="308322"/>
                <a:ext cx="22055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 Narrow" panose="020B0606020202030204" pitchFamily="34" charset="0"/>
                  </a:rPr>
                  <a:t>amazon</a:t>
                </a:r>
                <a:r>
                  <a:rPr lang="en-US" sz="1600" dirty="0">
                    <a:latin typeface="Arial Narrow" panose="020B0606020202030204" pitchFamily="34" charset="0"/>
                  </a:rPr>
                  <a:t> web services</a:t>
                </a:r>
              </a:p>
            </p:txBody>
          </p:sp>
        </p:grpSp>
      </p:grpSp>
      <p:sp>
        <p:nvSpPr>
          <p:cNvPr id="43" name="Rectangle: Rounded Corners 42"/>
          <p:cNvSpPr/>
          <p:nvPr/>
        </p:nvSpPr>
        <p:spPr bwMode="auto">
          <a:xfrm>
            <a:off x="6579034" y="1489753"/>
            <a:ext cx="2892028" cy="134889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008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4" name="Picture 10" descr="https://azureqisite.files.wordpress.com/2016/12/pivotalcloudfoundry-logo-horizontal-onligh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47" y="1526551"/>
            <a:ext cx="1347859" cy="2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16328" y="2281373"/>
            <a:ext cx="1380802" cy="501069"/>
            <a:chOff x="11383132" y="5160811"/>
            <a:chExt cx="1380802" cy="50106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2454" y="5160811"/>
              <a:ext cx="411480" cy="36004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83132" y="5168917"/>
              <a:ext cx="411480" cy="36004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2997" y="5301835"/>
              <a:ext cx="411480" cy="360045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8705795" y="3491191"/>
            <a:ext cx="330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Reduces Network Cost! (80%+ Savings on Bandwidth Utilization)</a:t>
            </a:r>
          </a:p>
        </p:txBody>
      </p:sp>
      <p:grpSp>
        <p:nvGrpSpPr>
          <p:cNvPr id="196" name="Group 195"/>
          <p:cNvGrpSpPr/>
          <p:nvPr/>
        </p:nvGrpSpPr>
        <p:grpSpPr>
          <a:xfrm rot="16200000">
            <a:off x="6338649" y="2058802"/>
            <a:ext cx="1022596" cy="390866"/>
            <a:chOff x="4769824" y="3408686"/>
            <a:chExt cx="1910456" cy="459593"/>
          </a:xfrm>
        </p:grpSpPr>
        <p:sp>
          <p:nvSpPr>
            <p:cNvPr id="197" name="Can 53"/>
            <p:cNvSpPr/>
            <p:nvPr/>
          </p:nvSpPr>
          <p:spPr bwMode="auto">
            <a:xfrm rot="5400000">
              <a:off x="5495255" y="2683255"/>
              <a:ext cx="459593" cy="1910456"/>
            </a:xfrm>
            <a:prstGeom prst="can">
              <a:avLst/>
            </a:prstGeom>
            <a:solidFill>
              <a:srgbClr val="E6E6E6"/>
            </a:solidFill>
            <a:ln w="9525" cap="flat" cmpd="sng" algn="ctr">
              <a:solidFill>
                <a:srgbClr val="F26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Arial Narrow" pitchFamily="34" charset="0"/>
                <a:buNone/>
                <a:tabLst/>
              </a:pPr>
              <a:endPara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86946" y="3433842"/>
              <a:ext cx="833595" cy="416798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A17379B-39E8-496B-A37B-35FA05611CF7}"/>
              </a:ext>
            </a:extLst>
          </p:cNvPr>
          <p:cNvGrpSpPr/>
          <p:nvPr/>
        </p:nvGrpSpPr>
        <p:grpSpPr>
          <a:xfrm>
            <a:off x="3314929" y="1288638"/>
            <a:ext cx="1072806" cy="1502179"/>
            <a:chOff x="10894589" y="1679404"/>
            <a:chExt cx="1072806" cy="1502179"/>
          </a:xfrm>
        </p:grpSpPr>
        <p:pic>
          <p:nvPicPr>
            <p:cNvPr id="153" name="Picture 8" descr="https://raw.githubusercontent.com/blacktop/docker-elastic-stack/master/docs/img/el_stack_logo.png">
              <a:extLst>
                <a:ext uri="{FF2B5EF4-FFF2-40B4-BE49-F238E27FC236}">
                  <a16:creationId xmlns:a16="http://schemas.microsoft.com/office/drawing/2014/main" id="{E40FC209-4CA5-4D0E-8872-2A57D555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589" y="1679404"/>
              <a:ext cx="999290" cy="98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49D7CFD-4B9C-48CE-9687-39C495F1B819}"/>
                </a:ext>
              </a:extLst>
            </p:cNvPr>
            <p:cNvSpPr txBox="1"/>
            <p:nvPr/>
          </p:nvSpPr>
          <p:spPr>
            <a:xfrm>
              <a:off x="11050197" y="2535252"/>
              <a:ext cx="917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Elastic Stack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27A9E65A-74B1-4E63-9D8B-00A221E1E24E}"/>
              </a:ext>
            </a:extLst>
          </p:cNvPr>
          <p:cNvSpPr txBox="1"/>
          <p:nvPr/>
        </p:nvSpPr>
        <p:spPr>
          <a:xfrm>
            <a:off x="4856934" y="5996501"/>
            <a:ext cx="26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Premise Environment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9AB5C6D-8AED-4F57-8D07-EBC969A0A750}"/>
              </a:ext>
            </a:extLst>
          </p:cNvPr>
          <p:cNvSpPr txBox="1"/>
          <p:nvPr/>
        </p:nvSpPr>
        <p:spPr>
          <a:xfrm>
            <a:off x="3801626" y="3503469"/>
            <a:ext cx="320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Utah Department of </a:t>
            </a:r>
          </a:p>
          <a:p>
            <a:r>
              <a:rPr lang="en-US" b="1" dirty="0">
                <a:solidFill>
                  <a:schemeClr val="bg1"/>
                </a:solidFill>
              </a:rPr>
              <a:t>Alcohol Control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EE10B86-0DCD-4BBC-9961-CF65B347A1CF}"/>
              </a:ext>
            </a:extLst>
          </p:cNvPr>
          <p:cNvSpPr/>
          <p:nvPr/>
        </p:nvSpPr>
        <p:spPr>
          <a:xfrm>
            <a:off x="4421371" y="4210730"/>
            <a:ext cx="1793441" cy="377507"/>
          </a:xfrm>
          <a:prstGeom prst="rect">
            <a:avLst/>
          </a:prstGeom>
          <a:solidFill>
            <a:srgbClr val="003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OnlinePriceList</a:t>
            </a:r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3994E1E-5320-4867-8C14-D4926484A205}"/>
              </a:ext>
            </a:extLst>
          </p:cNvPr>
          <p:cNvSpPr/>
          <p:nvPr/>
        </p:nvSpPr>
        <p:spPr>
          <a:xfrm>
            <a:off x="6255246" y="4210730"/>
            <a:ext cx="1799317" cy="377507"/>
          </a:xfrm>
          <a:prstGeom prst="rect">
            <a:avLst/>
          </a:prstGeom>
          <a:solidFill>
            <a:srgbClr val="003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InventoryQuery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58AFE2-118D-4616-A9FA-94E4C32DD697}"/>
              </a:ext>
            </a:extLst>
          </p:cNvPr>
          <p:cNvGrpSpPr/>
          <p:nvPr/>
        </p:nvGrpSpPr>
        <p:grpSpPr>
          <a:xfrm rot="16200000">
            <a:off x="4680711" y="2005524"/>
            <a:ext cx="1022596" cy="390866"/>
            <a:chOff x="4769824" y="3408686"/>
            <a:chExt cx="1910456" cy="459593"/>
          </a:xfrm>
        </p:grpSpPr>
        <p:sp>
          <p:nvSpPr>
            <p:cNvPr id="34" name="Can 53">
              <a:extLst>
                <a:ext uri="{FF2B5EF4-FFF2-40B4-BE49-F238E27FC236}">
                  <a16:creationId xmlns:a16="http://schemas.microsoft.com/office/drawing/2014/main" id="{096AF95B-D7E2-404C-A658-9FE77814D7C2}"/>
                </a:ext>
              </a:extLst>
            </p:cNvPr>
            <p:cNvSpPr/>
            <p:nvPr/>
          </p:nvSpPr>
          <p:spPr bwMode="auto">
            <a:xfrm rot="5400000">
              <a:off x="5495255" y="2683255"/>
              <a:ext cx="459593" cy="1910456"/>
            </a:xfrm>
            <a:prstGeom prst="can">
              <a:avLst/>
            </a:prstGeom>
            <a:solidFill>
              <a:srgbClr val="E6E6E6"/>
            </a:solidFill>
            <a:ln w="9525" cap="flat" cmpd="sng" algn="ctr">
              <a:solidFill>
                <a:srgbClr val="F26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Arial Narrow" pitchFamily="34" charset="0"/>
                <a:buNone/>
                <a:tabLst/>
              </a:pPr>
              <a:endPara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677895-ECB5-4D26-B235-5DA3C106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86946" y="3433842"/>
              <a:ext cx="833595" cy="416798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81862D-9EA4-4071-8438-241ED6762340}"/>
              </a:ext>
            </a:extLst>
          </p:cNvPr>
          <p:cNvCxnSpPr>
            <a:stCxn id="46" idx="2"/>
            <a:endCxn id="164" idx="0"/>
          </p:cNvCxnSpPr>
          <p:nvPr/>
        </p:nvCxnSpPr>
        <p:spPr bwMode="auto">
          <a:xfrm flipH="1">
            <a:off x="7154905" y="2782442"/>
            <a:ext cx="1057028" cy="1428288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ABEC92-CD97-4D4C-9C60-30267775F31D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5452275" y="2649524"/>
            <a:ext cx="2269793" cy="1539160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B187842-E2FF-43FA-90E0-500A8A89775B}"/>
              </a:ext>
            </a:extLst>
          </p:cNvPr>
          <p:cNvCxnSpPr>
            <a:cxnSpLocks/>
            <a:stCxn id="197" idx="2"/>
            <a:endCxn id="34" idx="4"/>
          </p:cNvCxnSpPr>
          <p:nvPr/>
        </p:nvCxnSpPr>
        <p:spPr bwMode="auto">
          <a:xfrm flipH="1" flipV="1">
            <a:off x="5387442" y="2200957"/>
            <a:ext cx="1267072" cy="53278"/>
          </a:xfrm>
          <a:prstGeom prst="straightConnector1">
            <a:avLst/>
          </a:prstGeom>
          <a:noFill/>
          <a:ln w="25400" cap="flat" cmpd="sng" algn="ctr">
            <a:solidFill>
              <a:srgbClr val="F6760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76DB61-A06C-4A5E-A03B-03979C973EB0}"/>
              </a:ext>
            </a:extLst>
          </p:cNvPr>
          <p:cNvCxnSpPr>
            <a:cxnSpLocks/>
            <a:stCxn id="45" idx="0"/>
          </p:cNvCxnSpPr>
          <p:nvPr/>
        </p:nvCxnSpPr>
        <p:spPr bwMode="auto">
          <a:xfrm flipH="1" flipV="1">
            <a:off x="7059637" y="2077518"/>
            <a:ext cx="662431" cy="211961"/>
          </a:xfrm>
          <a:prstGeom prst="straightConnector1">
            <a:avLst/>
          </a:prstGeom>
          <a:noFill/>
          <a:ln w="25400" cap="flat" cmpd="sng" algn="ctr">
            <a:solidFill>
              <a:srgbClr val="F6760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0BEE3D8-355C-4C48-A247-15FC16F6A0E7}"/>
              </a:ext>
            </a:extLst>
          </p:cNvPr>
          <p:cNvCxnSpPr>
            <a:cxnSpLocks/>
            <a:stCxn id="46" idx="0"/>
          </p:cNvCxnSpPr>
          <p:nvPr/>
        </p:nvCxnSpPr>
        <p:spPr bwMode="auto">
          <a:xfrm flipH="1" flipV="1">
            <a:off x="7041663" y="1922100"/>
            <a:ext cx="1170270" cy="500297"/>
          </a:xfrm>
          <a:prstGeom prst="straightConnector1">
            <a:avLst/>
          </a:prstGeom>
          <a:noFill/>
          <a:ln w="25400" cap="flat" cmpd="sng" algn="ctr">
            <a:solidFill>
              <a:srgbClr val="F6760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BE19F1-B0E8-4A33-AD4E-4BAB3F7394A0}"/>
              </a:ext>
            </a:extLst>
          </p:cNvPr>
          <p:cNvCxnSpPr>
            <a:cxnSpLocks/>
            <a:stCxn id="36" idx="0"/>
          </p:cNvCxnSpPr>
          <p:nvPr/>
        </p:nvCxnSpPr>
        <p:spPr bwMode="auto">
          <a:xfrm flipH="1" flipV="1">
            <a:off x="4228832" y="1797391"/>
            <a:ext cx="789138" cy="414972"/>
          </a:xfrm>
          <a:prstGeom prst="straightConnector1">
            <a:avLst/>
          </a:prstGeom>
          <a:noFill/>
          <a:ln w="25400" cap="flat" cmpd="sng" algn="ctr">
            <a:solidFill>
              <a:srgbClr val="F6760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39F5F67-3728-43DA-8902-2043386F59E0}"/>
              </a:ext>
            </a:extLst>
          </p:cNvPr>
          <p:cNvSpPr txBox="1"/>
          <p:nvPr/>
        </p:nvSpPr>
        <p:spPr>
          <a:xfrm>
            <a:off x="4453117" y="1341789"/>
            <a:ext cx="14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REST POST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C2D7DF-041B-42ED-99E5-1DCC02223CAF}"/>
              </a:ext>
            </a:extLst>
          </p:cNvPr>
          <p:cNvSpPr txBox="1"/>
          <p:nvPr/>
        </p:nvSpPr>
        <p:spPr>
          <a:xfrm>
            <a:off x="5395275" y="1965717"/>
            <a:ext cx="14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Compression</a:t>
            </a:r>
          </a:p>
          <a:p>
            <a:pPr algn="ctr"/>
            <a:r>
              <a:rPr lang="en-US" sz="1400" dirty="0"/>
              <a:t>&lt;Bridge&gt;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239E4F-0905-4899-9B6E-F29E4E5CD213}"/>
              </a:ext>
            </a:extLst>
          </p:cNvPr>
          <p:cNvSpPr txBox="1"/>
          <p:nvPr/>
        </p:nvSpPr>
        <p:spPr>
          <a:xfrm>
            <a:off x="7300944" y="1834797"/>
            <a:ext cx="14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JMS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433ADE-AF14-4A54-9BE5-DE00C095F8CB}"/>
              </a:ext>
            </a:extLst>
          </p:cNvPr>
          <p:cNvSpPr txBox="1"/>
          <p:nvPr/>
        </p:nvSpPr>
        <p:spPr>
          <a:xfrm>
            <a:off x="7066773" y="2156561"/>
            <a:ext cx="14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JMS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7B08885-C393-4A21-A169-CF3C3328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1" y="156490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Utilizing</a:t>
            </a:r>
            <a:br>
              <a:rPr lang="en-US" dirty="0"/>
            </a:br>
            <a:r>
              <a:rPr lang="en-US" dirty="0"/>
              <a:t>Compression:</a:t>
            </a:r>
          </a:p>
        </p:txBody>
      </p:sp>
    </p:spTree>
    <p:extLst>
      <p:ext uri="{BB962C8B-B14F-4D97-AF65-F5344CB8AC3E}">
        <p14:creationId xmlns:p14="http://schemas.microsoft.com/office/powerpoint/2010/main" val="177622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Microservices?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18699-44EF-4615-B12C-9F27F8438F53}"/>
              </a:ext>
            </a:extLst>
          </p:cNvPr>
          <p:cNvSpPr txBox="1">
            <a:spLocks/>
          </p:cNvSpPr>
          <p:nvPr/>
        </p:nvSpPr>
        <p:spPr>
          <a:xfrm>
            <a:off x="581024" y="1282700"/>
            <a:ext cx="8851900" cy="4551363"/>
          </a:xfrm>
          <a:prstGeom prst="rect">
            <a:avLst/>
          </a:prstGeom>
        </p:spPr>
        <p:txBody>
          <a:bodyPr/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rgbClr val="333333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rgbClr val="333333"/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rgbClr val="333333"/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defTabSz="914400"/>
            <a:r>
              <a:rPr lang="en-US" kern="0" dirty="0"/>
              <a:t>Small in Size, Single in Purpose</a:t>
            </a:r>
          </a:p>
          <a:p>
            <a:pPr defTabSz="914400"/>
            <a:r>
              <a:rPr lang="en-US" kern="0" dirty="0"/>
              <a:t>Communicate using technology-agnostic protocols</a:t>
            </a:r>
          </a:p>
          <a:p>
            <a:pPr defTabSz="914400"/>
            <a:r>
              <a:rPr lang="en-US" kern="0" dirty="0"/>
              <a:t>Independently Deployable</a:t>
            </a:r>
          </a:p>
          <a:p>
            <a:pPr defTabSz="914400"/>
            <a:r>
              <a:rPr lang="en-US" kern="0" dirty="0"/>
              <a:t>Released via Automated Processes</a:t>
            </a:r>
          </a:p>
        </p:txBody>
      </p:sp>
    </p:spTree>
    <p:extLst>
      <p:ext uri="{BB962C8B-B14F-4D97-AF65-F5344CB8AC3E}">
        <p14:creationId xmlns:p14="http://schemas.microsoft.com/office/powerpoint/2010/main" val="139937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1E32-FF57-448B-9511-A8916C80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Driven Interaction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0957-CD20-40F2-8AE7-08CC087F3D1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282700"/>
            <a:ext cx="5611813" cy="4551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Limited service to service coupling (excludes data level)</a:t>
            </a:r>
          </a:p>
          <a:p>
            <a:pPr lvl="1"/>
            <a:r>
              <a:rPr lang="en-US" dirty="0"/>
              <a:t>No impact service upgrades</a:t>
            </a:r>
          </a:p>
          <a:p>
            <a:pPr lvl="1"/>
            <a:r>
              <a:rPr lang="en-US" dirty="0"/>
              <a:t>Easy to create new services and fail fast</a:t>
            </a:r>
          </a:p>
          <a:p>
            <a:pPr lvl="1"/>
            <a:r>
              <a:rPr lang="en-US" dirty="0"/>
              <a:t>Resilient to service failures</a:t>
            </a:r>
          </a:p>
          <a:p>
            <a:pPr lvl="1"/>
            <a:r>
              <a:rPr lang="en-US" dirty="0"/>
              <a:t>Generally more resource efficient  </a:t>
            </a:r>
          </a:p>
          <a:p>
            <a:pPr lvl="1"/>
            <a:r>
              <a:rPr lang="en-US" dirty="0"/>
              <a:t>Enables fine grained service scaling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E36E1-06CA-4C55-ABEC-E144397DBA7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80188" y="1282700"/>
            <a:ext cx="5611812" cy="4551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Not as Natural </a:t>
            </a:r>
            <a:r>
              <a:rPr lang="en-US" b="1" dirty="0"/>
              <a:t>– </a:t>
            </a:r>
            <a:r>
              <a:rPr lang="en-US" dirty="0"/>
              <a:t>Many architects and developers think in a “synchronous” way. Design pattern education is required. </a:t>
            </a:r>
            <a:endParaRPr lang="en-US" b="1" dirty="0"/>
          </a:p>
          <a:p>
            <a:pPr lvl="1"/>
            <a:r>
              <a:rPr lang="en-US" dirty="0"/>
              <a:t>Correlation – Services must be able to correlate different events since they occur asynchronously</a:t>
            </a:r>
          </a:p>
        </p:txBody>
      </p:sp>
    </p:spTree>
    <p:extLst>
      <p:ext uri="{BB962C8B-B14F-4D97-AF65-F5344CB8AC3E}">
        <p14:creationId xmlns:p14="http://schemas.microsoft.com/office/powerpoint/2010/main" val="13982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4DDD-9A39-4EEB-A75A-8D657215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4" y="92446"/>
            <a:ext cx="10843139" cy="1023938"/>
          </a:xfrm>
        </p:spPr>
        <p:txBody>
          <a:bodyPr/>
          <a:lstStyle/>
          <a:p>
            <a:r>
              <a:rPr lang="en-US" dirty="0"/>
              <a:t>Microservice Architecture Desires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9639BB7-AEB6-4CBB-85E9-5A3F7BEF301F}"/>
              </a:ext>
            </a:extLst>
          </p:cNvPr>
          <p:cNvSpPr txBox="1">
            <a:spLocks/>
          </p:cNvSpPr>
          <p:nvPr/>
        </p:nvSpPr>
        <p:spPr>
          <a:xfrm>
            <a:off x="970643" y="1116384"/>
            <a:ext cx="11036300" cy="45513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rgbClr val="333333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rgbClr val="333333"/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rgbClr val="333333"/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defTabSz="914400"/>
            <a:r>
              <a:rPr lang="en-US" b="1" kern="0" dirty="0"/>
              <a:t>Scalable:</a:t>
            </a:r>
          </a:p>
          <a:p>
            <a:pPr lvl="1" defTabSz="914400"/>
            <a:r>
              <a:rPr lang="en-US" kern="0" dirty="0"/>
              <a:t>Horizontal – Services must scale in order to meet demand</a:t>
            </a:r>
          </a:p>
          <a:p>
            <a:pPr lvl="1" defTabSz="914400"/>
            <a:r>
              <a:rPr lang="en-US" kern="0" dirty="0"/>
              <a:t>Dynamic Scaling – Change number of running instances based on actual demand</a:t>
            </a:r>
          </a:p>
          <a:p>
            <a:pPr lvl="1" defTabSz="914400"/>
            <a:r>
              <a:rPr lang="en-US" kern="0" dirty="0"/>
              <a:t>Shock Absorption – Properly deal with irregular bursts of utilization</a:t>
            </a:r>
          </a:p>
          <a:p>
            <a:pPr defTabSz="914400"/>
            <a:r>
              <a:rPr lang="en-US" b="1" kern="0" dirty="0"/>
              <a:t>Fault tolerant</a:t>
            </a:r>
            <a:r>
              <a:rPr lang="en-US" kern="0" dirty="0"/>
              <a:t>:</a:t>
            </a:r>
          </a:p>
          <a:p>
            <a:pPr lvl="1" defTabSz="914400"/>
            <a:r>
              <a:rPr lang="en-US" kern="0" dirty="0"/>
              <a:t>In case of failure or exception unit of work should be retried</a:t>
            </a:r>
          </a:p>
          <a:p>
            <a:pPr lvl="1" defTabSz="914400"/>
            <a:r>
              <a:rPr lang="en-US" kern="0" dirty="0"/>
              <a:t>Resilient to unexpected IaaS/DC outages</a:t>
            </a:r>
          </a:p>
          <a:p>
            <a:pPr defTabSz="914400"/>
            <a:r>
              <a:rPr lang="en-US" b="1" kern="0" dirty="0"/>
              <a:t>Performant</a:t>
            </a:r>
            <a:r>
              <a:rPr lang="en-US" kern="0" dirty="0"/>
              <a:t>:</a:t>
            </a:r>
          </a:p>
          <a:p>
            <a:pPr lvl="1" defTabSz="914400"/>
            <a:r>
              <a:rPr lang="en-US" kern="0" dirty="0"/>
              <a:t>User experience dictates that applications do not take a long time to return</a:t>
            </a:r>
          </a:p>
          <a:p>
            <a:pPr lvl="1" defTabSz="914400"/>
            <a:r>
              <a:rPr lang="en-US" kern="0" dirty="0"/>
              <a:t>Service execution must not exceed planned processing/response time</a:t>
            </a:r>
          </a:p>
          <a:p>
            <a:pPr defTabSz="914400"/>
            <a:r>
              <a:rPr lang="en-US" b="1" kern="0" dirty="0"/>
              <a:t>Manageable</a:t>
            </a:r>
            <a:r>
              <a:rPr lang="en-US" kern="0" dirty="0"/>
              <a:t>:</a:t>
            </a:r>
          </a:p>
          <a:p>
            <a:pPr lvl="1" defTabSz="914400"/>
            <a:r>
              <a:rPr lang="en-US" kern="0" dirty="0"/>
              <a:t>Visibility into application performance and/or bottlenecks</a:t>
            </a:r>
          </a:p>
          <a:p>
            <a:pPr defTabSz="914400"/>
            <a:r>
              <a:rPr lang="en-US" b="1" kern="0" dirty="0"/>
              <a:t>Secure</a:t>
            </a:r>
            <a:r>
              <a:rPr lang="en-US" kern="0" dirty="0"/>
              <a:t>:</a:t>
            </a:r>
          </a:p>
          <a:p>
            <a:pPr lvl="1" defTabSz="914400"/>
            <a:r>
              <a:rPr lang="en-US" kern="0" dirty="0"/>
              <a:t>Communications between Services need to be encrypted when using Public Clouds</a:t>
            </a:r>
          </a:p>
        </p:txBody>
      </p:sp>
    </p:spTree>
    <p:extLst>
      <p:ext uri="{BB962C8B-B14F-4D97-AF65-F5344CB8AC3E}">
        <p14:creationId xmlns:p14="http://schemas.microsoft.com/office/powerpoint/2010/main" val="7176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Event:</a:t>
            </a:r>
          </a:p>
        </p:txBody>
      </p:sp>
      <p:pic>
        <p:nvPicPr>
          <p:cNvPr id="1032" name="Picture 8" descr="https://cdn2.iconfinder.com/data/icons/disco-pub-night-club-party/474/disco-night-club-001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96" y="3971140"/>
            <a:ext cx="4876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/>
          <p:cNvSpPr/>
          <p:nvPr/>
        </p:nvSpPr>
        <p:spPr>
          <a:xfrm>
            <a:off x="5759999" y="2126974"/>
            <a:ext cx="2735118" cy="1700174"/>
          </a:xfrm>
          <a:prstGeom prst="cloudCallout">
            <a:avLst>
              <a:gd name="adj1" fmla="val -28101"/>
              <a:gd name="adj2" fmla="val 77115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Dalmore</a:t>
            </a:r>
            <a:r>
              <a:rPr lang="en-US" dirty="0"/>
              <a:t> King Alexander III is Amazing!</a:t>
            </a:r>
          </a:p>
          <a:p>
            <a:pPr algn="ctr"/>
            <a:r>
              <a:rPr lang="en-US" dirty="0"/>
              <a:t>Wonder if I can buy it in Utah?!</a:t>
            </a:r>
          </a:p>
        </p:txBody>
      </p:sp>
    </p:spTree>
    <p:extLst>
      <p:ext uri="{BB962C8B-B14F-4D97-AF65-F5344CB8AC3E}">
        <p14:creationId xmlns:p14="http://schemas.microsoft.com/office/powerpoint/2010/main" val="920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The Problem:</a:t>
            </a:r>
          </a:p>
        </p:txBody>
      </p:sp>
      <p:pic>
        <p:nvPicPr>
          <p:cNvPr id="1026" name="Picture 2" descr="http://deltakappagamma.org/UT/Beehiv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14" y="1113041"/>
            <a:ext cx="1473867" cy="1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9558" y="257519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Alcohol Control</a:t>
            </a:r>
          </a:p>
          <a:p>
            <a:r>
              <a:rPr lang="en-US" dirty="0"/>
              <a:t>AKA: The State Liquor store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7542" y="2287863"/>
            <a:ext cx="1902428" cy="37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OnlinePriceList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41786" y="2287863"/>
            <a:ext cx="1839163" cy="37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InventoryQuery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8596" y="2287863"/>
            <a:ext cx="13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WebApps</a:t>
            </a:r>
            <a:r>
              <a:rPr lang="en-US" dirty="0"/>
              <a:t>: </a:t>
            </a:r>
          </a:p>
        </p:txBody>
      </p:sp>
      <p:pic>
        <p:nvPicPr>
          <p:cNvPr id="1032" name="Picture 8" descr="https://cdn2.iconfinder.com/data/icons/disco-pub-night-club-party/474/disco-night-club-001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96" y="3971140"/>
            <a:ext cx="4876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axcdn.icons8.com/Share/icon/Logos/chrome1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14" y="3373965"/>
            <a:ext cx="863394" cy="8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cxnSpLocks/>
            <a:stCxn id="2050" idx="0"/>
            <a:endCxn id="7" idx="2"/>
          </p:cNvCxnSpPr>
          <p:nvPr/>
        </p:nvCxnSpPr>
        <p:spPr>
          <a:xfrm flipV="1">
            <a:off x="6132711" y="2665370"/>
            <a:ext cx="1328657" cy="70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 err="1"/>
              <a:t>OnlinePriceList</a:t>
            </a:r>
            <a:r>
              <a:rPr lang="en-US" dirty="0"/>
              <a:t> Data (16,172 Products):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C7EE2-BC62-4F02-B2CE-8B45088E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027906"/>
            <a:ext cx="10664687" cy="51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6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 err="1"/>
              <a:t>InventoryQuery</a:t>
            </a:r>
            <a:r>
              <a:rPr lang="en-US" dirty="0"/>
              <a:t> Data: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F09F9-053D-42B4-8E59-4834B1B6A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004"/>
            <a:ext cx="12192000" cy="49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7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The Outcome:</a:t>
            </a:r>
          </a:p>
        </p:txBody>
      </p:sp>
      <p:pic>
        <p:nvPicPr>
          <p:cNvPr id="1026" name="Picture 2" descr="http://deltakappagamma.org/UT/Beehiv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03" y="1058499"/>
            <a:ext cx="1479832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8136" y="994885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Alcohol Control</a:t>
            </a:r>
          </a:p>
          <a:p>
            <a:r>
              <a:rPr lang="en-US" dirty="0"/>
              <a:t>AKA: The State Liquor store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7542" y="2287863"/>
            <a:ext cx="1736052" cy="37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OnlinePriceList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26380" y="2287863"/>
            <a:ext cx="1777599" cy="37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InventoryQuery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2922" y="2287863"/>
            <a:ext cx="140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WebApps</a:t>
            </a:r>
            <a:r>
              <a:rPr lang="en-US" dirty="0"/>
              <a:t>: </a:t>
            </a:r>
          </a:p>
        </p:txBody>
      </p:sp>
      <p:pic>
        <p:nvPicPr>
          <p:cNvPr id="1032" name="Picture 8" descr="https://cdn2.iconfinder.com/data/icons/disco-pub-night-club-party/474/disco-night-club-001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96" y="3971140"/>
            <a:ext cx="4876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/>
          <p:cNvSpPr/>
          <p:nvPr/>
        </p:nvSpPr>
        <p:spPr>
          <a:xfrm>
            <a:off x="5690425" y="2657196"/>
            <a:ext cx="5461484" cy="1322119"/>
          </a:xfrm>
          <a:prstGeom prst="cloudCallout">
            <a:avLst>
              <a:gd name="adj1" fmla="val -38266"/>
              <a:gd name="adj2" fmla="val 73135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Wouldn’t it be great if I could: </a:t>
            </a:r>
          </a:p>
          <a:p>
            <a:pPr marL="342900" indent="-342900" algn="ctr">
              <a:buAutoNum type="arabicParenR"/>
            </a:pPr>
            <a:r>
              <a:rPr lang="en-US" dirty="0"/>
              <a:t>see when it was last in-stock</a:t>
            </a:r>
          </a:p>
          <a:p>
            <a:pPr marL="342900" indent="-342900" algn="ctr">
              <a:buAutoNum type="arabicParenR"/>
            </a:pPr>
            <a:r>
              <a:rPr lang="en-US" dirty="0"/>
              <a:t> be notified when in-stock</a:t>
            </a:r>
          </a:p>
        </p:txBody>
      </p:sp>
    </p:spTree>
    <p:extLst>
      <p:ext uri="{BB962C8B-B14F-4D97-AF65-F5344CB8AC3E}">
        <p14:creationId xmlns:p14="http://schemas.microsoft.com/office/powerpoint/2010/main" val="14675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704534" y="5963029"/>
            <a:ext cx="26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Premise Environment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54982" y="3491549"/>
            <a:ext cx="4758393" cy="2788779"/>
            <a:chOff x="3754982" y="3491549"/>
            <a:chExt cx="4758393" cy="27887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54982" y="3491549"/>
              <a:ext cx="4758393" cy="2788779"/>
            </a:xfrm>
            <a:prstGeom prst="roundRect">
              <a:avLst>
                <a:gd name="adj" fmla="val 3671"/>
              </a:avLst>
            </a:prstGeom>
            <a:solidFill>
              <a:srgbClr val="41556B"/>
            </a:solidFill>
            <a:ln w="9525" cap="flat" cmpd="sng" algn="ctr">
              <a:solidFill>
                <a:srgbClr val="1621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Arial Narrow" pitchFamily="34" charset="0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0261" y="5100318"/>
              <a:ext cx="1187663" cy="97302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9182" y="4700943"/>
              <a:ext cx="1187663" cy="973028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9264" y="4658994"/>
              <a:ext cx="1187663" cy="97302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876581" y="-471803"/>
            <a:ext cx="4572000" cy="4572000"/>
            <a:chOff x="3824797" y="-535303"/>
            <a:chExt cx="4572000" cy="4572000"/>
          </a:xfrm>
        </p:grpSpPr>
        <p:pic>
          <p:nvPicPr>
            <p:cNvPr id="75" name="Graphic 74" descr="Cloud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24797" y="-535303"/>
              <a:ext cx="4572000" cy="4572000"/>
            </a:xfrm>
            <a:prstGeom prst="rect">
              <a:avLst/>
            </a:prstGeom>
          </p:spPr>
        </p:pic>
        <p:pic>
          <p:nvPicPr>
            <p:cNvPr id="1036" name="Picture 12" descr="http://lh3.googleusercontent.com/r71bX4XGzS9_42bqLvxnRrYCmAFLBX5tGOxriAab-xmuzooNC23eTYQTXPlYU_qS9OgZg3K_zoS85a87nkqigw=s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968" y="-21604"/>
              <a:ext cx="2708535" cy="701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1795545" y="-467262"/>
            <a:ext cx="4572000" cy="4572000"/>
            <a:chOff x="-256239" y="-467262"/>
            <a:chExt cx="4572000" cy="4572000"/>
          </a:xfrm>
        </p:grpSpPr>
        <p:pic>
          <p:nvPicPr>
            <p:cNvPr id="82" name="Graphic 81" descr="Cloud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256239" y="-467262"/>
              <a:ext cx="4572000" cy="45720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83418" y="139613"/>
              <a:ext cx="2749287" cy="490765"/>
              <a:chOff x="2570862" y="275068"/>
              <a:chExt cx="2749287" cy="490765"/>
            </a:xfrm>
          </p:grpSpPr>
          <p:pic>
            <p:nvPicPr>
              <p:cNvPr id="1038" name="Picture 14" descr="http://zdnet2.cbsistatic.com/hub/i/r/2015/09/17/1e552a7d-ac43-45e3-a30b-2914eb5f6c0b/thumbnail/770x578/4e8f20b889d33b4637811efb7b961b15/icon-aws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862" y="275068"/>
                <a:ext cx="653788" cy="49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114646" y="308322"/>
                <a:ext cx="22055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 Narrow" panose="020B0606020202030204" pitchFamily="34" charset="0"/>
                  </a:rPr>
                  <a:t>amazon</a:t>
                </a:r>
                <a:r>
                  <a:rPr lang="en-US" sz="1600" dirty="0">
                    <a:latin typeface="Arial Narrow" panose="020B0606020202030204" pitchFamily="34" charset="0"/>
                  </a:rPr>
                  <a:t> web services</a:t>
                </a:r>
              </a:p>
            </p:txBody>
          </p:sp>
        </p:grpSp>
      </p:grpSp>
      <p:sp>
        <p:nvSpPr>
          <p:cNvPr id="43" name="Rectangle: Rounded Corners 42"/>
          <p:cNvSpPr/>
          <p:nvPr/>
        </p:nvSpPr>
        <p:spPr bwMode="auto">
          <a:xfrm>
            <a:off x="6579034" y="1489753"/>
            <a:ext cx="2892028" cy="134889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0089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 Narrow" pitchFamily="34" charset="0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4" name="Picture 10" descr="https://azureqisite.files.wordpress.com/2016/12/pivotalcloudfoundry-logo-horizontal-onligh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47" y="1526551"/>
            <a:ext cx="1347859" cy="2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16328" y="2281373"/>
            <a:ext cx="1380802" cy="501069"/>
            <a:chOff x="11383132" y="5160811"/>
            <a:chExt cx="1380802" cy="50106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2454" y="5160811"/>
              <a:ext cx="411480" cy="36004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83132" y="5168917"/>
              <a:ext cx="411480" cy="36004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2997" y="5301835"/>
              <a:ext cx="411480" cy="360045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 rot="16200000">
            <a:off x="6338649" y="2058802"/>
            <a:ext cx="1022596" cy="390866"/>
            <a:chOff x="4769824" y="3408686"/>
            <a:chExt cx="1910456" cy="459593"/>
          </a:xfrm>
        </p:grpSpPr>
        <p:sp>
          <p:nvSpPr>
            <p:cNvPr id="197" name="Can 53"/>
            <p:cNvSpPr/>
            <p:nvPr/>
          </p:nvSpPr>
          <p:spPr bwMode="auto">
            <a:xfrm rot="5400000">
              <a:off x="5495255" y="2683255"/>
              <a:ext cx="459593" cy="1910456"/>
            </a:xfrm>
            <a:prstGeom prst="can">
              <a:avLst/>
            </a:prstGeom>
            <a:solidFill>
              <a:srgbClr val="E6E6E6"/>
            </a:solidFill>
            <a:ln w="9525" cap="flat" cmpd="sng" algn="ctr">
              <a:solidFill>
                <a:srgbClr val="F26F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Arial Narrow" pitchFamily="34" charset="0"/>
                <a:buNone/>
                <a:tabLst/>
              </a:pPr>
              <a:endPara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86946" y="3433842"/>
              <a:ext cx="833595" cy="416798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A17379B-39E8-496B-A37B-35FA05611CF7}"/>
              </a:ext>
            </a:extLst>
          </p:cNvPr>
          <p:cNvGrpSpPr/>
          <p:nvPr/>
        </p:nvGrpSpPr>
        <p:grpSpPr>
          <a:xfrm>
            <a:off x="3314929" y="1288638"/>
            <a:ext cx="1072806" cy="1502179"/>
            <a:chOff x="10894589" y="1679404"/>
            <a:chExt cx="1072806" cy="1502179"/>
          </a:xfrm>
        </p:grpSpPr>
        <p:pic>
          <p:nvPicPr>
            <p:cNvPr id="153" name="Picture 8" descr="https://raw.githubusercontent.com/blacktop/docker-elastic-stack/master/docs/img/el_stack_logo.png">
              <a:extLst>
                <a:ext uri="{FF2B5EF4-FFF2-40B4-BE49-F238E27FC236}">
                  <a16:creationId xmlns:a16="http://schemas.microsoft.com/office/drawing/2014/main" id="{E40FC209-4CA5-4D0E-8872-2A57D555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589" y="1679404"/>
              <a:ext cx="999290" cy="98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49D7CFD-4B9C-48CE-9687-39C495F1B819}"/>
                </a:ext>
              </a:extLst>
            </p:cNvPr>
            <p:cNvSpPr txBox="1"/>
            <p:nvPr/>
          </p:nvSpPr>
          <p:spPr>
            <a:xfrm>
              <a:off x="11050197" y="2535252"/>
              <a:ext cx="917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Elastic Stack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27A9E65A-74B1-4E63-9D8B-00A221E1E24E}"/>
              </a:ext>
            </a:extLst>
          </p:cNvPr>
          <p:cNvSpPr txBox="1"/>
          <p:nvPr/>
        </p:nvSpPr>
        <p:spPr>
          <a:xfrm>
            <a:off x="4856934" y="5996501"/>
            <a:ext cx="26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Premise Environment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9AB5C6D-8AED-4F57-8D07-EBC969A0A750}"/>
              </a:ext>
            </a:extLst>
          </p:cNvPr>
          <p:cNvSpPr txBox="1"/>
          <p:nvPr/>
        </p:nvSpPr>
        <p:spPr>
          <a:xfrm>
            <a:off x="3801626" y="3503469"/>
            <a:ext cx="320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Utah Department of </a:t>
            </a:r>
          </a:p>
          <a:p>
            <a:r>
              <a:rPr lang="en-US" b="1" dirty="0">
                <a:solidFill>
                  <a:schemeClr val="bg1"/>
                </a:solidFill>
              </a:rPr>
              <a:t>Alcohol Control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EE10B86-0DCD-4BBC-9961-CF65B347A1CF}"/>
              </a:ext>
            </a:extLst>
          </p:cNvPr>
          <p:cNvSpPr/>
          <p:nvPr/>
        </p:nvSpPr>
        <p:spPr>
          <a:xfrm>
            <a:off x="4421371" y="4210730"/>
            <a:ext cx="1793441" cy="377507"/>
          </a:xfrm>
          <a:prstGeom prst="rect">
            <a:avLst/>
          </a:prstGeom>
          <a:solidFill>
            <a:srgbClr val="003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OnlinePriceList</a:t>
            </a:r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3994E1E-5320-4867-8C14-D4926484A205}"/>
              </a:ext>
            </a:extLst>
          </p:cNvPr>
          <p:cNvSpPr/>
          <p:nvPr/>
        </p:nvSpPr>
        <p:spPr>
          <a:xfrm>
            <a:off x="6255246" y="4210730"/>
            <a:ext cx="1799317" cy="377507"/>
          </a:xfrm>
          <a:prstGeom prst="rect">
            <a:avLst/>
          </a:prstGeom>
          <a:solidFill>
            <a:srgbClr val="003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InventoryQuery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65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acb5f5c7ffe041e190dac7a4a3a073d473f8b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D3692"/>
      </a:accent1>
      <a:accent2>
        <a:srgbClr val="F6760F"/>
      </a:accent2>
      <a:accent3>
        <a:srgbClr val="FFFFFF"/>
      </a:accent3>
      <a:accent4>
        <a:srgbClr val="000000"/>
      </a:accent4>
      <a:accent5>
        <a:srgbClr val="AAAEC7"/>
      </a:accent5>
      <a:accent6>
        <a:srgbClr val="DF6A0C"/>
      </a:accent6>
      <a:hlink>
        <a:srgbClr val="0D3692"/>
      </a:hlink>
      <a:folHlink>
        <a:srgbClr val="00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B3D91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FC7"/>
        </a:accent5>
        <a:accent6>
          <a:srgbClr val="DF6A0C"/>
        </a:accent6>
        <a:hlink>
          <a:srgbClr val="FADF6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D3692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EC7"/>
        </a:accent5>
        <a:accent6>
          <a:srgbClr val="DF6A0C"/>
        </a:accent6>
        <a:hlink>
          <a:srgbClr val="FADF6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lace-Presentation_Template_2014.potx" id="{8DEBF521-6158-473D-AF46-BF4599D9D3E0}" vid="{6ACC9FB8-8283-4496-99E0-B1947A41C451}"/>
    </a:ext>
  </a:extLst>
</a:theme>
</file>

<file path=ppt/theme/theme2.xml><?xml version="1.0" encoding="utf-8"?>
<a:theme xmlns:a="http://schemas.openxmlformats.org/drawingml/2006/main" name="Dark Gradient Background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D3692"/>
      </a:accent1>
      <a:accent2>
        <a:srgbClr val="F6760F"/>
      </a:accent2>
      <a:accent3>
        <a:srgbClr val="FFFFFF"/>
      </a:accent3>
      <a:accent4>
        <a:srgbClr val="000000"/>
      </a:accent4>
      <a:accent5>
        <a:srgbClr val="AAAEC7"/>
      </a:accent5>
      <a:accent6>
        <a:srgbClr val="DF6A0C"/>
      </a:accent6>
      <a:hlink>
        <a:srgbClr val="FADF6C"/>
      </a:hlink>
      <a:folHlink>
        <a:srgbClr val="00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B3D91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FC7"/>
        </a:accent5>
        <a:accent6>
          <a:srgbClr val="DF6A0C"/>
        </a:accent6>
        <a:hlink>
          <a:srgbClr val="FADF6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D3692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EC7"/>
        </a:accent5>
        <a:accent6>
          <a:srgbClr val="DF6A0C"/>
        </a:accent6>
        <a:hlink>
          <a:srgbClr val="FADF6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lace-Prez-Template_102616.pptx" id="{0AA08C8E-EF44-4C64-8C5D-CBA29D5A67CE}" vid="{D50B3873-3629-4297-9B30-CF7C847465BF}"/>
    </a:ext>
  </a:extLst>
</a:theme>
</file>

<file path=ppt/theme/theme3.xml><?xml version="1.0" encoding="utf-8"?>
<a:theme xmlns:a="http://schemas.openxmlformats.org/drawingml/2006/main" name="1_Light Gradient Background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D3692"/>
      </a:accent1>
      <a:accent2>
        <a:srgbClr val="F6760F"/>
      </a:accent2>
      <a:accent3>
        <a:srgbClr val="FFFFFF"/>
      </a:accent3>
      <a:accent4>
        <a:srgbClr val="000000"/>
      </a:accent4>
      <a:accent5>
        <a:srgbClr val="AAAEC7"/>
      </a:accent5>
      <a:accent6>
        <a:srgbClr val="DF6A0C"/>
      </a:accent6>
      <a:hlink>
        <a:srgbClr val="FADF6C"/>
      </a:hlink>
      <a:folHlink>
        <a:srgbClr val="00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B3D91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FC7"/>
        </a:accent5>
        <a:accent6>
          <a:srgbClr val="DF6A0C"/>
        </a:accent6>
        <a:hlink>
          <a:srgbClr val="FADF6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D3692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EC7"/>
        </a:accent5>
        <a:accent6>
          <a:srgbClr val="DF6A0C"/>
        </a:accent6>
        <a:hlink>
          <a:srgbClr val="FADF6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lace-Prez-Template_102616.pptx" id="{0AA08C8E-EF44-4C64-8C5D-CBA29D5A67CE}" vid="{CF34602C-A7F2-4CFC-9B9D-98204949FA5C}"/>
    </a:ext>
  </a:extLst>
</a:theme>
</file>

<file path=ppt/theme/theme4.xml><?xml version="1.0" encoding="utf-8"?>
<a:theme xmlns:a="http://schemas.openxmlformats.org/drawingml/2006/main" name="White Background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D3692"/>
      </a:accent1>
      <a:accent2>
        <a:srgbClr val="F6760F"/>
      </a:accent2>
      <a:accent3>
        <a:srgbClr val="FFFFFF"/>
      </a:accent3>
      <a:accent4>
        <a:srgbClr val="000000"/>
      </a:accent4>
      <a:accent5>
        <a:srgbClr val="AAAEC7"/>
      </a:accent5>
      <a:accent6>
        <a:srgbClr val="DF6A0C"/>
      </a:accent6>
      <a:hlink>
        <a:srgbClr val="FADF6C"/>
      </a:hlink>
      <a:folHlink>
        <a:srgbClr val="00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B3D91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FC7"/>
        </a:accent5>
        <a:accent6>
          <a:srgbClr val="DF6A0C"/>
        </a:accent6>
        <a:hlink>
          <a:srgbClr val="FADF6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D3692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EC7"/>
        </a:accent5>
        <a:accent6>
          <a:srgbClr val="DF6A0C"/>
        </a:accent6>
        <a:hlink>
          <a:srgbClr val="FADF6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lace-Prez-Template_102616.pptx" id="{0AA08C8E-EF44-4C64-8C5D-CBA29D5A67CE}" vid="{E365D58E-E694-4AA2-8000-083A97CB79B2}"/>
    </a:ext>
  </a:extLst>
</a:theme>
</file>

<file path=ppt/theme/theme5.xml><?xml version="1.0" encoding="utf-8"?>
<a:theme xmlns:a="http://schemas.openxmlformats.org/drawingml/2006/main" name="1_Dark Gradient Background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D3692"/>
      </a:accent1>
      <a:accent2>
        <a:srgbClr val="F6760F"/>
      </a:accent2>
      <a:accent3>
        <a:srgbClr val="FFFFFF"/>
      </a:accent3>
      <a:accent4>
        <a:srgbClr val="000000"/>
      </a:accent4>
      <a:accent5>
        <a:srgbClr val="AAAEC7"/>
      </a:accent5>
      <a:accent6>
        <a:srgbClr val="DF6A0C"/>
      </a:accent6>
      <a:hlink>
        <a:srgbClr val="FADF6C"/>
      </a:hlink>
      <a:folHlink>
        <a:srgbClr val="00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B3D91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FC7"/>
        </a:accent5>
        <a:accent6>
          <a:srgbClr val="DF6A0C"/>
        </a:accent6>
        <a:hlink>
          <a:srgbClr val="FADF6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D3692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EC7"/>
        </a:accent5>
        <a:accent6>
          <a:srgbClr val="DF6A0C"/>
        </a:accent6>
        <a:hlink>
          <a:srgbClr val="FADF6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lace-Prez-Template_102616.pptx" id="{0AA08C8E-EF44-4C64-8C5D-CBA29D5A67CE}" vid="{D50B3873-3629-4297-9B30-CF7C847465BF}"/>
    </a:ext>
  </a:extLst>
</a:theme>
</file>

<file path=ppt/theme/theme6.xml><?xml version="1.0" encoding="utf-8"?>
<a:theme xmlns:a="http://schemas.openxmlformats.org/drawingml/2006/main" name="1_White Background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D3692"/>
      </a:accent1>
      <a:accent2>
        <a:srgbClr val="F6760F"/>
      </a:accent2>
      <a:accent3>
        <a:srgbClr val="FFFFFF"/>
      </a:accent3>
      <a:accent4>
        <a:srgbClr val="000000"/>
      </a:accent4>
      <a:accent5>
        <a:srgbClr val="AAAEC7"/>
      </a:accent5>
      <a:accent6>
        <a:srgbClr val="DF6A0C"/>
      </a:accent6>
      <a:hlink>
        <a:srgbClr val="FADF6C"/>
      </a:hlink>
      <a:folHlink>
        <a:srgbClr val="00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Arial Narrow" pitchFamily="34" charset="0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B3D91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FC7"/>
        </a:accent5>
        <a:accent6>
          <a:srgbClr val="DF6A0C"/>
        </a:accent6>
        <a:hlink>
          <a:srgbClr val="FADF6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D3692"/>
        </a:accent1>
        <a:accent2>
          <a:srgbClr val="F6760F"/>
        </a:accent2>
        <a:accent3>
          <a:srgbClr val="FFFFFF"/>
        </a:accent3>
        <a:accent4>
          <a:srgbClr val="000000"/>
        </a:accent4>
        <a:accent5>
          <a:srgbClr val="AAAEC7"/>
        </a:accent5>
        <a:accent6>
          <a:srgbClr val="DF6A0C"/>
        </a:accent6>
        <a:hlink>
          <a:srgbClr val="FADF6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lace-Prez-Template_102616.pptx" id="{0AA08C8E-EF44-4C64-8C5D-CBA29D5A67CE}" vid="{E365D58E-E694-4AA2-8000-083A97CB79B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139107</TotalTime>
  <Words>944</Words>
  <Application>Microsoft Office PowerPoint</Application>
  <PresentationFormat>Widescreen</PresentationFormat>
  <Paragraphs>234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Calibri Light</vt:lpstr>
      <vt:lpstr>Courier New</vt:lpstr>
      <vt:lpstr>Times New Roman</vt:lpstr>
      <vt:lpstr>Verdana</vt:lpstr>
      <vt:lpstr>Wingdings</vt:lpstr>
      <vt:lpstr>default</vt:lpstr>
      <vt:lpstr>Dark Gradient Background</vt:lpstr>
      <vt:lpstr>1_Light Gradient Background</vt:lpstr>
      <vt:lpstr>White Background</vt:lpstr>
      <vt:lpstr>1_Dark Gradient Background</vt:lpstr>
      <vt:lpstr>1_White Background</vt:lpstr>
      <vt:lpstr>Practical Microservices</vt:lpstr>
      <vt:lpstr>What are Microservices?</vt:lpstr>
      <vt:lpstr>Microservice Architecture Desires</vt:lpstr>
      <vt:lpstr>The Event:</vt:lpstr>
      <vt:lpstr>The Problem:</vt:lpstr>
      <vt:lpstr>OnlinePriceList Data (16,172 Products):</vt:lpstr>
      <vt:lpstr>InventoryQuery Data:</vt:lpstr>
      <vt:lpstr>The Outcome:</vt:lpstr>
      <vt:lpstr>PowerPoint Presentation</vt:lpstr>
      <vt:lpstr>Application Iteration#1:</vt:lpstr>
      <vt:lpstr>Application Iteration#1 Issues:</vt:lpstr>
      <vt:lpstr>When holding Hammer… </vt:lpstr>
      <vt:lpstr>Think Event Driven</vt:lpstr>
      <vt:lpstr>Why Solace?   Technical Characteristics http://dev.solace.com/</vt:lpstr>
      <vt:lpstr>Messaging Terminology</vt:lpstr>
      <vt:lpstr>OnlinePriceList Data (16,172 Products):</vt:lpstr>
      <vt:lpstr>The Better Way Demo:</vt:lpstr>
      <vt:lpstr>Data Flow:</vt:lpstr>
      <vt:lpstr>Utilizing Compression:</vt:lpstr>
      <vt:lpstr>Event Driven Interaction Considerations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Shots, Powerpoint Icons and Stock Photos</dc:title>
  <dc:creator>Greg Barr</dc:creator>
  <cp:lastModifiedBy>Jonathan Schabowsky</cp:lastModifiedBy>
  <cp:revision>816</cp:revision>
  <dcterms:created xsi:type="dcterms:W3CDTF">2014-02-28T21:38:03Z</dcterms:created>
  <dcterms:modified xsi:type="dcterms:W3CDTF">2017-11-14T23:27:23Z</dcterms:modified>
</cp:coreProperties>
</file>