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g" ContentType="image/jpeg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9"/>
  </p:notesMasterIdLst>
  <p:sldIdLst>
    <p:sldId id="256" r:id="rId2"/>
    <p:sldId id="270" r:id="rId3"/>
    <p:sldId id="271" r:id="rId4"/>
    <p:sldId id="272" r:id="rId5"/>
    <p:sldId id="273" r:id="rId6"/>
    <p:sldId id="274" r:id="rId7"/>
    <p:sldId id="344" r:id="rId8"/>
    <p:sldId id="278" r:id="rId9"/>
    <p:sldId id="277" r:id="rId10"/>
    <p:sldId id="280" r:id="rId11"/>
    <p:sldId id="282" r:id="rId12"/>
    <p:sldId id="369" r:id="rId13"/>
    <p:sldId id="279" r:id="rId14"/>
    <p:sldId id="281" r:id="rId15"/>
    <p:sldId id="341" r:id="rId16"/>
    <p:sldId id="347" r:id="rId17"/>
    <p:sldId id="345" r:id="rId18"/>
    <p:sldId id="372" r:id="rId19"/>
    <p:sldId id="343" r:id="rId20"/>
    <p:sldId id="342" r:id="rId21"/>
    <p:sldId id="350" r:id="rId22"/>
    <p:sldId id="283" r:id="rId23"/>
    <p:sldId id="284" r:id="rId24"/>
    <p:sldId id="285" r:id="rId25"/>
    <p:sldId id="286" r:id="rId26"/>
    <p:sldId id="287" r:id="rId27"/>
    <p:sldId id="290" r:id="rId28"/>
    <p:sldId id="288" r:id="rId29"/>
    <p:sldId id="289" r:id="rId30"/>
    <p:sldId id="297" r:id="rId31"/>
    <p:sldId id="370" r:id="rId32"/>
    <p:sldId id="371" r:id="rId33"/>
    <p:sldId id="362" r:id="rId34"/>
    <p:sldId id="303" r:id="rId35"/>
    <p:sldId id="364" r:id="rId36"/>
    <p:sldId id="374" r:id="rId37"/>
    <p:sldId id="365" r:id="rId38"/>
    <p:sldId id="291" r:id="rId39"/>
    <p:sldId id="306" r:id="rId40"/>
    <p:sldId id="338" r:id="rId41"/>
    <p:sldId id="340" r:id="rId42"/>
    <p:sldId id="310" r:id="rId43"/>
    <p:sldId id="311" r:id="rId44"/>
    <p:sldId id="312" r:id="rId45"/>
    <p:sldId id="373" r:id="rId46"/>
    <p:sldId id="354" r:id="rId47"/>
    <p:sldId id="352" r:id="rId48"/>
    <p:sldId id="353" r:id="rId49"/>
    <p:sldId id="359" r:id="rId50"/>
    <p:sldId id="351" r:id="rId51"/>
    <p:sldId id="355" r:id="rId52"/>
    <p:sldId id="356" r:id="rId53"/>
    <p:sldId id="367" r:id="rId54"/>
    <p:sldId id="366" r:id="rId55"/>
    <p:sldId id="313" r:id="rId56"/>
    <p:sldId id="314" r:id="rId57"/>
    <p:sldId id="301" r:id="rId58"/>
    <p:sldId id="315" r:id="rId59"/>
    <p:sldId id="316" r:id="rId60"/>
    <p:sldId id="317" r:id="rId61"/>
    <p:sldId id="318" r:id="rId62"/>
    <p:sldId id="319" r:id="rId63"/>
    <p:sldId id="320" r:id="rId64"/>
    <p:sldId id="346" r:id="rId65"/>
    <p:sldId id="328" r:id="rId66"/>
    <p:sldId id="329" r:id="rId67"/>
    <p:sldId id="330" r:id="rId68"/>
    <p:sldId id="357" r:id="rId69"/>
    <p:sldId id="360" r:id="rId70"/>
    <p:sldId id="358" r:id="rId71"/>
    <p:sldId id="376" r:id="rId72"/>
    <p:sldId id="377" r:id="rId73"/>
    <p:sldId id="334" r:id="rId74"/>
    <p:sldId id="331" r:id="rId75"/>
    <p:sldId id="368" r:id="rId76"/>
    <p:sldId id="333" r:id="rId77"/>
    <p:sldId id="266" r:id="rId78"/>
  </p:sldIdLst>
  <p:sldSz cx="12192000" cy="6858000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7171"/>
    <a:srgbClr val="C5C5C5"/>
    <a:srgbClr val="3BA9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76" autoAdjust="0"/>
    <p:restoredTop sz="94526"/>
  </p:normalViewPr>
  <p:slideViewPr>
    <p:cSldViewPr snapToGrid="0">
      <p:cViewPr>
        <p:scale>
          <a:sx n="113" d="100"/>
          <a:sy n="113" d="100"/>
        </p:scale>
        <p:origin x="744" y="3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presProps" Target="presProps.xml"/><Relationship Id="rId81" Type="http://schemas.openxmlformats.org/officeDocument/2006/relationships/viewProps" Target="viewProps.xml"/><Relationship Id="rId82" Type="http://schemas.openxmlformats.org/officeDocument/2006/relationships/theme" Target="theme/theme1.xml"/><Relationship Id="rId83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notesMaster" Target="notesMasters/notesMaster1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402138" y="0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58434E-42CC-47BD-BFF9-C2C514051978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69950" y="1257300"/>
            <a:ext cx="6032500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77875" y="4840288"/>
            <a:ext cx="6216650" cy="39608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53575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402138" y="9553575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4C6B96-6AA3-4807-9D83-027EFE9839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015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http://www-03.ibm.com/security/infographics/data-breach/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C6B96-6AA3-4807-9D83-027EFE98399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840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Developers don’t know how to use crypto. http://</a:t>
            </a:r>
            <a:r>
              <a:rPr lang="en-US" dirty="0" err="1" smtClean="0"/>
              <a:t>www.computerworld.com</a:t>
            </a:r>
            <a:r>
              <a:rPr lang="en-US" dirty="0" smtClean="0"/>
              <a:t>/article/2941412/encryption/software-developers-arent-implementing-encryption-correctly.html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C6B96-6AA3-4807-9D83-027EFE98399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993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7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7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7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pic>
        <p:nvPicPr>
          <p:cNvPr id="34" name="Picture 33"/>
          <p:cNvPicPr/>
          <p:nvPr/>
        </p:nvPicPr>
        <p:blipFill>
          <a:blip r:embed="rId2"/>
          <a:stretch>
            <a:fillRect/>
          </a:stretch>
        </p:blipFill>
        <p:spPr>
          <a:xfrm>
            <a:off x="360288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35" name="Picture 34"/>
          <p:cNvPicPr/>
          <p:nvPr/>
        </p:nvPicPr>
        <p:blipFill>
          <a:blip r:embed="rId2"/>
          <a:stretch>
            <a:fillRect/>
          </a:stretch>
        </p:blipFill>
        <p:spPr>
          <a:xfrm>
            <a:off x="360288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7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6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7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7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7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280" cy="110671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7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7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7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7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en-US"/>
              <a:t>Click to edit the title text format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pPr>
              <a:buSzPct val="25000"/>
              <a:buFont typeface="StarSymbol"/>
              <a:buChar char=""/>
            </a:pPr>
            <a:r>
              <a:rPr lang="en-US"/>
              <a:t>Click to edit the outline text format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en-US"/>
              <a:t>Second Outline Level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en-US"/>
              <a:t>Third Outline Level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en-US"/>
              <a:t>Fourth Outline Level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en-US"/>
              <a:t>Fifth Outline Level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en-US"/>
              <a:t>Sixth Outline Level</a:t>
            </a:r>
            <a:endParaRPr/>
          </a:p>
          <a:p>
            <a:pPr lvl="6">
              <a:buSzPct val="25000"/>
              <a:buFont typeface="StarSymbol"/>
              <a:buChar char=""/>
            </a:pPr>
            <a:r>
              <a:rPr lang="en-US"/>
              <a:t>Seventh Outline Level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3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tiff"/><Relationship Id="rId3" Type="http://schemas.openxmlformats.org/officeDocument/2006/relationships/image" Target="../media/image15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tiff"/><Relationship Id="rId3" Type="http://schemas.openxmlformats.org/officeDocument/2006/relationships/image" Target="../media/image4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6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7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tif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2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21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22.tif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22.tif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tiff"/><Relationship Id="rId3" Type="http://schemas.openxmlformats.org/officeDocument/2006/relationships/image" Target="../media/image4.tif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24.tif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25.tif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6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tif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7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26.e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27.e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28.em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Relationship Id="rId3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tiff"/><Relationship Id="rId3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28.em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1.em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2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1.em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3.em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3.em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4.emf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27.emf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CustomShape 1"/>
          <p:cNvSpPr/>
          <p:nvPr/>
        </p:nvSpPr>
        <p:spPr>
          <a:xfrm>
            <a:off x="0" y="-36000"/>
            <a:ext cx="12191400" cy="3608280"/>
          </a:xfrm>
          <a:prstGeom prst="rect">
            <a:avLst/>
          </a:prstGeom>
          <a:solidFill>
            <a:srgbClr val="3BA9A2"/>
          </a:solidFill>
          <a:ln w="6480">
            <a:noFill/>
          </a:ln>
        </p:spPr>
      </p:sp>
      <p:sp>
        <p:nvSpPr>
          <p:cNvPr id="73" name="CustomShape 2"/>
          <p:cNvSpPr/>
          <p:nvPr/>
        </p:nvSpPr>
        <p:spPr>
          <a:xfrm>
            <a:off x="612000" y="1122480"/>
            <a:ext cx="11077920" cy="2060987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b"/>
          <a:lstStyle/>
          <a:p>
            <a:pPr algn="ctr">
              <a:lnSpc>
                <a:spcPct val="100000"/>
              </a:lnSpc>
            </a:pPr>
            <a:r>
              <a:rPr lang="en-US" sz="4400" dirty="0" smtClean="0">
                <a:solidFill>
                  <a:srgbClr val="FFFFFF"/>
                </a:solidFill>
                <a:latin typeface="+mj-lt"/>
              </a:rPr>
              <a:t>Good Abstractions Help</a:t>
            </a:r>
            <a:endParaRPr dirty="0">
              <a:latin typeface="+mj-lt"/>
            </a:endParaRPr>
          </a:p>
        </p:txBody>
      </p:sp>
      <p:pic>
        <p:nvPicPr>
          <p:cNvPr id="74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246600" y="6320160"/>
            <a:ext cx="1374840" cy="360360"/>
          </a:xfrm>
          <a:prstGeom prst="rect">
            <a:avLst/>
          </a:prstGeom>
          <a:ln>
            <a:noFill/>
          </a:ln>
        </p:spPr>
      </p:pic>
      <p:sp>
        <p:nvSpPr>
          <p:cNvPr id="75" name="CustomShape 3"/>
          <p:cNvSpPr/>
          <p:nvPr/>
        </p:nvSpPr>
        <p:spPr>
          <a:xfrm>
            <a:off x="0" y="3783960"/>
            <a:ext cx="12191400" cy="1308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4000" dirty="0" smtClean="0">
                <a:solidFill>
                  <a:srgbClr val="767171"/>
                </a:solidFill>
                <a:latin typeface="Arial"/>
                <a:cs typeface="Arial"/>
              </a:rPr>
              <a:t>Developers Write Good Crypto</a:t>
            </a:r>
            <a:endParaRPr dirty="0">
              <a:latin typeface="Arial"/>
              <a:cs typeface="Arial"/>
            </a:endParaRPr>
          </a:p>
        </p:txBody>
      </p:sp>
      <p:sp>
        <p:nvSpPr>
          <p:cNvPr id="76" name="CustomShape 4"/>
          <p:cNvSpPr/>
          <p:nvPr/>
        </p:nvSpPr>
        <p:spPr>
          <a:xfrm>
            <a:off x="5873760" y="5394960"/>
            <a:ext cx="6095160" cy="1885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US" sz="2800" dirty="0">
                <a:solidFill>
                  <a:srgbClr val="767171"/>
                </a:solidFill>
                <a:latin typeface="Arial"/>
                <a:cs typeface="Arial"/>
              </a:rPr>
              <a:t>Isaac Potoczny-Jones</a:t>
            </a:r>
            <a:endParaRPr dirty="0">
              <a:latin typeface="Arial"/>
              <a:cs typeface="Arial"/>
            </a:endParaRPr>
          </a:p>
          <a:p>
            <a:pPr algn="r">
              <a:lnSpc>
                <a:spcPct val="100000"/>
              </a:lnSpc>
            </a:pPr>
            <a:r>
              <a:rPr lang="en-US" sz="2800" dirty="0" err="1">
                <a:solidFill>
                  <a:srgbClr val="3BA9A2"/>
                </a:solidFill>
                <a:latin typeface="Arial"/>
                <a:cs typeface="Arial"/>
              </a:rPr>
              <a:t>ijones@tozny.com</a:t>
            </a:r>
            <a:endParaRPr dirty="0">
              <a:latin typeface="Arial"/>
              <a:cs typeface="Arial"/>
            </a:endParaRPr>
          </a:p>
          <a:p>
            <a:pPr algn="r">
              <a:lnSpc>
                <a:spcPct val="100000"/>
              </a:lnSpc>
            </a:pPr>
            <a:r>
              <a:rPr lang="en-US" sz="2800" dirty="0" smtClean="0">
                <a:solidFill>
                  <a:srgbClr val="767171"/>
                </a:solidFill>
                <a:latin typeface="Arial"/>
                <a:cs typeface="Arial"/>
              </a:rPr>
              <a:t>https:</a:t>
            </a:r>
            <a:r>
              <a:rPr lang="en-US" sz="2800" dirty="0">
                <a:solidFill>
                  <a:srgbClr val="767171"/>
                </a:solidFill>
                <a:latin typeface="Arial"/>
                <a:cs typeface="Arial"/>
              </a:rPr>
              <a:t>//</a:t>
            </a:r>
            <a:r>
              <a:rPr lang="en-US" sz="2800" dirty="0" err="1">
                <a:solidFill>
                  <a:srgbClr val="767171"/>
                </a:solidFill>
                <a:latin typeface="Arial"/>
                <a:cs typeface="Arial"/>
              </a:rPr>
              <a:t>tozny.com</a:t>
            </a:r>
            <a:endParaRPr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12522" y="6596390"/>
            <a:ext cx="17669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Proprietary Information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0" y="0"/>
            <a:ext cx="12191400" cy="1378570"/>
          </a:xfrm>
          <a:prstGeom prst="rect">
            <a:avLst/>
          </a:prstGeom>
          <a:solidFill>
            <a:srgbClr val="3BA9A2"/>
          </a:solidFill>
          <a:ln w="6480">
            <a:noFill/>
          </a:ln>
        </p:spPr>
      </p:sp>
      <p:sp>
        <p:nvSpPr>
          <p:cNvPr id="87" name="CustomShape 2"/>
          <p:cNvSpPr/>
          <p:nvPr/>
        </p:nvSpPr>
        <p:spPr>
          <a:xfrm>
            <a:off x="796666" y="0"/>
            <a:ext cx="10514880" cy="1324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n-US" sz="4400" dirty="0" smtClean="0">
                <a:solidFill>
                  <a:srgbClr val="FFFFFF"/>
                </a:solidFill>
                <a:latin typeface="Arial"/>
                <a:cs typeface="Arial"/>
              </a:rPr>
              <a:t>EU Privacy Law Creates New Cost</a:t>
            </a:r>
            <a:endParaRPr dirty="0">
              <a:latin typeface="Arial"/>
              <a:cs typeface="Arial"/>
            </a:endParaRPr>
          </a:p>
        </p:txBody>
      </p:sp>
      <p:pic>
        <p:nvPicPr>
          <p:cNvPr id="88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0694880" y="6482251"/>
            <a:ext cx="1374840" cy="360360"/>
          </a:xfrm>
          <a:prstGeom prst="rect">
            <a:avLst/>
          </a:prstGeom>
          <a:ln>
            <a:noFill/>
          </a:ln>
        </p:spPr>
      </p:pic>
      <p:sp>
        <p:nvSpPr>
          <p:cNvPr id="89" name="CustomShape 3"/>
          <p:cNvSpPr/>
          <p:nvPr/>
        </p:nvSpPr>
        <p:spPr>
          <a:xfrm>
            <a:off x="274320" y="1610591"/>
            <a:ext cx="11795400" cy="506452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571500" indent="-393192">
              <a:lnSpc>
                <a:spcPct val="100000"/>
              </a:lnSpc>
              <a:buFont typeface="Arial"/>
              <a:buChar char="•"/>
            </a:pPr>
            <a:r>
              <a:rPr lang="en-US" sz="2800" dirty="0" smtClean="0">
                <a:solidFill>
                  <a:srgbClr val="767171"/>
                </a:solidFill>
                <a:latin typeface="Arial"/>
                <a:cs typeface="Arial"/>
              </a:rPr>
              <a:t>General Data Privacy Regulation (GDPR)</a:t>
            </a:r>
          </a:p>
          <a:p>
            <a:pPr marL="1028700" lvl="1" indent="-393192">
              <a:buFont typeface="Arial"/>
              <a:buChar char="•"/>
            </a:pPr>
            <a:r>
              <a:rPr lang="en-US" sz="2400" dirty="0" smtClean="0">
                <a:solidFill>
                  <a:srgbClr val="767171"/>
                </a:solidFill>
                <a:latin typeface="Arial"/>
                <a:cs typeface="Arial"/>
              </a:rPr>
              <a:t>Violation hits 4% of annual revenue or €20M, whichever is </a:t>
            </a:r>
            <a:r>
              <a:rPr lang="en-US" sz="2400" b="1" dirty="0" smtClean="0">
                <a:solidFill>
                  <a:srgbClr val="767171"/>
                </a:solidFill>
                <a:latin typeface="Arial"/>
                <a:cs typeface="Arial"/>
              </a:rPr>
              <a:t>greater</a:t>
            </a:r>
          </a:p>
          <a:p>
            <a:pPr marL="1028700" lvl="1" indent="-393192">
              <a:buFont typeface="Arial"/>
              <a:buChar char="•"/>
            </a:pPr>
            <a:r>
              <a:rPr lang="en-US" sz="2400" dirty="0" smtClean="0">
                <a:solidFill>
                  <a:srgbClr val="767171"/>
                </a:solidFill>
                <a:latin typeface="Arial"/>
                <a:cs typeface="Arial"/>
              </a:rPr>
              <a:t>Global in impact if you manage data of EU citizens, including IP </a:t>
            </a:r>
            <a:r>
              <a:rPr lang="en-US" sz="2400" dirty="0" err="1" smtClean="0">
                <a:solidFill>
                  <a:srgbClr val="767171"/>
                </a:solidFill>
                <a:latin typeface="Arial"/>
                <a:cs typeface="Arial"/>
              </a:rPr>
              <a:t>addr</a:t>
            </a:r>
            <a:endParaRPr lang="en-US" sz="2400" dirty="0" smtClean="0">
              <a:solidFill>
                <a:srgbClr val="767171"/>
              </a:solidFill>
              <a:latin typeface="Arial"/>
              <a:cs typeface="Arial"/>
            </a:endParaRPr>
          </a:p>
          <a:p>
            <a:pPr marL="1028700" lvl="1" indent="-393192">
              <a:buFont typeface="Arial"/>
              <a:buChar char="•"/>
            </a:pPr>
            <a:endParaRPr lang="en-US" sz="2400" dirty="0" smtClean="0">
              <a:solidFill>
                <a:srgbClr val="767171"/>
              </a:solidFill>
              <a:latin typeface="Arial"/>
              <a:cs typeface="Arial"/>
            </a:endParaRPr>
          </a:p>
          <a:p>
            <a:pPr marL="571500" indent="-393192">
              <a:buFont typeface="Arial"/>
              <a:buChar char="•"/>
            </a:pPr>
            <a:endParaRPr lang="en-US" sz="2800" dirty="0" smtClean="0">
              <a:solidFill>
                <a:srgbClr val="767171"/>
              </a:solidFill>
              <a:latin typeface="Arial"/>
              <a:cs typeface="Arial"/>
            </a:endParaRPr>
          </a:p>
          <a:p>
            <a:pPr marL="571500" indent="-393192">
              <a:buFont typeface="Arial"/>
              <a:buChar char="•"/>
            </a:pPr>
            <a:r>
              <a:rPr lang="en-US" sz="2800" dirty="0" smtClean="0">
                <a:solidFill>
                  <a:srgbClr val="767171"/>
                </a:solidFill>
                <a:latin typeface="Arial"/>
                <a:cs typeface="Arial"/>
              </a:rPr>
              <a:t>Encryption is required for GDPR</a:t>
            </a:r>
          </a:p>
          <a:p>
            <a:pPr marL="1028700" lvl="1" indent="-393192">
              <a:buFont typeface="Arial"/>
              <a:buChar char="•"/>
            </a:pPr>
            <a:r>
              <a:rPr lang="en-US" sz="2400" dirty="0" smtClean="0">
                <a:solidFill>
                  <a:srgbClr val="767171"/>
                </a:solidFill>
                <a:latin typeface="Arial"/>
                <a:cs typeface="Arial"/>
              </a:rPr>
              <a:t>€10M / 2% fine is waived if leaked data is encrypted</a:t>
            </a:r>
          </a:p>
          <a:p>
            <a:pPr marL="1028700" lvl="1" indent="-393192">
              <a:buFont typeface="Arial"/>
              <a:buChar char="•"/>
            </a:pPr>
            <a:r>
              <a:rPr lang="en-US" sz="2400" dirty="0" smtClean="0">
                <a:solidFill>
                  <a:srgbClr val="767171"/>
                </a:solidFill>
                <a:latin typeface="Arial"/>
                <a:cs typeface="Arial"/>
              </a:rPr>
              <a:t>Notification is not required if leaked data is encrypted</a:t>
            </a:r>
          </a:p>
          <a:p>
            <a:pPr marL="571500" indent="-393192">
              <a:buFont typeface="Arial"/>
              <a:buChar char="•"/>
            </a:pPr>
            <a:endParaRPr lang="en-US" sz="2800" dirty="0" smtClean="0">
              <a:solidFill>
                <a:srgbClr val="767171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12522" y="6596390"/>
            <a:ext cx="17669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Proprietary Information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94894397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0" y="0"/>
            <a:ext cx="12192000" cy="721276"/>
          </a:xfrm>
          <a:prstGeom prst="rect">
            <a:avLst/>
          </a:prstGeom>
          <a:solidFill>
            <a:srgbClr val="3BA9A2"/>
          </a:solidFill>
          <a:ln w="6480">
            <a:noFill/>
          </a:ln>
        </p:spPr>
      </p:sp>
      <p:sp>
        <p:nvSpPr>
          <p:cNvPr id="87" name="CustomShape 2"/>
          <p:cNvSpPr/>
          <p:nvPr/>
        </p:nvSpPr>
        <p:spPr>
          <a:xfrm>
            <a:off x="796666" y="0"/>
            <a:ext cx="10514880" cy="68192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n-US" sz="4400" dirty="0" smtClean="0">
                <a:solidFill>
                  <a:srgbClr val="FFFFFF"/>
                </a:solidFill>
                <a:latin typeface="Arial"/>
                <a:cs typeface="Arial"/>
              </a:rPr>
              <a:t>Let’s Face it: Privacy Gets in the Way</a:t>
            </a:r>
            <a:endParaRPr dirty="0">
              <a:latin typeface="Arial"/>
              <a:cs typeface="Arial"/>
            </a:endParaRPr>
          </a:p>
        </p:txBody>
      </p:sp>
      <p:pic>
        <p:nvPicPr>
          <p:cNvPr id="88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0817160" y="6497640"/>
            <a:ext cx="1374840" cy="360360"/>
          </a:xfrm>
          <a:prstGeom prst="rect">
            <a:avLst/>
          </a:prstGeom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3520" t="21043" r="25030" b="13127"/>
          <a:stretch/>
        </p:blipFill>
        <p:spPr>
          <a:xfrm>
            <a:off x="487157" y="1989402"/>
            <a:ext cx="4541010" cy="3924916"/>
          </a:xfrm>
          <a:prstGeom prst="rect">
            <a:avLst/>
          </a:prstGeom>
        </p:spPr>
      </p:pic>
      <p:sp>
        <p:nvSpPr>
          <p:cNvPr id="7" name="CustomShape 3"/>
          <p:cNvSpPr/>
          <p:nvPr/>
        </p:nvSpPr>
        <p:spPr>
          <a:xfrm>
            <a:off x="0" y="819480"/>
            <a:ext cx="5863295" cy="1546247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178308">
              <a:lnSpc>
                <a:spcPct val="100000"/>
              </a:lnSpc>
            </a:pPr>
            <a:r>
              <a:rPr lang="en-US" sz="2800" dirty="0" smtClean="0">
                <a:solidFill>
                  <a:srgbClr val="767171"/>
                </a:solidFill>
                <a:latin typeface="Arial"/>
                <a:cs typeface="Arial"/>
              </a:rPr>
              <a:t>We all could do more with data</a:t>
            </a:r>
            <a:r>
              <a:rPr lang="mr-IN" sz="2800" dirty="0" smtClean="0">
                <a:solidFill>
                  <a:srgbClr val="767171"/>
                </a:solidFill>
                <a:latin typeface="Arial"/>
                <a:cs typeface="Arial"/>
              </a:rPr>
              <a:t>…</a:t>
            </a:r>
            <a:endParaRPr lang="en-US" sz="2800" dirty="0" smtClean="0">
              <a:solidFill>
                <a:srgbClr val="767171"/>
              </a:solidFill>
              <a:latin typeface="Arial"/>
              <a:cs typeface="Arial"/>
            </a:endParaRPr>
          </a:p>
          <a:p>
            <a:pPr marL="571500" indent="-393192">
              <a:buFont typeface="Arial"/>
              <a:buChar char="•"/>
            </a:pPr>
            <a:r>
              <a:rPr lang="en-US" sz="2400" dirty="0" smtClean="0">
                <a:solidFill>
                  <a:srgbClr val="767171"/>
                </a:solidFill>
                <a:latin typeface="Arial"/>
                <a:cs typeface="Arial"/>
              </a:rPr>
              <a:t>If Privacy was not a problem.</a:t>
            </a:r>
            <a:endParaRPr sz="2400" dirty="0">
              <a:solidFill>
                <a:srgbClr val="767171"/>
              </a:solidFill>
              <a:latin typeface="Arial"/>
              <a:cs typeface="Arial"/>
            </a:endParaRPr>
          </a:p>
        </p:txBody>
      </p:sp>
      <p:sp>
        <p:nvSpPr>
          <p:cNvPr id="8" name="CustomShape 3"/>
          <p:cNvSpPr/>
          <p:nvPr/>
        </p:nvSpPr>
        <p:spPr>
          <a:xfrm>
            <a:off x="6176468" y="819481"/>
            <a:ext cx="6015532" cy="189414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178308">
              <a:lnSpc>
                <a:spcPct val="100000"/>
              </a:lnSpc>
            </a:pPr>
            <a:r>
              <a:rPr lang="en-US" sz="2800" dirty="0" smtClean="0">
                <a:solidFill>
                  <a:srgbClr val="767171"/>
                </a:solidFill>
                <a:latin typeface="Arial"/>
                <a:cs typeface="Arial"/>
              </a:rPr>
              <a:t>But privacy matters</a:t>
            </a:r>
            <a:r>
              <a:rPr lang="mr-IN" sz="2800" dirty="0" smtClean="0">
                <a:solidFill>
                  <a:srgbClr val="767171"/>
                </a:solidFill>
                <a:latin typeface="Arial"/>
                <a:cs typeface="Arial"/>
              </a:rPr>
              <a:t>…</a:t>
            </a:r>
            <a:endParaRPr lang="en-US" sz="2800" dirty="0" smtClean="0">
              <a:solidFill>
                <a:srgbClr val="767171"/>
              </a:solidFill>
              <a:latin typeface="Arial"/>
              <a:cs typeface="Arial"/>
            </a:endParaRPr>
          </a:p>
          <a:p>
            <a:pPr marL="571500" indent="-393192">
              <a:buFont typeface="Arial"/>
              <a:buChar char="•"/>
            </a:pPr>
            <a:r>
              <a:rPr lang="en-US" sz="2400" dirty="0" smtClean="0">
                <a:solidFill>
                  <a:srgbClr val="767171"/>
                </a:solidFill>
                <a:latin typeface="Arial"/>
                <a:cs typeface="Arial"/>
              </a:rPr>
              <a:t>Think of it as a foundation, not a gate.</a:t>
            </a:r>
            <a:endParaRPr sz="2400" dirty="0">
              <a:solidFill>
                <a:srgbClr val="767171"/>
              </a:solidFill>
              <a:latin typeface="Arial"/>
              <a:cs typeface="Arial"/>
            </a:endParaRPr>
          </a:p>
        </p:txBody>
      </p:sp>
      <p:sp>
        <p:nvSpPr>
          <p:cNvPr id="9" name="CustomShape 3"/>
          <p:cNvSpPr/>
          <p:nvPr/>
        </p:nvSpPr>
        <p:spPr>
          <a:xfrm>
            <a:off x="2018227" y="6244823"/>
            <a:ext cx="8138149" cy="48706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178308" algn="ctr">
              <a:lnSpc>
                <a:spcPct val="100000"/>
              </a:lnSpc>
            </a:pPr>
            <a:r>
              <a:rPr lang="en-US" sz="2800" dirty="0" smtClean="0">
                <a:solidFill>
                  <a:srgbClr val="767171"/>
                </a:solidFill>
                <a:latin typeface="Arial"/>
                <a:cs typeface="Arial"/>
              </a:rPr>
              <a:t>Do </a:t>
            </a:r>
            <a:r>
              <a:rPr lang="en-US" sz="2800" b="1" dirty="0" smtClean="0">
                <a:solidFill>
                  <a:srgbClr val="767171"/>
                </a:solidFill>
                <a:latin typeface="Arial"/>
                <a:cs typeface="Arial"/>
              </a:rPr>
              <a:t>more</a:t>
            </a:r>
            <a:r>
              <a:rPr lang="en-US" sz="2800" dirty="0" smtClean="0">
                <a:solidFill>
                  <a:srgbClr val="767171"/>
                </a:solidFill>
                <a:latin typeface="Arial"/>
                <a:cs typeface="Arial"/>
              </a:rPr>
              <a:t> with data by doing </a:t>
            </a:r>
            <a:r>
              <a:rPr lang="en-US" sz="2800" b="1" dirty="0" smtClean="0">
                <a:solidFill>
                  <a:srgbClr val="767171"/>
                </a:solidFill>
                <a:latin typeface="Arial"/>
                <a:cs typeface="Arial"/>
              </a:rPr>
              <a:t>right</a:t>
            </a:r>
            <a:r>
              <a:rPr lang="en-US" sz="2800" dirty="0" smtClean="0">
                <a:solidFill>
                  <a:srgbClr val="767171"/>
                </a:solidFill>
                <a:latin typeface="Arial"/>
                <a:cs typeface="Arial"/>
              </a:rPr>
              <a:t> with data.</a:t>
            </a:r>
            <a:endParaRPr sz="2400" dirty="0">
              <a:solidFill>
                <a:srgbClr val="767171"/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2300" b="7574"/>
          <a:stretch/>
        </p:blipFill>
        <p:spPr>
          <a:xfrm>
            <a:off x="7145773" y="1869083"/>
            <a:ext cx="3902276" cy="416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65385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0" y="-1"/>
            <a:ext cx="12191400" cy="1371600"/>
          </a:xfrm>
          <a:prstGeom prst="rect">
            <a:avLst/>
          </a:prstGeom>
          <a:solidFill>
            <a:srgbClr val="3BA9A2"/>
          </a:solidFill>
          <a:ln w="6480">
            <a:noFill/>
          </a:ln>
        </p:spPr>
      </p:sp>
      <p:sp>
        <p:nvSpPr>
          <p:cNvPr id="87" name="CustomShape 2"/>
          <p:cNvSpPr/>
          <p:nvPr/>
        </p:nvSpPr>
        <p:spPr>
          <a:xfrm>
            <a:off x="812153" y="0"/>
            <a:ext cx="10514880" cy="1324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n-US" sz="4400" dirty="0" smtClean="0">
                <a:solidFill>
                  <a:srgbClr val="FFFFFF"/>
                </a:solidFill>
                <a:latin typeface="Arial"/>
                <a:cs typeface="Arial"/>
              </a:rPr>
              <a:t>Mistake 1</a:t>
            </a:r>
            <a:endParaRPr dirty="0">
              <a:latin typeface="Arial"/>
              <a:cs typeface="Arial"/>
            </a:endParaRPr>
          </a:p>
        </p:txBody>
      </p:sp>
      <p:pic>
        <p:nvPicPr>
          <p:cNvPr id="88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246600" y="6320160"/>
            <a:ext cx="1374840" cy="360360"/>
          </a:xfrm>
          <a:prstGeom prst="rect">
            <a:avLst/>
          </a:prstGeom>
          <a:ln>
            <a:noFill/>
          </a:ln>
        </p:spPr>
      </p:pic>
      <p:sp>
        <p:nvSpPr>
          <p:cNvPr id="89" name="CustomShape 3"/>
          <p:cNvSpPr/>
          <p:nvPr/>
        </p:nvSpPr>
        <p:spPr>
          <a:xfrm>
            <a:off x="472140" y="2449689"/>
            <a:ext cx="11247120" cy="4230831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4000" dirty="0" smtClean="0">
                <a:solidFill>
                  <a:srgbClr val="767171"/>
                </a:solidFill>
                <a:latin typeface="Arial"/>
                <a:cs typeface="Arial"/>
              </a:rPr>
              <a:t>Not Using Crypto</a:t>
            </a:r>
            <a:endParaRPr lang="en-US" sz="4000" dirty="0" smtClean="0">
              <a:solidFill>
                <a:srgbClr val="76717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936324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0" y="0"/>
            <a:ext cx="12191400" cy="1378570"/>
          </a:xfrm>
          <a:prstGeom prst="rect">
            <a:avLst/>
          </a:prstGeom>
          <a:solidFill>
            <a:srgbClr val="3BA9A2"/>
          </a:solidFill>
          <a:ln w="6480">
            <a:noFill/>
          </a:ln>
        </p:spPr>
      </p:sp>
      <p:sp>
        <p:nvSpPr>
          <p:cNvPr id="87" name="CustomShape 2"/>
          <p:cNvSpPr/>
          <p:nvPr/>
        </p:nvSpPr>
        <p:spPr>
          <a:xfrm>
            <a:off x="274320" y="0"/>
            <a:ext cx="5653144" cy="1324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en-US" sz="4400" dirty="0" smtClean="0">
                <a:solidFill>
                  <a:srgbClr val="FFFFFF"/>
                </a:solidFill>
                <a:latin typeface="Arial"/>
                <a:cs typeface="Arial"/>
              </a:rPr>
              <a:t>Why Encrypt</a:t>
            </a:r>
            <a:endParaRPr dirty="0">
              <a:latin typeface="Arial"/>
              <a:cs typeface="Arial"/>
            </a:endParaRPr>
          </a:p>
        </p:txBody>
      </p:sp>
      <p:pic>
        <p:nvPicPr>
          <p:cNvPr id="88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0641451" y="6367199"/>
            <a:ext cx="1374840" cy="360360"/>
          </a:xfrm>
          <a:prstGeom prst="rect">
            <a:avLst/>
          </a:prstGeom>
          <a:ln>
            <a:noFill/>
          </a:ln>
        </p:spPr>
      </p:pic>
      <p:sp>
        <p:nvSpPr>
          <p:cNvPr id="89" name="CustomShape 3"/>
          <p:cNvSpPr/>
          <p:nvPr/>
        </p:nvSpPr>
        <p:spPr>
          <a:xfrm>
            <a:off x="274320" y="1425039"/>
            <a:ext cx="5653144" cy="5250081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571500" indent="-393192">
              <a:lnSpc>
                <a:spcPct val="100000"/>
              </a:lnSpc>
              <a:buFont typeface="Arial"/>
              <a:buChar char="•"/>
            </a:pPr>
            <a:r>
              <a:rPr lang="en-US" sz="2800" dirty="0" smtClean="0">
                <a:solidFill>
                  <a:srgbClr val="767171"/>
                </a:solidFill>
                <a:latin typeface="Arial"/>
                <a:cs typeface="Arial"/>
              </a:rPr>
              <a:t>Reduces the cost of a breach</a:t>
            </a:r>
          </a:p>
          <a:p>
            <a:pPr marL="571500" indent="-393192">
              <a:lnSpc>
                <a:spcPct val="100000"/>
              </a:lnSpc>
              <a:buFont typeface="Arial"/>
              <a:buChar char="•"/>
            </a:pPr>
            <a:endParaRPr lang="en-US" sz="2800" dirty="0" smtClean="0">
              <a:solidFill>
                <a:srgbClr val="767171"/>
              </a:solidFill>
              <a:latin typeface="Arial"/>
              <a:cs typeface="Arial"/>
            </a:endParaRPr>
          </a:p>
          <a:p>
            <a:pPr marL="571500" indent="-393192">
              <a:lnSpc>
                <a:spcPct val="100000"/>
              </a:lnSpc>
              <a:buFont typeface="Arial"/>
              <a:buChar char="•"/>
            </a:pPr>
            <a:r>
              <a:rPr lang="en-US" sz="2800" dirty="0" smtClean="0">
                <a:solidFill>
                  <a:srgbClr val="767171"/>
                </a:solidFill>
                <a:latin typeface="Arial"/>
                <a:cs typeface="Arial"/>
              </a:rPr>
              <a:t>Protects intellectual property</a:t>
            </a:r>
          </a:p>
          <a:p>
            <a:pPr marL="571500" indent="-393192">
              <a:lnSpc>
                <a:spcPct val="100000"/>
              </a:lnSpc>
              <a:buFont typeface="Arial"/>
              <a:buChar char="•"/>
            </a:pPr>
            <a:endParaRPr lang="en-US" sz="2800" dirty="0" smtClean="0">
              <a:solidFill>
                <a:srgbClr val="767171"/>
              </a:solidFill>
              <a:latin typeface="Arial"/>
              <a:cs typeface="Arial"/>
            </a:endParaRPr>
          </a:p>
          <a:p>
            <a:pPr marL="571500" indent="-393192">
              <a:lnSpc>
                <a:spcPct val="100000"/>
              </a:lnSpc>
              <a:buFont typeface="Arial"/>
              <a:buChar char="•"/>
            </a:pPr>
            <a:r>
              <a:rPr lang="en-US" sz="2800" dirty="0" smtClean="0">
                <a:solidFill>
                  <a:srgbClr val="767171"/>
                </a:solidFill>
                <a:latin typeface="Arial"/>
                <a:cs typeface="Arial"/>
              </a:rPr>
              <a:t>It protects the users</a:t>
            </a:r>
          </a:p>
          <a:p>
            <a:pPr marL="571500" indent="-393192">
              <a:lnSpc>
                <a:spcPct val="100000"/>
              </a:lnSpc>
              <a:buFont typeface="Arial"/>
              <a:buChar char="•"/>
            </a:pPr>
            <a:endParaRPr lang="en-US" sz="2800" dirty="0" smtClean="0">
              <a:solidFill>
                <a:srgbClr val="767171"/>
              </a:solidFill>
              <a:latin typeface="Arial"/>
              <a:cs typeface="Arial"/>
            </a:endParaRPr>
          </a:p>
          <a:p>
            <a:pPr marL="571500" indent="-393192">
              <a:lnSpc>
                <a:spcPct val="100000"/>
              </a:lnSpc>
              <a:buFont typeface="Arial"/>
              <a:buChar char="•"/>
            </a:pPr>
            <a:r>
              <a:rPr lang="en-US" sz="2800" dirty="0" smtClean="0">
                <a:solidFill>
                  <a:srgbClr val="767171"/>
                </a:solidFill>
                <a:latin typeface="Arial"/>
                <a:cs typeface="Arial"/>
              </a:rPr>
              <a:t>It’s the right thing to do</a:t>
            </a:r>
          </a:p>
        </p:txBody>
      </p:sp>
      <p:sp>
        <p:nvSpPr>
          <p:cNvPr id="7" name="CustomShape 2"/>
          <p:cNvSpPr/>
          <p:nvPr/>
        </p:nvSpPr>
        <p:spPr>
          <a:xfrm>
            <a:off x="6201783" y="-52439"/>
            <a:ext cx="5814507" cy="1324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en-US" sz="4400" dirty="0" smtClean="0">
                <a:solidFill>
                  <a:srgbClr val="FFFFFF"/>
                </a:solidFill>
                <a:latin typeface="Arial"/>
                <a:cs typeface="Arial"/>
              </a:rPr>
              <a:t>Why Not</a:t>
            </a:r>
            <a:endParaRPr dirty="0">
              <a:latin typeface="Arial"/>
              <a:cs typeface="Arial"/>
            </a:endParaRPr>
          </a:p>
        </p:txBody>
      </p:sp>
      <p:sp>
        <p:nvSpPr>
          <p:cNvPr id="8" name="CustomShape 3"/>
          <p:cNvSpPr/>
          <p:nvPr/>
        </p:nvSpPr>
        <p:spPr>
          <a:xfrm>
            <a:off x="6201784" y="1425039"/>
            <a:ext cx="5653144" cy="5250081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571500" indent="-393192">
              <a:lnSpc>
                <a:spcPct val="100000"/>
              </a:lnSpc>
              <a:buFont typeface="Arial"/>
              <a:buChar char="•"/>
            </a:pPr>
            <a:r>
              <a:rPr lang="en-US" sz="2800" dirty="0" smtClean="0">
                <a:solidFill>
                  <a:srgbClr val="767171"/>
                </a:solidFill>
                <a:latin typeface="Arial"/>
                <a:cs typeface="Arial"/>
              </a:rPr>
              <a:t>Access control is good enough</a:t>
            </a:r>
          </a:p>
          <a:p>
            <a:pPr marL="571500" indent="-393192">
              <a:lnSpc>
                <a:spcPct val="100000"/>
              </a:lnSpc>
              <a:buFont typeface="Arial"/>
              <a:buChar char="•"/>
            </a:pPr>
            <a:endParaRPr lang="en-US" sz="2800" dirty="0" smtClean="0">
              <a:solidFill>
                <a:srgbClr val="767171"/>
              </a:solidFill>
              <a:latin typeface="Arial"/>
              <a:cs typeface="Arial"/>
            </a:endParaRPr>
          </a:p>
          <a:p>
            <a:pPr marL="571500" indent="-393192">
              <a:lnSpc>
                <a:spcPct val="100000"/>
              </a:lnSpc>
              <a:buFont typeface="Arial"/>
              <a:buChar char="•"/>
            </a:pPr>
            <a:r>
              <a:rPr lang="en-US" sz="2800" dirty="0" smtClean="0">
                <a:solidFill>
                  <a:srgbClr val="767171"/>
                </a:solidFill>
                <a:latin typeface="Arial"/>
                <a:cs typeface="Arial"/>
              </a:rPr>
              <a:t>It causes overhead</a:t>
            </a:r>
          </a:p>
          <a:p>
            <a:pPr marL="571500" indent="-393192">
              <a:lnSpc>
                <a:spcPct val="100000"/>
              </a:lnSpc>
              <a:buFont typeface="Arial"/>
              <a:buChar char="•"/>
            </a:pPr>
            <a:endParaRPr lang="en-US" sz="2800" dirty="0" smtClean="0">
              <a:solidFill>
                <a:srgbClr val="767171"/>
              </a:solidFill>
              <a:latin typeface="Arial"/>
              <a:cs typeface="Arial"/>
            </a:endParaRPr>
          </a:p>
          <a:p>
            <a:pPr marL="571500" indent="-393192">
              <a:lnSpc>
                <a:spcPct val="100000"/>
              </a:lnSpc>
              <a:buFont typeface="Arial"/>
              <a:buChar char="•"/>
            </a:pPr>
            <a:r>
              <a:rPr lang="en-US" sz="2800" dirty="0" smtClean="0">
                <a:solidFill>
                  <a:srgbClr val="767171"/>
                </a:solidFill>
                <a:latin typeface="Arial"/>
                <a:cs typeface="Arial"/>
              </a:rPr>
              <a:t>We can’t query encrypted data</a:t>
            </a:r>
          </a:p>
          <a:p>
            <a:pPr marL="571500" indent="-393192">
              <a:lnSpc>
                <a:spcPct val="100000"/>
              </a:lnSpc>
              <a:buFont typeface="Arial"/>
              <a:buChar char="•"/>
            </a:pPr>
            <a:endParaRPr lang="en-US" sz="2800" dirty="0" smtClean="0">
              <a:solidFill>
                <a:srgbClr val="767171"/>
              </a:solidFill>
              <a:latin typeface="Arial"/>
              <a:cs typeface="Arial"/>
            </a:endParaRPr>
          </a:p>
          <a:p>
            <a:pPr marL="571500" indent="-393192">
              <a:lnSpc>
                <a:spcPct val="100000"/>
              </a:lnSpc>
              <a:buFont typeface="Arial"/>
              <a:buChar char="•"/>
            </a:pPr>
            <a:r>
              <a:rPr lang="en-US" sz="2800" dirty="0" smtClean="0">
                <a:solidFill>
                  <a:srgbClr val="767171"/>
                </a:solidFill>
                <a:latin typeface="Arial"/>
                <a:cs typeface="Arial"/>
              </a:rPr>
              <a:t>It’s hard to implement</a:t>
            </a:r>
          </a:p>
        </p:txBody>
      </p:sp>
    </p:spTree>
    <p:extLst>
      <p:ext uri="{BB962C8B-B14F-4D97-AF65-F5344CB8AC3E}">
        <p14:creationId xmlns:p14="http://schemas.microsoft.com/office/powerpoint/2010/main" val="102680570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0" y="-36000"/>
            <a:ext cx="12191400" cy="3608280"/>
          </a:xfrm>
          <a:prstGeom prst="rect">
            <a:avLst/>
          </a:prstGeom>
          <a:solidFill>
            <a:srgbClr val="3BA9A2"/>
          </a:solidFill>
          <a:ln w="6480">
            <a:noFill/>
          </a:ln>
        </p:spPr>
      </p:sp>
      <p:sp>
        <p:nvSpPr>
          <p:cNvPr id="79" name="CustomShape 2"/>
          <p:cNvSpPr/>
          <p:nvPr/>
        </p:nvSpPr>
        <p:spPr>
          <a:xfrm>
            <a:off x="612000" y="1122480"/>
            <a:ext cx="11077920" cy="2386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b"/>
          <a:lstStyle/>
          <a:p>
            <a:pPr algn="ctr"/>
            <a:r>
              <a:rPr lang="en-US" sz="4400" dirty="0" smtClean="0">
                <a:solidFill>
                  <a:srgbClr val="FFFFFF"/>
                </a:solidFill>
                <a:latin typeface="Arial"/>
                <a:cs typeface="Arial"/>
              </a:rPr>
              <a:t>It’s True, Encryption is Hard</a:t>
            </a:r>
            <a:endParaRPr dirty="0">
              <a:latin typeface="Arial"/>
              <a:cs typeface="Arial"/>
            </a:endParaRPr>
          </a:p>
        </p:txBody>
      </p:sp>
      <p:pic>
        <p:nvPicPr>
          <p:cNvPr id="80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246600" y="6320160"/>
            <a:ext cx="1374840" cy="360360"/>
          </a:xfrm>
          <a:prstGeom prst="rect">
            <a:avLst/>
          </a:prstGeom>
          <a:ln>
            <a:noFill/>
          </a:ln>
        </p:spPr>
      </p:pic>
      <p:sp>
        <p:nvSpPr>
          <p:cNvPr id="81" name="CustomShape 3"/>
          <p:cNvSpPr/>
          <p:nvPr/>
        </p:nvSpPr>
        <p:spPr>
          <a:xfrm>
            <a:off x="0" y="3783960"/>
            <a:ext cx="12191400" cy="1308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4000" dirty="0" smtClean="0">
                <a:solidFill>
                  <a:srgbClr val="767171"/>
                </a:solidFill>
                <a:latin typeface="Arial"/>
                <a:cs typeface="Arial"/>
              </a:rPr>
              <a:t>But Why?</a:t>
            </a:r>
            <a:endParaRPr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75744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0" y="-36000"/>
            <a:ext cx="12191400" cy="3608280"/>
          </a:xfrm>
          <a:prstGeom prst="rect">
            <a:avLst/>
          </a:prstGeom>
          <a:solidFill>
            <a:srgbClr val="3BA9A2"/>
          </a:solidFill>
          <a:ln w="6480">
            <a:noFill/>
          </a:ln>
        </p:spPr>
      </p:sp>
      <p:sp>
        <p:nvSpPr>
          <p:cNvPr id="79" name="CustomShape 2"/>
          <p:cNvSpPr/>
          <p:nvPr/>
        </p:nvSpPr>
        <p:spPr>
          <a:xfrm>
            <a:off x="612000" y="1122480"/>
            <a:ext cx="11077920" cy="2386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b"/>
          <a:lstStyle/>
          <a:p>
            <a:pPr algn="ctr"/>
            <a:r>
              <a:rPr lang="en-US" sz="4400" dirty="0" smtClean="0">
                <a:solidFill>
                  <a:srgbClr val="FFFFFF"/>
                </a:solidFill>
                <a:latin typeface="Arial"/>
                <a:cs typeface="Arial"/>
              </a:rPr>
              <a:t>Introduction: Isaac Potoczny-Jones</a:t>
            </a:r>
            <a:endParaRPr dirty="0">
              <a:latin typeface="Arial"/>
              <a:cs typeface="Arial"/>
            </a:endParaRPr>
          </a:p>
        </p:txBody>
      </p:sp>
      <p:pic>
        <p:nvPicPr>
          <p:cNvPr id="80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246600" y="6320160"/>
            <a:ext cx="1374840" cy="360360"/>
          </a:xfrm>
          <a:prstGeom prst="rect">
            <a:avLst/>
          </a:prstGeom>
          <a:ln>
            <a:noFill/>
          </a:ln>
        </p:spPr>
      </p:pic>
      <p:sp>
        <p:nvSpPr>
          <p:cNvPr id="81" name="CustomShape 3"/>
          <p:cNvSpPr/>
          <p:nvPr/>
        </p:nvSpPr>
        <p:spPr>
          <a:xfrm>
            <a:off x="0" y="3783960"/>
            <a:ext cx="12191400" cy="1308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4000" dirty="0" smtClean="0">
                <a:solidFill>
                  <a:srgbClr val="767171"/>
                </a:solidFill>
                <a:latin typeface="Arial"/>
                <a:cs typeface="Arial"/>
              </a:rPr>
              <a:t>Computer Science, Cybersecurity, CEO</a:t>
            </a:r>
          </a:p>
          <a:p>
            <a:pPr algn="ctr">
              <a:lnSpc>
                <a:spcPct val="100000"/>
              </a:lnSpc>
            </a:pPr>
            <a:r>
              <a:rPr lang="en-US" sz="4000" dirty="0" err="1" smtClean="0">
                <a:solidFill>
                  <a:srgbClr val="767171"/>
                </a:solidFill>
                <a:latin typeface="Arial"/>
                <a:cs typeface="Arial"/>
              </a:rPr>
              <a:t>ijones@tozny.com</a:t>
            </a:r>
            <a:endParaRPr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165344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0" y="0"/>
            <a:ext cx="12191400" cy="1378570"/>
          </a:xfrm>
          <a:prstGeom prst="rect">
            <a:avLst/>
          </a:prstGeom>
          <a:solidFill>
            <a:srgbClr val="3BA9A2"/>
          </a:solidFill>
          <a:ln w="6480">
            <a:noFill/>
          </a:ln>
        </p:spPr>
      </p:sp>
      <p:sp>
        <p:nvSpPr>
          <p:cNvPr id="87" name="CustomShape 2"/>
          <p:cNvSpPr/>
          <p:nvPr/>
        </p:nvSpPr>
        <p:spPr>
          <a:xfrm>
            <a:off x="446314" y="0"/>
            <a:ext cx="11375572" cy="1324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n-US" sz="4400" dirty="0" smtClean="0">
                <a:solidFill>
                  <a:srgbClr val="FFFFFF"/>
                </a:solidFill>
                <a:latin typeface="Arial"/>
                <a:cs typeface="Arial"/>
              </a:rPr>
              <a:t>There’s a good chance you use our crypto</a:t>
            </a:r>
            <a:endParaRPr dirty="0">
              <a:latin typeface="Arial"/>
              <a:cs typeface="Arial"/>
            </a:endParaRPr>
          </a:p>
        </p:txBody>
      </p:sp>
      <p:pic>
        <p:nvPicPr>
          <p:cNvPr id="88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0817160" y="6482251"/>
            <a:ext cx="1374840" cy="360360"/>
          </a:xfrm>
          <a:prstGeom prst="rect">
            <a:avLst/>
          </a:prstGeom>
          <a:ln>
            <a:noFill/>
          </a:ln>
        </p:spPr>
      </p:pic>
      <p:sp>
        <p:nvSpPr>
          <p:cNvPr id="89" name="CustomShape 3"/>
          <p:cNvSpPr/>
          <p:nvPr/>
        </p:nvSpPr>
        <p:spPr>
          <a:xfrm>
            <a:off x="274320" y="1676400"/>
            <a:ext cx="11795400" cy="49987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571500" indent="-393192">
              <a:buFont typeface="Arial"/>
              <a:buChar char="•"/>
            </a:pPr>
            <a:r>
              <a:rPr lang="en-US" sz="2800" dirty="0" smtClean="0">
                <a:solidFill>
                  <a:srgbClr val="767171"/>
                </a:solidFill>
                <a:latin typeface="Arial"/>
                <a:cs typeface="Arial"/>
              </a:rPr>
              <a:t>Tozny Android AES Library </a:t>
            </a:r>
            <a:r>
              <a:rPr lang="mr-IN" sz="2800" dirty="0" smtClean="0">
                <a:solidFill>
                  <a:srgbClr val="767171"/>
                </a:solidFill>
                <a:latin typeface="Arial"/>
                <a:cs typeface="Arial"/>
              </a:rPr>
              <a:t>–</a:t>
            </a:r>
            <a:r>
              <a:rPr lang="en-US" sz="2800" dirty="0" smtClean="0">
                <a:solidFill>
                  <a:srgbClr val="767171"/>
                </a:solidFill>
                <a:latin typeface="Arial"/>
                <a:cs typeface="Arial"/>
              </a:rPr>
              <a:t> More on this later</a:t>
            </a:r>
            <a:r>
              <a:rPr lang="mr-IN" sz="2800" dirty="0" smtClean="0">
                <a:solidFill>
                  <a:srgbClr val="767171"/>
                </a:solidFill>
                <a:latin typeface="Arial"/>
                <a:cs typeface="Arial"/>
              </a:rPr>
              <a:t>…</a:t>
            </a:r>
            <a:endParaRPr lang="en-US" sz="2800" dirty="0" smtClean="0">
              <a:solidFill>
                <a:srgbClr val="767171"/>
              </a:solidFill>
              <a:latin typeface="Arial"/>
              <a:cs typeface="Arial"/>
            </a:endParaRPr>
          </a:p>
          <a:p>
            <a:pPr marL="1028700" lvl="1" indent="-393192">
              <a:buFont typeface="Arial"/>
              <a:buChar char="•"/>
            </a:pPr>
            <a:r>
              <a:rPr lang="en-US" sz="2400" dirty="0" smtClean="0">
                <a:solidFill>
                  <a:srgbClr val="767171"/>
                </a:solidFill>
                <a:latin typeface="Arial"/>
                <a:cs typeface="Arial"/>
              </a:rPr>
              <a:t>Tens of millions of end-user installs</a:t>
            </a:r>
          </a:p>
          <a:p>
            <a:pPr marL="1028700" lvl="1" indent="-393192">
              <a:buFont typeface="Arial"/>
              <a:buChar char="•"/>
            </a:pPr>
            <a:r>
              <a:rPr lang="en-US" sz="2400" dirty="0" smtClean="0">
                <a:solidFill>
                  <a:srgbClr val="767171"/>
                </a:solidFill>
                <a:latin typeface="Arial"/>
                <a:cs typeface="Arial"/>
              </a:rPr>
              <a:t>Fortune 500 companies</a:t>
            </a:r>
          </a:p>
          <a:p>
            <a:pPr marL="1028700" lvl="1" indent="-393192">
              <a:buFont typeface="Arial"/>
              <a:buChar char="•"/>
            </a:pPr>
            <a:r>
              <a:rPr lang="en-US" sz="2400" dirty="0" smtClean="0">
                <a:solidFill>
                  <a:srgbClr val="767171"/>
                </a:solidFill>
                <a:latin typeface="Arial"/>
                <a:cs typeface="Arial"/>
              </a:rPr>
              <a:t>Open source projects</a:t>
            </a:r>
          </a:p>
          <a:p>
            <a:pPr marL="571500" indent="-393192">
              <a:buFont typeface="Arial"/>
              <a:buChar char="•"/>
            </a:pPr>
            <a:endParaRPr lang="en-US" sz="2800" dirty="0" smtClean="0">
              <a:solidFill>
                <a:srgbClr val="767171"/>
              </a:solidFill>
              <a:cs typeface="Arial"/>
            </a:endParaRPr>
          </a:p>
          <a:p>
            <a:pPr marL="571500" indent="-393192">
              <a:buFont typeface="Arial"/>
              <a:buChar char="•"/>
            </a:pPr>
            <a:r>
              <a:rPr lang="en-US" sz="2800" dirty="0" err="1" smtClean="0">
                <a:solidFill>
                  <a:srgbClr val="767171"/>
                </a:solidFill>
                <a:cs typeface="Arial"/>
              </a:rPr>
              <a:t>Debian</a:t>
            </a:r>
            <a:r>
              <a:rPr lang="en-US" sz="2800" dirty="0" smtClean="0">
                <a:solidFill>
                  <a:srgbClr val="767171"/>
                </a:solidFill>
                <a:cs typeface="Arial"/>
              </a:rPr>
              <a:t> </a:t>
            </a:r>
            <a:r>
              <a:rPr lang="en-US" sz="2800" dirty="0">
                <a:solidFill>
                  <a:srgbClr val="767171"/>
                </a:solidFill>
                <a:cs typeface="Arial"/>
              </a:rPr>
              <a:t>/ Ubuntu package </a:t>
            </a:r>
            <a:r>
              <a:rPr lang="en-US" sz="2800" dirty="0" smtClean="0">
                <a:solidFill>
                  <a:srgbClr val="767171"/>
                </a:solidFill>
                <a:cs typeface="Arial"/>
              </a:rPr>
              <a:t>integrity</a:t>
            </a:r>
          </a:p>
          <a:p>
            <a:pPr marL="1028700" lvl="1" indent="-393192">
              <a:buFont typeface="Arial"/>
              <a:buChar char="•"/>
            </a:pPr>
            <a:r>
              <a:rPr lang="en-US" sz="2400" dirty="0" smtClean="0">
                <a:solidFill>
                  <a:srgbClr val="767171"/>
                </a:solidFill>
                <a:cs typeface="Arial"/>
              </a:rPr>
              <a:t>Developed by Tozny CEO prior to company in 2003</a:t>
            </a:r>
          </a:p>
          <a:p>
            <a:pPr marL="1028700" lvl="1" indent="-393192">
              <a:buFont typeface="Arial"/>
              <a:buChar char="•"/>
            </a:pPr>
            <a:r>
              <a:rPr lang="en-US" sz="2400" dirty="0" smtClean="0">
                <a:solidFill>
                  <a:srgbClr val="767171"/>
                </a:solidFill>
                <a:cs typeface="Arial"/>
              </a:rPr>
              <a:t>Most common server OS</a:t>
            </a:r>
          </a:p>
          <a:p>
            <a:pPr marL="1028700" lvl="1" indent="-393192">
              <a:buFont typeface="Arial"/>
              <a:buChar char="•"/>
            </a:pPr>
            <a:r>
              <a:rPr lang="en-US" sz="2400" dirty="0" smtClean="0">
                <a:solidFill>
                  <a:srgbClr val="767171"/>
                </a:solidFill>
                <a:cs typeface="Arial"/>
              </a:rPr>
              <a:t>Millions of server and desktop installs</a:t>
            </a:r>
            <a:endParaRPr lang="en-US" sz="2400" dirty="0" smtClean="0">
              <a:solidFill>
                <a:srgbClr val="767171"/>
              </a:solidFill>
              <a:latin typeface="Arial"/>
              <a:cs typeface="Arial"/>
            </a:endParaRPr>
          </a:p>
          <a:p>
            <a:pPr marL="1028700" lvl="1" indent="-393192">
              <a:buFont typeface="Arial"/>
              <a:buChar char="•"/>
            </a:pPr>
            <a:endParaRPr lang="en-US" sz="2400" dirty="0">
              <a:solidFill>
                <a:srgbClr val="767171"/>
              </a:solidFill>
              <a:latin typeface="Arial"/>
              <a:cs typeface="Arial"/>
            </a:endParaRPr>
          </a:p>
          <a:p>
            <a:pPr marL="635508" lvl="1" algn="ctr"/>
            <a:r>
              <a:rPr lang="en-US" sz="2400" b="1" dirty="0">
                <a:solidFill>
                  <a:srgbClr val="767171"/>
                </a:solidFill>
                <a:cs typeface="Arial"/>
              </a:rPr>
              <a:t>Our team has had a huge impact on open source crypto</a:t>
            </a:r>
          </a:p>
          <a:p>
            <a:pPr marL="1028700" lvl="1" indent="-393192">
              <a:buFont typeface="Arial"/>
              <a:buChar char="•"/>
            </a:pPr>
            <a:endParaRPr lang="en-US" sz="2400" dirty="0" smtClean="0">
              <a:solidFill>
                <a:srgbClr val="767171"/>
              </a:solidFill>
              <a:latin typeface="Arial"/>
              <a:cs typeface="Arial"/>
            </a:endParaRPr>
          </a:p>
          <a:p>
            <a:pPr marL="571500" indent="-393192">
              <a:lnSpc>
                <a:spcPct val="100000"/>
              </a:lnSpc>
              <a:buFont typeface="Arial"/>
              <a:buChar char="•"/>
            </a:pPr>
            <a:endParaRPr lang="en-US" sz="2800" dirty="0" smtClean="0">
              <a:solidFill>
                <a:srgbClr val="767171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12522" y="6596390"/>
            <a:ext cx="17669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Proprietary Information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5292710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0" y="0"/>
            <a:ext cx="12191400" cy="1378570"/>
          </a:xfrm>
          <a:prstGeom prst="rect">
            <a:avLst/>
          </a:prstGeom>
          <a:solidFill>
            <a:srgbClr val="3BA9A2"/>
          </a:solidFill>
          <a:ln w="6480">
            <a:noFill/>
          </a:ln>
        </p:spPr>
      </p:sp>
      <p:sp>
        <p:nvSpPr>
          <p:cNvPr id="87" name="CustomShape 2"/>
          <p:cNvSpPr/>
          <p:nvPr/>
        </p:nvSpPr>
        <p:spPr>
          <a:xfrm>
            <a:off x="796665" y="0"/>
            <a:ext cx="11219625" cy="1324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n-US" sz="4400" dirty="0" smtClean="0">
                <a:solidFill>
                  <a:srgbClr val="FFFFFF"/>
                </a:solidFill>
                <a:latin typeface="Arial"/>
                <a:cs typeface="Arial"/>
              </a:rPr>
              <a:t>Takeaways</a:t>
            </a:r>
            <a:endParaRPr dirty="0">
              <a:latin typeface="Arial"/>
              <a:cs typeface="Arial"/>
            </a:endParaRPr>
          </a:p>
        </p:txBody>
      </p:sp>
      <p:pic>
        <p:nvPicPr>
          <p:cNvPr id="88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0641451" y="6367199"/>
            <a:ext cx="1374840" cy="360360"/>
          </a:xfrm>
          <a:prstGeom prst="rect">
            <a:avLst/>
          </a:prstGeom>
          <a:ln>
            <a:noFill/>
          </a:ln>
        </p:spPr>
      </p:pic>
      <p:sp>
        <p:nvSpPr>
          <p:cNvPr id="89" name="CustomShape 3"/>
          <p:cNvSpPr/>
          <p:nvPr/>
        </p:nvSpPr>
        <p:spPr>
          <a:xfrm>
            <a:off x="274320" y="1425039"/>
            <a:ext cx="11795400" cy="5250081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571500" indent="-393192">
              <a:lnSpc>
                <a:spcPct val="100000"/>
              </a:lnSpc>
              <a:buFont typeface="Arial"/>
              <a:buChar char="•"/>
            </a:pPr>
            <a:r>
              <a:rPr lang="en-US" sz="2800" dirty="0" smtClean="0">
                <a:solidFill>
                  <a:srgbClr val="767171"/>
                </a:solidFill>
                <a:latin typeface="Arial"/>
                <a:cs typeface="Arial"/>
              </a:rPr>
              <a:t>Security defense continues to be a disaster</a:t>
            </a:r>
          </a:p>
          <a:p>
            <a:pPr marL="1028700" lvl="1" indent="-393192">
              <a:buFont typeface="Arial"/>
              <a:buChar char="•"/>
            </a:pPr>
            <a:r>
              <a:rPr lang="en-US" sz="2400" dirty="0">
                <a:solidFill>
                  <a:srgbClr val="767171"/>
                </a:solidFill>
                <a:cs typeface="Arial"/>
              </a:rPr>
              <a:t>The massive advantage goes to the attacker</a:t>
            </a:r>
          </a:p>
          <a:p>
            <a:pPr marL="571500" indent="-393192">
              <a:lnSpc>
                <a:spcPct val="100000"/>
              </a:lnSpc>
              <a:buFont typeface="Arial"/>
              <a:buChar char="•"/>
            </a:pPr>
            <a:endParaRPr lang="en-US" sz="2800" dirty="0" smtClean="0">
              <a:solidFill>
                <a:srgbClr val="767171"/>
              </a:solidFill>
              <a:latin typeface="Arial"/>
              <a:cs typeface="Arial"/>
            </a:endParaRPr>
          </a:p>
          <a:p>
            <a:pPr marL="571500" indent="-393192">
              <a:lnSpc>
                <a:spcPct val="100000"/>
              </a:lnSpc>
              <a:buFont typeface="Arial"/>
              <a:buChar char="•"/>
            </a:pPr>
            <a:r>
              <a:rPr lang="en-US" sz="2800" dirty="0" smtClean="0">
                <a:solidFill>
                  <a:srgbClr val="767171"/>
                </a:solidFill>
                <a:latin typeface="Arial"/>
                <a:cs typeface="Arial"/>
              </a:rPr>
              <a:t>Crypto is the recognized solution</a:t>
            </a:r>
          </a:p>
          <a:p>
            <a:pPr marL="1028700" lvl="2" indent="-393192">
              <a:buFont typeface="Arial"/>
              <a:buChar char="•"/>
            </a:pPr>
            <a:r>
              <a:rPr lang="en-US" sz="2400" dirty="0" smtClean="0">
                <a:solidFill>
                  <a:srgbClr val="767171"/>
                </a:solidFill>
                <a:cs typeface="Arial"/>
              </a:rPr>
              <a:t>The last line of defense when access control falls down</a:t>
            </a:r>
            <a:endParaRPr lang="en-US" sz="2400" dirty="0">
              <a:solidFill>
                <a:srgbClr val="767171"/>
              </a:solidFill>
              <a:cs typeface="Arial"/>
            </a:endParaRPr>
          </a:p>
          <a:p>
            <a:pPr marL="571500" indent="-393192">
              <a:lnSpc>
                <a:spcPct val="100000"/>
              </a:lnSpc>
              <a:buFont typeface="Arial"/>
              <a:buChar char="•"/>
            </a:pPr>
            <a:endParaRPr lang="en-US" sz="2800" dirty="0" smtClean="0">
              <a:solidFill>
                <a:srgbClr val="767171"/>
              </a:solidFill>
              <a:latin typeface="Arial"/>
              <a:cs typeface="Arial"/>
            </a:endParaRPr>
          </a:p>
          <a:p>
            <a:pPr marL="571500" indent="-393192">
              <a:lnSpc>
                <a:spcPct val="100000"/>
              </a:lnSpc>
              <a:buFont typeface="Arial"/>
              <a:buChar char="•"/>
            </a:pPr>
            <a:r>
              <a:rPr lang="en-US" sz="2800" dirty="0" smtClean="0">
                <a:solidFill>
                  <a:srgbClr val="767171"/>
                </a:solidFill>
                <a:latin typeface="Arial"/>
                <a:cs typeface="Arial"/>
              </a:rPr>
              <a:t>More crypto is </a:t>
            </a:r>
            <a:r>
              <a:rPr lang="en-US" sz="2800" dirty="0">
                <a:solidFill>
                  <a:srgbClr val="767171"/>
                </a:solidFill>
                <a:cs typeface="Arial"/>
              </a:rPr>
              <a:t>getting written</a:t>
            </a:r>
          </a:p>
          <a:p>
            <a:pPr marL="1028700" lvl="1" indent="-393192">
              <a:buFont typeface="Arial"/>
              <a:buChar char="•"/>
            </a:pPr>
            <a:r>
              <a:rPr lang="en-US" sz="2400" dirty="0" smtClean="0">
                <a:solidFill>
                  <a:srgbClr val="767171"/>
                </a:solidFill>
                <a:cs typeface="Arial"/>
              </a:rPr>
              <a:t>By developers without training, in organizations without incentives</a:t>
            </a:r>
            <a:endParaRPr lang="en-US" sz="2800" dirty="0" smtClean="0">
              <a:solidFill>
                <a:srgbClr val="767171"/>
              </a:solidFill>
              <a:latin typeface="Arial"/>
              <a:cs typeface="Arial"/>
            </a:endParaRPr>
          </a:p>
          <a:p>
            <a:pPr marL="571500" indent="-393192">
              <a:lnSpc>
                <a:spcPct val="100000"/>
              </a:lnSpc>
              <a:buFont typeface="Arial"/>
              <a:buChar char="•"/>
            </a:pPr>
            <a:endParaRPr lang="en-US" sz="2800" dirty="0" smtClean="0">
              <a:solidFill>
                <a:srgbClr val="767171"/>
              </a:solidFill>
              <a:latin typeface="Arial"/>
              <a:cs typeface="Arial"/>
            </a:endParaRPr>
          </a:p>
          <a:p>
            <a:pPr marL="571500" indent="-393192">
              <a:lnSpc>
                <a:spcPct val="100000"/>
              </a:lnSpc>
              <a:buFont typeface="Arial"/>
              <a:buChar char="•"/>
            </a:pPr>
            <a:r>
              <a:rPr lang="en-US" sz="2800" dirty="0" smtClean="0">
                <a:solidFill>
                  <a:srgbClr val="767171"/>
                </a:solidFill>
                <a:latin typeface="Arial"/>
                <a:cs typeface="Arial"/>
              </a:rPr>
              <a:t>So developers are getting it wrong</a:t>
            </a:r>
          </a:p>
          <a:p>
            <a:pPr marL="1028700" lvl="1" indent="-393192">
              <a:buFont typeface="Arial"/>
              <a:buChar char="•"/>
            </a:pPr>
            <a:r>
              <a:rPr lang="en-US" sz="2400" dirty="0" smtClean="0">
                <a:solidFill>
                  <a:srgbClr val="767171"/>
                </a:solidFill>
                <a:latin typeface="Arial"/>
                <a:cs typeface="Arial"/>
              </a:rPr>
              <a:t>Because the crypto community is not giving us good interfaces</a:t>
            </a:r>
            <a:endParaRPr sz="2400" dirty="0">
              <a:solidFill>
                <a:srgbClr val="76717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613689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0" y="-2"/>
            <a:ext cx="12191400" cy="2567681"/>
          </a:xfrm>
          <a:prstGeom prst="rect">
            <a:avLst/>
          </a:prstGeom>
          <a:solidFill>
            <a:srgbClr val="3BA9A2"/>
          </a:solidFill>
          <a:ln w="6480">
            <a:noFill/>
          </a:ln>
        </p:spPr>
      </p:sp>
      <p:pic>
        <p:nvPicPr>
          <p:cNvPr id="88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246600" y="6320160"/>
            <a:ext cx="1374840" cy="360360"/>
          </a:xfrm>
          <a:prstGeom prst="rect">
            <a:avLst/>
          </a:prstGeom>
          <a:ln>
            <a:noFill/>
          </a:ln>
        </p:spPr>
      </p:pic>
      <p:sp>
        <p:nvSpPr>
          <p:cNvPr id="89" name="CustomShape 3"/>
          <p:cNvSpPr/>
          <p:nvPr/>
        </p:nvSpPr>
        <p:spPr>
          <a:xfrm>
            <a:off x="274320" y="2913321"/>
            <a:ext cx="11795400" cy="3761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 sz="2800" dirty="0" smtClean="0"/>
              <a:t>“Cryptographic </a:t>
            </a:r>
            <a:r>
              <a:rPr lang="en-US" sz="2800" dirty="0"/>
              <a:t>issues </a:t>
            </a:r>
            <a:r>
              <a:rPr lang="en-US" sz="2800" b="1" dirty="0"/>
              <a:t>ranked higher </a:t>
            </a:r>
            <a:r>
              <a:rPr lang="en-US" sz="2800" dirty="0" smtClean="0"/>
              <a:t>than</a:t>
            </a:r>
          </a:p>
          <a:p>
            <a:pPr algn="ctr"/>
            <a:r>
              <a:rPr lang="en-US" sz="2800" dirty="0" smtClean="0"/>
              <a:t>cross-site scripting, SQL </a:t>
            </a:r>
            <a:r>
              <a:rPr lang="en-US" sz="2800" dirty="0"/>
              <a:t>injection and directory traversal</a:t>
            </a:r>
            <a:r>
              <a:rPr lang="en-US" sz="2800" dirty="0" smtClean="0"/>
              <a:t>.”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 smtClean="0"/>
              <a:t>“Developers </a:t>
            </a:r>
            <a:r>
              <a:rPr lang="en-US" sz="2800" dirty="0"/>
              <a:t>are adding a lot of crypto </a:t>
            </a:r>
            <a:r>
              <a:rPr lang="mr-IN" sz="2800" dirty="0" smtClean="0"/>
              <a:t>…</a:t>
            </a:r>
            <a:endParaRPr lang="en-US" sz="2800" dirty="0" smtClean="0"/>
          </a:p>
          <a:p>
            <a:pPr algn="ctr"/>
            <a:r>
              <a:rPr lang="en-US" sz="2800" dirty="0" smtClean="0"/>
              <a:t>but </a:t>
            </a:r>
            <a:r>
              <a:rPr lang="en-US" sz="2800" dirty="0"/>
              <a:t>they're doing it </a:t>
            </a:r>
            <a:r>
              <a:rPr lang="en-US" sz="2800" b="1" dirty="0" smtClean="0"/>
              <a:t>poorly.</a:t>
            </a:r>
            <a:r>
              <a:rPr lang="en-US" sz="2800" dirty="0" smtClean="0"/>
              <a:t>”</a:t>
            </a:r>
          </a:p>
          <a:p>
            <a:pPr algn="ctr"/>
            <a:endParaRPr lang="en-US" sz="2800" dirty="0" smtClean="0"/>
          </a:p>
          <a:p>
            <a:pPr algn="ctr"/>
            <a:r>
              <a:rPr lang="en-US" sz="2000" dirty="0" smtClean="0"/>
              <a:t>- </a:t>
            </a:r>
            <a:r>
              <a:rPr lang="en-US" sz="2000" dirty="0" err="1" smtClean="0"/>
              <a:t>Veracode</a:t>
            </a:r>
            <a:r>
              <a:rPr lang="en-US" sz="2000" dirty="0" smtClean="0"/>
              <a:t> </a:t>
            </a:r>
            <a:r>
              <a:rPr lang="en-US" sz="2000" dirty="0"/>
              <a:t>CTO Chris </a:t>
            </a:r>
            <a:r>
              <a:rPr lang="en-US" sz="2000" dirty="0" err="1"/>
              <a:t>Wysopal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500" y="191386"/>
            <a:ext cx="10058400" cy="200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47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0" y="-1"/>
            <a:ext cx="12191400" cy="1371600"/>
          </a:xfrm>
          <a:prstGeom prst="rect">
            <a:avLst/>
          </a:prstGeom>
          <a:solidFill>
            <a:srgbClr val="3BA9A2"/>
          </a:solidFill>
          <a:ln w="6480">
            <a:noFill/>
          </a:ln>
        </p:spPr>
      </p:sp>
      <p:sp>
        <p:nvSpPr>
          <p:cNvPr id="87" name="CustomShape 2"/>
          <p:cNvSpPr/>
          <p:nvPr/>
        </p:nvSpPr>
        <p:spPr>
          <a:xfrm>
            <a:off x="812153" y="0"/>
            <a:ext cx="10514880" cy="1324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n-US" sz="4400" dirty="0" smtClean="0">
                <a:solidFill>
                  <a:srgbClr val="FFFFFF"/>
                </a:solidFill>
                <a:latin typeface="Arial"/>
                <a:cs typeface="Arial"/>
              </a:rPr>
              <a:t>What you’ll get from this talk</a:t>
            </a:r>
            <a:endParaRPr dirty="0">
              <a:latin typeface="Arial"/>
              <a:cs typeface="Arial"/>
            </a:endParaRPr>
          </a:p>
        </p:txBody>
      </p:sp>
      <p:pic>
        <p:nvPicPr>
          <p:cNvPr id="88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246600" y="6320160"/>
            <a:ext cx="1374840" cy="360360"/>
          </a:xfrm>
          <a:prstGeom prst="rect">
            <a:avLst/>
          </a:prstGeom>
          <a:ln>
            <a:noFill/>
          </a:ln>
        </p:spPr>
      </p:pic>
      <p:sp>
        <p:nvSpPr>
          <p:cNvPr id="89" name="CustomShape 3"/>
          <p:cNvSpPr/>
          <p:nvPr/>
        </p:nvSpPr>
        <p:spPr>
          <a:xfrm>
            <a:off x="274320" y="1982663"/>
            <a:ext cx="11795400" cy="4692457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4000" dirty="0" smtClean="0">
                <a:solidFill>
                  <a:srgbClr val="767171"/>
                </a:solidFill>
                <a:latin typeface="Arial"/>
                <a:cs typeface="Arial"/>
              </a:rPr>
              <a:t>Understand how typical </a:t>
            </a:r>
            <a:r>
              <a:rPr lang="en-US" sz="4000" dirty="0" err="1" smtClean="0">
                <a:solidFill>
                  <a:srgbClr val="767171"/>
                </a:solidFill>
                <a:latin typeface="Arial"/>
                <a:cs typeface="Arial"/>
              </a:rPr>
              <a:t>devs</a:t>
            </a:r>
            <a:r>
              <a:rPr lang="en-US" sz="4000" dirty="0" smtClean="0">
                <a:solidFill>
                  <a:srgbClr val="767171"/>
                </a:solidFill>
                <a:latin typeface="Arial"/>
                <a:cs typeface="Arial"/>
              </a:rPr>
              <a:t> approach crypto</a:t>
            </a:r>
          </a:p>
          <a:p>
            <a:pPr algn="ctr">
              <a:lnSpc>
                <a:spcPct val="100000"/>
              </a:lnSpc>
            </a:pPr>
            <a:endParaRPr lang="en-US" sz="4000" dirty="0">
              <a:solidFill>
                <a:srgbClr val="767171"/>
              </a:solidFill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lang="en-US" sz="4000" dirty="0" smtClean="0">
                <a:solidFill>
                  <a:srgbClr val="767171"/>
                </a:solidFill>
                <a:latin typeface="Arial"/>
                <a:cs typeface="Arial"/>
              </a:rPr>
              <a:t>What’s the root cause of the problem</a:t>
            </a:r>
          </a:p>
          <a:p>
            <a:pPr algn="ctr"/>
            <a:endParaRPr lang="en-US" sz="4000" dirty="0" smtClean="0">
              <a:solidFill>
                <a:srgbClr val="767171"/>
              </a:solidFill>
              <a:cs typeface="Arial"/>
            </a:endParaRPr>
          </a:p>
          <a:p>
            <a:pPr algn="ctr"/>
            <a:r>
              <a:rPr lang="en-US" sz="4000" dirty="0" smtClean="0">
                <a:solidFill>
                  <a:srgbClr val="767171"/>
                </a:solidFill>
                <a:cs typeface="Arial"/>
              </a:rPr>
              <a:t>Understand </a:t>
            </a:r>
            <a:r>
              <a:rPr lang="en-US" sz="4000" dirty="0">
                <a:solidFill>
                  <a:srgbClr val="767171"/>
                </a:solidFill>
                <a:cs typeface="Arial"/>
              </a:rPr>
              <a:t>how you </a:t>
            </a:r>
            <a:r>
              <a:rPr lang="en-US" sz="4000" i="1" dirty="0">
                <a:solidFill>
                  <a:srgbClr val="767171"/>
                </a:solidFill>
                <a:cs typeface="Arial"/>
              </a:rPr>
              <a:t>should</a:t>
            </a:r>
            <a:r>
              <a:rPr lang="en-US" sz="4000" dirty="0">
                <a:solidFill>
                  <a:srgbClr val="767171"/>
                </a:solidFill>
                <a:cs typeface="Arial"/>
              </a:rPr>
              <a:t> approach crypto</a:t>
            </a:r>
          </a:p>
          <a:p>
            <a:pPr algn="ctr">
              <a:lnSpc>
                <a:spcPct val="100000"/>
              </a:lnSpc>
            </a:pPr>
            <a:endParaRPr lang="en-US" sz="4000" dirty="0" smtClean="0">
              <a:solidFill>
                <a:srgbClr val="76717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557159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0" y="-36000"/>
            <a:ext cx="12191400" cy="3608280"/>
          </a:xfrm>
          <a:prstGeom prst="rect">
            <a:avLst/>
          </a:prstGeom>
          <a:solidFill>
            <a:srgbClr val="3BA9A2"/>
          </a:solidFill>
          <a:ln w="6480">
            <a:noFill/>
          </a:ln>
        </p:spPr>
      </p:sp>
      <p:sp>
        <p:nvSpPr>
          <p:cNvPr id="79" name="CustomShape 2"/>
          <p:cNvSpPr/>
          <p:nvPr/>
        </p:nvSpPr>
        <p:spPr>
          <a:xfrm>
            <a:off x="612000" y="1122480"/>
            <a:ext cx="11077920" cy="2386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b"/>
          <a:lstStyle/>
          <a:p>
            <a:pPr algn="ctr"/>
            <a:r>
              <a:rPr lang="en-US" sz="4400" dirty="0" smtClean="0">
                <a:solidFill>
                  <a:srgbClr val="FFFFFF"/>
                </a:solidFill>
                <a:latin typeface="Arial"/>
                <a:cs typeface="Arial"/>
              </a:rPr>
              <a:t>Imagine Headlines From</a:t>
            </a:r>
            <a:endParaRPr dirty="0">
              <a:latin typeface="Arial"/>
              <a:cs typeface="Arial"/>
            </a:endParaRPr>
          </a:p>
        </p:txBody>
      </p:sp>
      <p:pic>
        <p:nvPicPr>
          <p:cNvPr id="80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246600" y="6320160"/>
            <a:ext cx="1374840" cy="360360"/>
          </a:xfrm>
          <a:prstGeom prst="rect">
            <a:avLst/>
          </a:prstGeom>
          <a:ln>
            <a:noFill/>
          </a:ln>
        </p:spPr>
      </p:pic>
      <p:sp>
        <p:nvSpPr>
          <p:cNvPr id="81" name="CustomShape 3"/>
          <p:cNvSpPr/>
          <p:nvPr/>
        </p:nvSpPr>
        <p:spPr>
          <a:xfrm>
            <a:off x="0" y="3783960"/>
            <a:ext cx="12191400" cy="1308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4000" dirty="0" smtClean="0">
                <a:solidFill>
                  <a:srgbClr val="767171"/>
                </a:solidFill>
                <a:latin typeface="Arial"/>
                <a:cs typeface="Arial"/>
              </a:rPr>
              <a:t>An Alternate Past</a:t>
            </a:r>
            <a:r>
              <a:rPr lang="mr-IN" sz="4000" dirty="0" smtClean="0">
                <a:solidFill>
                  <a:srgbClr val="767171"/>
                </a:solidFill>
                <a:latin typeface="Arial"/>
                <a:cs typeface="Arial"/>
              </a:rPr>
              <a:t>…</a:t>
            </a:r>
            <a:endParaRPr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478087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0" y="-36000"/>
            <a:ext cx="12191400" cy="3608280"/>
          </a:xfrm>
          <a:prstGeom prst="rect">
            <a:avLst/>
          </a:prstGeom>
          <a:solidFill>
            <a:srgbClr val="3BA9A2"/>
          </a:solidFill>
          <a:ln w="6480">
            <a:noFill/>
          </a:ln>
        </p:spPr>
      </p:sp>
      <p:sp>
        <p:nvSpPr>
          <p:cNvPr id="79" name="CustomShape 2"/>
          <p:cNvSpPr/>
          <p:nvPr/>
        </p:nvSpPr>
        <p:spPr>
          <a:xfrm>
            <a:off x="612000" y="1122480"/>
            <a:ext cx="11077920" cy="2386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b"/>
          <a:lstStyle/>
          <a:p>
            <a:pPr algn="ctr"/>
            <a:r>
              <a:rPr lang="en-US" sz="4400" dirty="0" smtClean="0">
                <a:solidFill>
                  <a:srgbClr val="FFFFFF"/>
                </a:solidFill>
                <a:latin typeface="Arial"/>
                <a:cs typeface="Arial"/>
              </a:rPr>
              <a:t>It’s True, Encryption is Hard</a:t>
            </a:r>
            <a:endParaRPr dirty="0">
              <a:latin typeface="Arial"/>
              <a:cs typeface="Arial"/>
            </a:endParaRPr>
          </a:p>
        </p:txBody>
      </p:sp>
      <p:pic>
        <p:nvPicPr>
          <p:cNvPr id="80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246600" y="6320160"/>
            <a:ext cx="1374840" cy="360360"/>
          </a:xfrm>
          <a:prstGeom prst="rect">
            <a:avLst/>
          </a:prstGeom>
          <a:ln>
            <a:noFill/>
          </a:ln>
        </p:spPr>
      </p:pic>
      <p:sp>
        <p:nvSpPr>
          <p:cNvPr id="81" name="CustomShape 3"/>
          <p:cNvSpPr/>
          <p:nvPr/>
        </p:nvSpPr>
        <p:spPr>
          <a:xfrm>
            <a:off x="0" y="3783960"/>
            <a:ext cx="12191400" cy="1308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4000" dirty="0" smtClean="0">
                <a:solidFill>
                  <a:srgbClr val="767171"/>
                </a:solidFill>
                <a:latin typeface="Arial"/>
                <a:cs typeface="Arial"/>
              </a:rPr>
              <a:t>But Why?</a:t>
            </a:r>
            <a:endParaRPr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802486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0" y="-36000"/>
            <a:ext cx="12191400" cy="3608280"/>
          </a:xfrm>
          <a:prstGeom prst="rect">
            <a:avLst/>
          </a:prstGeom>
          <a:solidFill>
            <a:srgbClr val="3BA9A2"/>
          </a:solidFill>
          <a:ln w="6480">
            <a:noFill/>
          </a:ln>
        </p:spPr>
      </p:sp>
      <p:sp>
        <p:nvSpPr>
          <p:cNvPr id="79" name="CustomShape 2"/>
          <p:cNvSpPr/>
          <p:nvPr/>
        </p:nvSpPr>
        <p:spPr>
          <a:xfrm>
            <a:off x="612000" y="1122480"/>
            <a:ext cx="11077920" cy="2386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b"/>
          <a:lstStyle/>
          <a:p>
            <a:pPr algn="ctr"/>
            <a:r>
              <a:rPr lang="en-US" sz="4400" dirty="0" smtClean="0">
                <a:solidFill>
                  <a:srgbClr val="FFFFFF"/>
                </a:solidFill>
                <a:latin typeface="Arial"/>
                <a:cs typeface="Arial"/>
              </a:rPr>
              <a:t>Two Negative Examples</a:t>
            </a:r>
            <a:endParaRPr dirty="0">
              <a:latin typeface="Arial"/>
              <a:cs typeface="Arial"/>
            </a:endParaRPr>
          </a:p>
        </p:txBody>
      </p:sp>
      <p:pic>
        <p:nvPicPr>
          <p:cNvPr id="80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246600" y="6320160"/>
            <a:ext cx="1374840" cy="360360"/>
          </a:xfrm>
          <a:prstGeom prst="rect">
            <a:avLst/>
          </a:prstGeom>
          <a:ln>
            <a:noFill/>
          </a:ln>
        </p:spPr>
      </p:pic>
      <p:sp>
        <p:nvSpPr>
          <p:cNvPr id="81" name="CustomShape 3"/>
          <p:cNvSpPr/>
          <p:nvPr/>
        </p:nvSpPr>
        <p:spPr>
          <a:xfrm>
            <a:off x="0" y="3783960"/>
            <a:ext cx="12191400" cy="1308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4000" dirty="0" smtClean="0">
                <a:solidFill>
                  <a:srgbClr val="767171"/>
                </a:solidFill>
                <a:latin typeface="Arial"/>
                <a:cs typeface="Arial"/>
              </a:rPr>
              <a:t>Three Positive Examples</a:t>
            </a:r>
            <a:endParaRPr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879251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0" y="-1"/>
            <a:ext cx="12191400" cy="1371600"/>
          </a:xfrm>
          <a:prstGeom prst="rect">
            <a:avLst/>
          </a:prstGeom>
          <a:solidFill>
            <a:srgbClr val="3BA9A2"/>
          </a:solidFill>
          <a:ln w="6480">
            <a:noFill/>
          </a:ln>
        </p:spPr>
      </p:sp>
      <p:sp>
        <p:nvSpPr>
          <p:cNvPr id="87" name="CustomShape 2"/>
          <p:cNvSpPr/>
          <p:nvPr/>
        </p:nvSpPr>
        <p:spPr>
          <a:xfrm>
            <a:off x="812153" y="0"/>
            <a:ext cx="10514880" cy="1324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n-US" sz="4400" dirty="0" smtClean="0">
                <a:solidFill>
                  <a:srgbClr val="FFFFFF"/>
                </a:solidFill>
                <a:latin typeface="Arial"/>
                <a:cs typeface="Arial"/>
              </a:rPr>
              <a:t>How Programmers Approach Encryption</a:t>
            </a:r>
            <a:endParaRPr dirty="0">
              <a:latin typeface="Arial"/>
              <a:cs typeface="Arial"/>
            </a:endParaRPr>
          </a:p>
        </p:txBody>
      </p:sp>
      <p:pic>
        <p:nvPicPr>
          <p:cNvPr id="88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246600" y="6320160"/>
            <a:ext cx="1374840" cy="360360"/>
          </a:xfrm>
          <a:prstGeom prst="rect">
            <a:avLst/>
          </a:prstGeom>
          <a:ln>
            <a:noFill/>
          </a:ln>
        </p:spPr>
      </p:pic>
      <p:sp>
        <p:nvSpPr>
          <p:cNvPr id="89" name="CustomShape 3"/>
          <p:cNvSpPr/>
          <p:nvPr/>
        </p:nvSpPr>
        <p:spPr>
          <a:xfrm>
            <a:off x="274320" y="1982663"/>
            <a:ext cx="11795400" cy="4692457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4000" dirty="0" smtClean="0">
                <a:solidFill>
                  <a:srgbClr val="767171"/>
                </a:solidFill>
                <a:latin typeface="Arial"/>
                <a:cs typeface="Arial"/>
              </a:rPr>
              <a:t>“Encryption </a:t>
            </a:r>
            <a:r>
              <a:rPr lang="en-US" sz="4000" i="1" dirty="0" smtClean="0">
                <a:solidFill>
                  <a:srgbClr val="767171"/>
                </a:solidFill>
                <a:latin typeface="Arial"/>
                <a:cs typeface="Arial"/>
              </a:rPr>
              <a:t>feels like</a:t>
            </a:r>
            <a:r>
              <a:rPr lang="en-US" sz="4000" dirty="0" smtClean="0">
                <a:solidFill>
                  <a:srgbClr val="767171"/>
                </a:solidFill>
                <a:latin typeface="Arial"/>
                <a:cs typeface="Arial"/>
              </a:rPr>
              <a:t> a function</a:t>
            </a:r>
          </a:p>
          <a:p>
            <a:pPr algn="ctr">
              <a:lnSpc>
                <a:spcPct val="100000"/>
              </a:lnSpc>
            </a:pPr>
            <a:endParaRPr lang="en-US" sz="4000" dirty="0" smtClean="0">
              <a:solidFill>
                <a:srgbClr val="767171"/>
              </a:solidFill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lang="en-US" sz="4000" dirty="0" smtClean="0">
                <a:solidFill>
                  <a:srgbClr val="767171"/>
                </a:solidFill>
                <a:latin typeface="Arial"/>
                <a:cs typeface="Arial"/>
              </a:rPr>
              <a:t>that inputs plaintext and outputs </a:t>
            </a:r>
            <a:r>
              <a:rPr lang="en-US" sz="4000" dirty="0" err="1" smtClean="0">
                <a:solidFill>
                  <a:srgbClr val="767171"/>
                </a:solidFill>
                <a:latin typeface="Arial"/>
                <a:cs typeface="Arial"/>
              </a:rPr>
              <a:t>ciphertext</a:t>
            </a:r>
            <a:r>
              <a:rPr lang="en-US" sz="4000" dirty="0" smtClean="0">
                <a:solidFill>
                  <a:srgbClr val="767171"/>
                </a:solidFill>
                <a:latin typeface="Arial"/>
                <a:cs typeface="Arial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98304019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0" y="-36000"/>
            <a:ext cx="12191400" cy="3608280"/>
          </a:xfrm>
          <a:prstGeom prst="rect">
            <a:avLst/>
          </a:prstGeom>
          <a:solidFill>
            <a:srgbClr val="3BA9A2"/>
          </a:solidFill>
          <a:ln w="6480">
            <a:noFill/>
          </a:ln>
        </p:spPr>
      </p:sp>
      <p:sp>
        <p:nvSpPr>
          <p:cNvPr id="79" name="CustomShape 2"/>
          <p:cNvSpPr/>
          <p:nvPr/>
        </p:nvSpPr>
        <p:spPr>
          <a:xfrm>
            <a:off x="612000" y="1122480"/>
            <a:ext cx="11077920" cy="2386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b"/>
          <a:lstStyle/>
          <a:p>
            <a:r>
              <a:rPr lang="en-US" sz="4400" dirty="0" smtClean="0">
                <a:solidFill>
                  <a:srgbClr val="FFFFFF"/>
                </a:solidFill>
                <a:latin typeface="Arial"/>
                <a:cs typeface="Arial"/>
              </a:rPr>
              <a:t>String encrypt (String plaintext) {</a:t>
            </a:r>
            <a:r>
              <a:rPr lang="mr-IN" sz="4400" dirty="0" smtClean="0">
                <a:solidFill>
                  <a:srgbClr val="FFFFFF"/>
                </a:solidFill>
                <a:latin typeface="Arial"/>
                <a:cs typeface="Arial"/>
              </a:rPr>
              <a:t>…</a:t>
            </a:r>
            <a:r>
              <a:rPr lang="en-US" sz="4400" dirty="0" smtClean="0">
                <a:solidFill>
                  <a:srgbClr val="FFFFFF"/>
                </a:solidFill>
                <a:latin typeface="Arial"/>
                <a:cs typeface="Arial"/>
              </a:rPr>
              <a:t>}</a:t>
            </a:r>
            <a:endParaRPr dirty="0">
              <a:latin typeface="Arial"/>
              <a:cs typeface="Arial"/>
            </a:endParaRPr>
          </a:p>
        </p:txBody>
      </p:sp>
      <p:pic>
        <p:nvPicPr>
          <p:cNvPr id="80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246600" y="6320160"/>
            <a:ext cx="1374840" cy="360360"/>
          </a:xfrm>
          <a:prstGeom prst="rect">
            <a:avLst/>
          </a:prstGeom>
          <a:ln>
            <a:noFill/>
          </a:ln>
        </p:spPr>
      </p:pic>
      <p:sp>
        <p:nvSpPr>
          <p:cNvPr id="81" name="CustomShape 3"/>
          <p:cNvSpPr/>
          <p:nvPr/>
        </p:nvSpPr>
        <p:spPr>
          <a:xfrm>
            <a:off x="612000" y="3783960"/>
            <a:ext cx="11579400" cy="1308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4000" dirty="0" smtClean="0">
                <a:solidFill>
                  <a:srgbClr val="767171"/>
                </a:solidFill>
                <a:latin typeface="Arial"/>
                <a:cs typeface="Arial"/>
              </a:rPr>
              <a:t>// A nice, stateless function</a:t>
            </a:r>
            <a:endParaRPr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975306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0" y="-36000"/>
            <a:ext cx="12191400" cy="3608280"/>
          </a:xfrm>
          <a:prstGeom prst="rect">
            <a:avLst/>
          </a:prstGeom>
          <a:solidFill>
            <a:srgbClr val="3BA9A2"/>
          </a:solidFill>
          <a:ln w="6480">
            <a:noFill/>
          </a:ln>
        </p:spPr>
      </p:sp>
      <p:sp>
        <p:nvSpPr>
          <p:cNvPr id="79" name="CustomShape 2"/>
          <p:cNvSpPr/>
          <p:nvPr/>
        </p:nvSpPr>
        <p:spPr>
          <a:xfrm>
            <a:off x="612000" y="1122480"/>
            <a:ext cx="11077920" cy="2386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b"/>
          <a:lstStyle/>
          <a:p>
            <a:r>
              <a:rPr lang="en-US" sz="4400" dirty="0" smtClean="0">
                <a:solidFill>
                  <a:srgbClr val="FFFFFF"/>
                </a:solidFill>
                <a:latin typeface="Arial"/>
                <a:cs typeface="Arial"/>
              </a:rPr>
              <a:t>byte [] encrypt (byte[] plaintext) {</a:t>
            </a:r>
            <a:r>
              <a:rPr lang="mr-IN" sz="4400" dirty="0" smtClean="0">
                <a:solidFill>
                  <a:srgbClr val="FFFFFF"/>
                </a:solidFill>
                <a:latin typeface="Arial"/>
                <a:cs typeface="Arial"/>
              </a:rPr>
              <a:t>…</a:t>
            </a:r>
            <a:r>
              <a:rPr lang="en-US" sz="4400" dirty="0" smtClean="0">
                <a:solidFill>
                  <a:srgbClr val="FFFFFF"/>
                </a:solidFill>
                <a:latin typeface="Arial"/>
                <a:cs typeface="Arial"/>
              </a:rPr>
              <a:t>}</a:t>
            </a:r>
            <a:endParaRPr dirty="0">
              <a:latin typeface="Arial"/>
              <a:cs typeface="Arial"/>
            </a:endParaRPr>
          </a:p>
        </p:txBody>
      </p:sp>
      <p:pic>
        <p:nvPicPr>
          <p:cNvPr id="80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246600" y="6320160"/>
            <a:ext cx="1374840" cy="360360"/>
          </a:xfrm>
          <a:prstGeom prst="rect">
            <a:avLst/>
          </a:prstGeom>
          <a:ln>
            <a:noFill/>
          </a:ln>
        </p:spPr>
      </p:pic>
      <p:sp>
        <p:nvSpPr>
          <p:cNvPr id="81" name="CustomShape 3"/>
          <p:cNvSpPr/>
          <p:nvPr/>
        </p:nvSpPr>
        <p:spPr>
          <a:xfrm>
            <a:off x="612000" y="3783960"/>
            <a:ext cx="11579400" cy="1308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4000" dirty="0" smtClean="0">
                <a:solidFill>
                  <a:srgbClr val="767171"/>
                </a:solidFill>
                <a:latin typeface="Arial"/>
                <a:cs typeface="Arial"/>
              </a:rPr>
              <a:t>// Well, obviously it’s bytes not strings</a:t>
            </a:r>
            <a:r>
              <a:rPr lang="mr-IN" sz="4000" dirty="0" smtClean="0">
                <a:solidFill>
                  <a:srgbClr val="767171"/>
                </a:solidFill>
                <a:latin typeface="Arial"/>
                <a:cs typeface="Arial"/>
              </a:rPr>
              <a:t>…</a:t>
            </a:r>
            <a:endParaRPr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705565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0" y="-36000"/>
            <a:ext cx="12191400" cy="3608280"/>
          </a:xfrm>
          <a:prstGeom prst="rect">
            <a:avLst/>
          </a:prstGeom>
          <a:solidFill>
            <a:srgbClr val="3BA9A2"/>
          </a:solidFill>
          <a:ln w="6480">
            <a:noFill/>
          </a:ln>
        </p:spPr>
      </p:sp>
      <p:sp>
        <p:nvSpPr>
          <p:cNvPr id="79" name="CustomShape 2"/>
          <p:cNvSpPr/>
          <p:nvPr/>
        </p:nvSpPr>
        <p:spPr>
          <a:xfrm>
            <a:off x="612000" y="1122480"/>
            <a:ext cx="11077920" cy="2386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b"/>
          <a:lstStyle/>
          <a:p>
            <a:r>
              <a:rPr lang="en-US" sz="4400" dirty="0" smtClean="0">
                <a:solidFill>
                  <a:srgbClr val="FFFFFF"/>
                </a:solidFill>
                <a:latin typeface="Arial"/>
                <a:cs typeface="Arial"/>
              </a:rPr>
              <a:t>byte [] encrypt (byte[] plaintext,</a:t>
            </a:r>
          </a:p>
          <a:p>
            <a:r>
              <a:rPr lang="en-US" sz="4400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lang="en-US" sz="4400" dirty="0" smtClean="0">
                <a:solidFill>
                  <a:srgbClr val="FFFFFF"/>
                </a:solidFill>
                <a:latin typeface="Arial"/>
                <a:cs typeface="Arial"/>
              </a:rPr>
              <a:t>			 byte [] key) {</a:t>
            </a:r>
            <a:r>
              <a:rPr lang="mr-IN" sz="4400" dirty="0" smtClean="0">
                <a:solidFill>
                  <a:srgbClr val="FFFFFF"/>
                </a:solidFill>
                <a:latin typeface="Arial"/>
                <a:cs typeface="Arial"/>
              </a:rPr>
              <a:t>…</a:t>
            </a:r>
            <a:r>
              <a:rPr lang="en-US" sz="4400" dirty="0" smtClean="0">
                <a:solidFill>
                  <a:srgbClr val="FFFFFF"/>
                </a:solidFill>
                <a:latin typeface="Arial"/>
                <a:cs typeface="Arial"/>
              </a:rPr>
              <a:t>}</a:t>
            </a:r>
            <a:endParaRPr dirty="0">
              <a:latin typeface="Arial"/>
              <a:cs typeface="Arial"/>
            </a:endParaRPr>
          </a:p>
        </p:txBody>
      </p:sp>
      <p:pic>
        <p:nvPicPr>
          <p:cNvPr id="80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246600" y="6320160"/>
            <a:ext cx="1374840" cy="360360"/>
          </a:xfrm>
          <a:prstGeom prst="rect">
            <a:avLst/>
          </a:prstGeom>
          <a:ln>
            <a:noFill/>
          </a:ln>
        </p:spPr>
      </p:pic>
      <p:sp>
        <p:nvSpPr>
          <p:cNvPr id="81" name="CustomShape 3"/>
          <p:cNvSpPr/>
          <p:nvPr/>
        </p:nvSpPr>
        <p:spPr>
          <a:xfrm>
            <a:off x="688488" y="3783960"/>
            <a:ext cx="11502911" cy="1308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4000" dirty="0" smtClean="0">
                <a:solidFill>
                  <a:srgbClr val="767171"/>
                </a:solidFill>
                <a:latin typeface="Arial"/>
                <a:cs typeface="Arial"/>
              </a:rPr>
              <a:t>// Of course, I need a key</a:t>
            </a:r>
            <a:r>
              <a:rPr lang="mr-IN" sz="4000" dirty="0" smtClean="0">
                <a:solidFill>
                  <a:srgbClr val="767171"/>
                </a:solidFill>
                <a:latin typeface="Arial"/>
                <a:cs typeface="Arial"/>
              </a:rPr>
              <a:t>…</a:t>
            </a:r>
            <a:endParaRPr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540692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0" y="-36000"/>
            <a:ext cx="12191400" cy="3608280"/>
          </a:xfrm>
          <a:prstGeom prst="rect">
            <a:avLst/>
          </a:prstGeom>
          <a:solidFill>
            <a:srgbClr val="3BA9A2"/>
          </a:solidFill>
          <a:ln w="6480">
            <a:noFill/>
          </a:ln>
        </p:spPr>
      </p:sp>
      <p:sp>
        <p:nvSpPr>
          <p:cNvPr id="79" name="CustomShape 2"/>
          <p:cNvSpPr/>
          <p:nvPr/>
        </p:nvSpPr>
        <p:spPr>
          <a:xfrm>
            <a:off x="612000" y="-36000"/>
            <a:ext cx="11077920" cy="3545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b"/>
          <a:lstStyle/>
          <a:p>
            <a:r>
              <a:rPr lang="en-US" sz="4400" dirty="0" smtClean="0">
                <a:solidFill>
                  <a:srgbClr val="FFFFFF"/>
                </a:solidFill>
                <a:latin typeface="Arial"/>
                <a:cs typeface="Arial"/>
              </a:rPr>
              <a:t>byte [] encrypt (byte[] plaintext,</a:t>
            </a:r>
          </a:p>
          <a:p>
            <a:r>
              <a:rPr lang="en-US" sz="4400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lang="en-US" sz="4400" dirty="0" smtClean="0">
                <a:solidFill>
                  <a:srgbClr val="FFFFFF"/>
                </a:solidFill>
                <a:latin typeface="Arial"/>
                <a:cs typeface="Arial"/>
              </a:rPr>
              <a:t>			 byte [] key,</a:t>
            </a:r>
            <a:endParaRPr lang="en-US" sz="4400" dirty="0">
              <a:solidFill>
                <a:srgbClr val="FFFFFF"/>
              </a:solidFill>
              <a:cs typeface="Arial"/>
            </a:endParaRPr>
          </a:p>
          <a:p>
            <a:r>
              <a:rPr lang="en-US" sz="4400" dirty="0">
                <a:solidFill>
                  <a:srgbClr val="FFFFFF"/>
                </a:solidFill>
                <a:cs typeface="Arial"/>
              </a:rPr>
              <a:t>				 byte [] </a:t>
            </a:r>
            <a:r>
              <a:rPr lang="en-US" sz="4400" dirty="0" smtClean="0">
                <a:solidFill>
                  <a:srgbClr val="FFFFFF"/>
                </a:solidFill>
                <a:cs typeface="Arial"/>
              </a:rPr>
              <a:t>iv,</a:t>
            </a:r>
            <a:endParaRPr lang="en-US" sz="44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sz="4400" dirty="0" smtClean="0">
                <a:solidFill>
                  <a:srgbClr val="FFFFFF"/>
                </a:solidFill>
                <a:latin typeface="Arial"/>
                <a:cs typeface="Arial"/>
              </a:rPr>
              <a:t>				 String algorithm,</a:t>
            </a:r>
          </a:p>
          <a:p>
            <a:r>
              <a:rPr lang="en-US" sz="4400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lang="en-US" sz="4400" dirty="0" smtClean="0">
                <a:solidFill>
                  <a:srgbClr val="FFFFFF"/>
                </a:solidFill>
                <a:latin typeface="Arial"/>
                <a:cs typeface="Arial"/>
              </a:rPr>
              <a:t>			 String mode) {</a:t>
            </a:r>
            <a:r>
              <a:rPr lang="mr-IN" sz="4400" dirty="0" smtClean="0">
                <a:solidFill>
                  <a:srgbClr val="FFFFFF"/>
                </a:solidFill>
                <a:latin typeface="Arial"/>
                <a:cs typeface="Arial"/>
              </a:rPr>
              <a:t>…</a:t>
            </a:r>
            <a:r>
              <a:rPr lang="en-US" sz="4400" dirty="0" smtClean="0">
                <a:solidFill>
                  <a:srgbClr val="FFFFFF"/>
                </a:solidFill>
                <a:latin typeface="Arial"/>
                <a:cs typeface="Arial"/>
              </a:rPr>
              <a:t>}</a:t>
            </a:r>
            <a:endParaRPr dirty="0">
              <a:latin typeface="Arial"/>
              <a:cs typeface="Arial"/>
            </a:endParaRPr>
          </a:p>
        </p:txBody>
      </p:sp>
      <p:pic>
        <p:nvPicPr>
          <p:cNvPr id="80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246600" y="6320160"/>
            <a:ext cx="1374840" cy="360360"/>
          </a:xfrm>
          <a:prstGeom prst="rect">
            <a:avLst/>
          </a:prstGeom>
          <a:ln>
            <a:noFill/>
          </a:ln>
        </p:spPr>
      </p:pic>
      <p:sp>
        <p:nvSpPr>
          <p:cNvPr id="81" name="CustomShape 3"/>
          <p:cNvSpPr/>
          <p:nvPr/>
        </p:nvSpPr>
        <p:spPr>
          <a:xfrm>
            <a:off x="612000" y="3783960"/>
            <a:ext cx="11579400" cy="1308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3600" dirty="0" smtClean="0">
                <a:solidFill>
                  <a:srgbClr val="767171"/>
                </a:solidFill>
                <a:latin typeface="Arial"/>
                <a:cs typeface="Arial"/>
              </a:rPr>
              <a:t>// I don’t know what those are, but how hard can it be?</a:t>
            </a:r>
            <a:endParaRPr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343594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0" y="0"/>
            <a:ext cx="12191400" cy="1378570"/>
          </a:xfrm>
          <a:prstGeom prst="rect">
            <a:avLst/>
          </a:prstGeom>
          <a:solidFill>
            <a:srgbClr val="3BA9A2"/>
          </a:solidFill>
          <a:ln w="6480">
            <a:noFill/>
          </a:ln>
        </p:spPr>
      </p:sp>
      <p:sp>
        <p:nvSpPr>
          <p:cNvPr id="87" name="CustomShape 2"/>
          <p:cNvSpPr/>
          <p:nvPr/>
        </p:nvSpPr>
        <p:spPr>
          <a:xfrm>
            <a:off x="0" y="0"/>
            <a:ext cx="12191400" cy="1324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en-US" sz="4400" dirty="0" smtClean="0">
                <a:solidFill>
                  <a:srgbClr val="FFFFFF"/>
                </a:solidFill>
                <a:latin typeface="Arial"/>
                <a:cs typeface="Arial"/>
              </a:rPr>
              <a:t>Negative Example 1</a:t>
            </a:r>
            <a:r>
              <a:rPr lang="en-US" sz="4400" smtClean="0">
                <a:solidFill>
                  <a:srgbClr val="FFFFFF"/>
                </a:solidFill>
                <a:latin typeface="Arial"/>
                <a:cs typeface="Arial"/>
              </a:rPr>
              <a:t>: Encrypting Strings in Java</a:t>
            </a:r>
            <a:endParaRPr dirty="0">
              <a:latin typeface="Arial"/>
              <a:cs typeface="Arial"/>
            </a:endParaRPr>
          </a:p>
        </p:txBody>
      </p:sp>
      <p:pic>
        <p:nvPicPr>
          <p:cNvPr id="88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0641451" y="6367199"/>
            <a:ext cx="1374840" cy="360360"/>
          </a:xfrm>
          <a:prstGeom prst="rect">
            <a:avLst/>
          </a:prstGeom>
          <a:ln>
            <a:noFill/>
          </a:ln>
        </p:spPr>
      </p:pic>
      <p:sp>
        <p:nvSpPr>
          <p:cNvPr id="89" name="CustomShape 3"/>
          <p:cNvSpPr/>
          <p:nvPr/>
        </p:nvSpPr>
        <p:spPr>
          <a:xfrm>
            <a:off x="274320" y="1425039"/>
            <a:ext cx="11795400" cy="5250081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571500" indent="-393192">
              <a:lnSpc>
                <a:spcPct val="100000"/>
              </a:lnSpc>
              <a:buFont typeface="Arial"/>
              <a:buChar char="•"/>
            </a:pPr>
            <a:r>
              <a:rPr lang="en-US" sz="2800" dirty="0" smtClean="0">
                <a:solidFill>
                  <a:srgbClr val="767171"/>
                </a:solidFill>
                <a:latin typeface="Arial"/>
                <a:cs typeface="Arial"/>
              </a:rPr>
              <a:t>Selecting an Algorithm and Mode</a:t>
            </a:r>
          </a:p>
          <a:p>
            <a:pPr marL="1028700" lvl="1" indent="-393192">
              <a:buFont typeface="Arial"/>
              <a:buChar char="•"/>
            </a:pPr>
            <a:r>
              <a:rPr lang="en-US" sz="2400" dirty="0" smtClean="0">
                <a:solidFill>
                  <a:srgbClr val="767171"/>
                </a:solidFill>
                <a:latin typeface="Arial"/>
                <a:cs typeface="Arial"/>
              </a:rPr>
              <a:t>Symmetric vs. Asymmetric, AES, RSA, ECC</a:t>
            </a:r>
          </a:p>
          <a:p>
            <a:pPr marL="1028700" lvl="1" indent="-393192">
              <a:buFont typeface="Arial"/>
              <a:buChar char="•"/>
            </a:pPr>
            <a:r>
              <a:rPr lang="en-US" sz="2400" dirty="0" smtClean="0">
                <a:solidFill>
                  <a:srgbClr val="767171"/>
                </a:solidFill>
                <a:latin typeface="Arial"/>
                <a:cs typeface="Arial"/>
              </a:rPr>
              <a:t>Symmetric modes: ECB, GCM, CBC, etc.</a:t>
            </a:r>
          </a:p>
          <a:p>
            <a:pPr marL="1028700" lvl="1" indent="-393192">
              <a:buFont typeface="Arial"/>
              <a:buChar char="•"/>
            </a:pPr>
            <a:r>
              <a:rPr lang="en-US" sz="2400" dirty="0" smtClean="0">
                <a:solidFill>
                  <a:srgbClr val="767171"/>
                </a:solidFill>
                <a:latin typeface="Arial"/>
                <a:cs typeface="Arial"/>
              </a:rPr>
              <a:t>Hashing (where applicable): MD5, SHA1, SHA2</a:t>
            </a:r>
          </a:p>
          <a:p>
            <a:pPr marL="571500" indent="-393192">
              <a:lnSpc>
                <a:spcPct val="100000"/>
              </a:lnSpc>
              <a:buFont typeface="Arial"/>
              <a:buChar char="•"/>
            </a:pPr>
            <a:r>
              <a:rPr lang="en-US" sz="2800" dirty="0" smtClean="0">
                <a:solidFill>
                  <a:srgbClr val="767171"/>
                </a:solidFill>
                <a:latin typeface="Arial"/>
                <a:cs typeface="Arial"/>
              </a:rPr>
              <a:t>Managing Keys</a:t>
            </a:r>
          </a:p>
          <a:p>
            <a:pPr marL="1028700" lvl="1" indent="-393192">
              <a:buFont typeface="Arial"/>
              <a:buChar char="•"/>
            </a:pPr>
            <a:r>
              <a:rPr lang="en-US" sz="2400" dirty="0" smtClean="0">
                <a:solidFill>
                  <a:srgbClr val="767171"/>
                </a:solidFill>
                <a:latin typeface="Arial"/>
                <a:cs typeface="Arial"/>
              </a:rPr>
              <a:t>Generated randomly, generated from passwords</a:t>
            </a:r>
          </a:p>
          <a:p>
            <a:pPr marL="1028700" lvl="1" indent="-393192">
              <a:buFont typeface="Arial"/>
              <a:buChar char="•"/>
            </a:pPr>
            <a:r>
              <a:rPr lang="en-US" sz="2400" dirty="0" smtClean="0">
                <a:solidFill>
                  <a:srgbClr val="767171"/>
                </a:solidFill>
                <a:latin typeface="Arial"/>
                <a:cs typeface="Arial"/>
              </a:rPr>
              <a:t>How to store, register, and communicate keys</a:t>
            </a:r>
          </a:p>
          <a:p>
            <a:pPr marL="1028700" lvl="1" indent="-393192">
              <a:buFont typeface="Arial"/>
              <a:buChar char="•"/>
            </a:pPr>
            <a:r>
              <a:rPr lang="en-US" sz="2400" dirty="0" smtClean="0">
                <a:solidFill>
                  <a:srgbClr val="767171"/>
                </a:solidFill>
                <a:latin typeface="Arial"/>
                <a:cs typeface="Arial"/>
              </a:rPr>
              <a:t>Key size, key trust</a:t>
            </a:r>
          </a:p>
          <a:p>
            <a:pPr marL="1028700" lvl="1" indent="-393192">
              <a:buFont typeface="Arial"/>
              <a:buChar char="•"/>
            </a:pPr>
            <a:r>
              <a:rPr lang="en-US" sz="2400" dirty="0" smtClean="0">
                <a:solidFill>
                  <a:srgbClr val="767171"/>
                </a:solidFill>
                <a:latin typeface="Arial"/>
                <a:cs typeface="Arial"/>
              </a:rPr>
              <a:t>User identification (passwords, biometrics, etc.)</a:t>
            </a:r>
            <a:endParaRPr lang="en-US" sz="2800" dirty="0" smtClean="0">
              <a:solidFill>
                <a:srgbClr val="767171"/>
              </a:solidFill>
              <a:latin typeface="Arial"/>
              <a:cs typeface="Arial"/>
            </a:endParaRPr>
          </a:p>
          <a:p>
            <a:pPr marL="571500" indent="-393192">
              <a:lnSpc>
                <a:spcPct val="100000"/>
              </a:lnSpc>
              <a:buFont typeface="Arial"/>
              <a:buChar char="•"/>
            </a:pPr>
            <a:r>
              <a:rPr lang="en-US" sz="2800" dirty="0" smtClean="0">
                <a:solidFill>
                  <a:srgbClr val="767171"/>
                </a:solidFill>
                <a:latin typeface="Arial"/>
                <a:cs typeface="Arial"/>
              </a:rPr>
              <a:t>Miscellaneous</a:t>
            </a:r>
          </a:p>
          <a:p>
            <a:pPr marL="1028700" lvl="1" indent="-393192">
              <a:buFont typeface="Arial"/>
              <a:buChar char="•"/>
            </a:pPr>
            <a:r>
              <a:rPr lang="en-US" sz="2400" dirty="0" smtClean="0">
                <a:solidFill>
                  <a:srgbClr val="767171"/>
                </a:solidFill>
                <a:latin typeface="Arial"/>
                <a:cs typeface="Arial"/>
              </a:rPr>
              <a:t>How to generate, store, and communicate: Initialization vector (IV), salt, nonce</a:t>
            </a:r>
          </a:p>
          <a:p>
            <a:pPr marL="1028700" lvl="1" indent="-393192">
              <a:buFont typeface="Arial"/>
              <a:buChar char="•"/>
            </a:pPr>
            <a:r>
              <a:rPr lang="en-US" sz="2400" dirty="0" smtClean="0">
                <a:solidFill>
                  <a:srgbClr val="767171"/>
                </a:solidFill>
                <a:latin typeface="Arial"/>
                <a:cs typeface="Arial"/>
              </a:rPr>
              <a:t>Padding, encoding, serializing, signing</a:t>
            </a:r>
          </a:p>
          <a:p>
            <a:pPr marL="1028700" lvl="1" indent="-393192">
              <a:buFont typeface="Arial"/>
              <a:buChar char="•"/>
            </a:pPr>
            <a:r>
              <a:rPr lang="en-US" sz="2400" dirty="0" smtClean="0">
                <a:solidFill>
                  <a:srgbClr val="767171"/>
                </a:solidFill>
                <a:latin typeface="Arial"/>
                <a:cs typeface="Arial"/>
              </a:rPr>
              <a:t>How to communicate all these decisions to the other party</a:t>
            </a:r>
          </a:p>
        </p:txBody>
      </p:sp>
    </p:spTree>
    <p:extLst>
      <p:ext uri="{BB962C8B-B14F-4D97-AF65-F5344CB8AC3E}">
        <p14:creationId xmlns:p14="http://schemas.microsoft.com/office/powerpoint/2010/main" val="128386982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0" y="0"/>
            <a:ext cx="12191400" cy="1378570"/>
          </a:xfrm>
          <a:prstGeom prst="rect">
            <a:avLst/>
          </a:prstGeom>
          <a:solidFill>
            <a:srgbClr val="3BA9A2"/>
          </a:solidFill>
          <a:ln w="6480">
            <a:noFill/>
          </a:ln>
        </p:spPr>
      </p:sp>
      <p:sp>
        <p:nvSpPr>
          <p:cNvPr id="87" name="CustomShape 2"/>
          <p:cNvSpPr/>
          <p:nvPr/>
        </p:nvSpPr>
        <p:spPr>
          <a:xfrm>
            <a:off x="571500" y="0"/>
            <a:ext cx="11388436" cy="1324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n-US" sz="4400" dirty="0" smtClean="0">
                <a:solidFill>
                  <a:srgbClr val="FFFFFF"/>
                </a:solidFill>
                <a:latin typeface="Arial"/>
                <a:cs typeface="Arial"/>
              </a:rPr>
              <a:t>Let’s ask Google and Stack Overflow</a:t>
            </a:r>
            <a:endParaRPr dirty="0">
              <a:latin typeface="Arial"/>
              <a:cs typeface="Arial"/>
            </a:endParaRPr>
          </a:p>
        </p:txBody>
      </p:sp>
      <p:pic>
        <p:nvPicPr>
          <p:cNvPr id="88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9244451" y="6382588"/>
            <a:ext cx="1374840" cy="360360"/>
          </a:xfrm>
          <a:prstGeom prst="rect">
            <a:avLst/>
          </a:prstGeom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3815522" y="6611779"/>
            <a:ext cx="17669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Proprietary Information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4255" y="1393959"/>
            <a:ext cx="7445036" cy="5459077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2451100" y="3305335"/>
            <a:ext cx="2044700" cy="647700"/>
          </a:xfrm>
          <a:prstGeom prst="straightConnector1">
            <a:avLst/>
          </a:prstGeom>
          <a:ln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625600" y="3066899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Wrong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451100" y="4257475"/>
            <a:ext cx="2044700" cy="647700"/>
          </a:xfrm>
          <a:prstGeom prst="straightConnector1">
            <a:avLst/>
          </a:prstGeom>
          <a:ln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625600" y="4019039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Wrong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451100" y="2444345"/>
            <a:ext cx="2044700" cy="647700"/>
          </a:xfrm>
          <a:prstGeom prst="straightConnector1">
            <a:avLst/>
          </a:prstGeom>
          <a:ln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625600" y="2205909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Wrong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787266" y="5711594"/>
            <a:ext cx="2708534" cy="0"/>
          </a:xfrm>
          <a:prstGeom prst="straightConnector1">
            <a:avLst/>
          </a:prstGeom>
          <a:ln>
            <a:solidFill>
              <a:srgbClr val="3BA9A2"/>
            </a:solidFill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41064" y="5526928"/>
            <a:ext cx="1346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Our Library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8427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4900" y="4914371"/>
            <a:ext cx="8546500" cy="199442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2300" y="1378569"/>
            <a:ext cx="6489100" cy="3514007"/>
          </a:xfrm>
          <a:prstGeom prst="rect">
            <a:avLst/>
          </a:prstGeom>
        </p:spPr>
      </p:pic>
      <p:sp>
        <p:nvSpPr>
          <p:cNvPr id="86" name="CustomShape 1"/>
          <p:cNvSpPr/>
          <p:nvPr/>
        </p:nvSpPr>
        <p:spPr>
          <a:xfrm>
            <a:off x="0" y="0"/>
            <a:ext cx="12191400" cy="1378570"/>
          </a:xfrm>
          <a:prstGeom prst="rect">
            <a:avLst/>
          </a:prstGeom>
          <a:solidFill>
            <a:srgbClr val="3BA9A2"/>
          </a:solidFill>
          <a:ln w="6480">
            <a:noFill/>
          </a:ln>
        </p:spPr>
      </p:sp>
      <p:sp>
        <p:nvSpPr>
          <p:cNvPr id="87" name="CustomShape 2"/>
          <p:cNvSpPr/>
          <p:nvPr/>
        </p:nvSpPr>
        <p:spPr>
          <a:xfrm>
            <a:off x="796666" y="0"/>
            <a:ext cx="10514880" cy="1324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n-US" sz="4400" dirty="0">
                <a:solidFill>
                  <a:srgbClr val="FFFFFF"/>
                </a:solidFill>
                <a:cs typeface="Arial"/>
              </a:rPr>
              <a:t>Bad code looks completely reasonable</a:t>
            </a:r>
            <a:endParaRPr dirty="0">
              <a:latin typeface="Arial"/>
              <a:cs typeface="Arial"/>
            </a:endParaRPr>
          </a:p>
        </p:txBody>
      </p:sp>
      <p:cxnSp>
        <p:nvCxnSpPr>
          <p:cNvPr id="7" name="Straight Arrow Connector 6"/>
          <p:cNvCxnSpPr>
            <a:stCxn id="8" idx="3"/>
          </p:cNvCxnSpPr>
          <p:nvPr/>
        </p:nvCxnSpPr>
        <p:spPr>
          <a:xfrm>
            <a:off x="3513131" y="1690950"/>
            <a:ext cx="6621469" cy="394920"/>
          </a:xfrm>
          <a:prstGeom prst="straightConnector1">
            <a:avLst/>
          </a:prstGeom>
          <a:ln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798631" y="1367784"/>
            <a:ext cx="1714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Insecure Key Generation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136900" y="3151994"/>
            <a:ext cx="5972175" cy="610675"/>
          </a:xfrm>
          <a:prstGeom prst="straightConnector1">
            <a:avLst/>
          </a:prstGeom>
          <a:ln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826719" y="2801124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Insecure Encryption</a:t>
            </a:r>
            <a:endParaRPr lang="en-US" dirty="0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3035300" y="4335059"/>
            <a:ext cx="609600" cy="695338"/>
          </a:xfrm>
          <a:prstGeom prst="straightConnector1">
            <a:avLst/>
          </a:prstGeom>
          <a:ln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798631" y="3860908"/>
            <a:ext cx="1581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Programmer Response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3035300" y="5748483"/>
            <a:ext cx="609600" cy="804717"/>
          </a:xfrm>
          <a:prstGeom prst="straightConnector1">
            <a:avLst/>
          </a:prstGeom>
          <a:ln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826719" y="5102152"/>
            <a:ext cx="170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Might Destroy Your Data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5561259" y="4945571"/>
            <a:ext cx="1068881" cy="1696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ounded Rectangle 54"/>
          <p:cNvSpPr/>
          <p:nvPr/>
        </p:nvSpPr>
        <p:spPr>
          <a:xfrm>
            <a:off x="3708400" y="5980992"/>
            <a:ext cx="673840" cy="1682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ounded Rectangle 55"/>
          <p:cNvSpPr/>
          <p:nvPr/>
        </p:nvSpPr>
        <p:spPr>
          <a:xfrm>
            <a:off x="6513759" y="6608707"/>
            <a:ext cx="1334841" cy="1696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55412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5261"/>
            <a:ext cx="12192000" cy="51274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1576" y="0"/>
            <a:ext cx="2940424" cy="220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381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0" y="-1"/>
            <a:ext cx="12191400" cy="1371600"/>
          </a:xfrm>
          <a:prstGeom prst="rect">
            <a:avLst/>
          </a:prstGeom>
          <a:solidFill>
            <a:srgbClr val="3BA9A2"/>
          </a:solidFill>
          <a:ln w="6480">
            <a:noFill/>
          </a:ln>
        </p:spPr>
      </p:sp>
      <p:sp>
        <p:nvSpPr>
          <p:cNvPr id="87" name="CustomShape 2"/>
          <p:cNvSpPr/>
          <p:nvPr/>
        </p:nvSpPr>
        <p:spPr>
          <a:xfrm>
            <a:off x="812153" y="0"/>
            <a:ext cx="10514880" cy="1324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n-US" sz="4400" dirty="0" smtClean="0">
                <a:solidFill>
                  <a:srgbClr val="FFFFFF"/>
                </a:solidFill>
                <a:latin typeface="Arial"/>
                <a:cs typeface="Arial"/>
              </a:rPr>
              <a:t>What’s the result of this?</a:t>
            </a:r>
            <a:endParaRPr dirty="0">
              <a:latin typeface="Arial"/>
              <a:cs typeface="Arial"/>
            </a:endParaRPr>
          </a:p>
        </p:txBody>
      </p:sp>
      <p:pic>
        <p:nvPicPr>
          <p:cNvPr id="88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246600" y="6320160"/>
            <a:ext cx="1374840" cy="360360"/>
          </a:xfrm>
          <a:prstGeom prst="rect">
            <a:avLst/>
          </a:prstGeom>
          <a:ln>
            <a:noFill/>
          </a:ln>
        </p:spPr>
      </p:pic>
      <p:sp>
        <p:nvSpPr>
          <p:cNvPr id="89" name="CustomShape 3"/>
          <p:cNvSpPr/>
          <p:nvPr/>
        </p:nvSpPr>
        <p:spPr>
          <a:xfrm>
            <a:off x="472140" y="1988063"/>
            <a:ext cx="11247120" cy="4692457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4000" dirty="0" smtClean="0">
                <a:solidFill>
                  <a:srgbClr val="767171"/>
                </a:solidFill>
                <a:latin typeface="Arial"/>
                <a:cs typeface="Arial"/>
              </a:rPr>
              <a:t>“65% of Android applications that use cryptography were found to use the default, insecure ECB mode for AES encryption.”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51238" y="6550223"/>
            <a:ext cx="6755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- 2013 </a:t>
            </a:r>
            <a:r>
              <a:rPr lang="en-US" sz="1400" dirty="0"/>
              <a:t>“An empirical study of cryptographic </a:t>
            </a:r>
            <a:r>
              <a:rPr lang="en-US" sz="1400" dirty="0" smtClean="0"/>
              <a:t>misuse </a:t>
            </a:r>
            <a:r>
              <a:rPr lang="en-US" sz="1400" dirty="0"/>
              <a:t>in Android applications. </a:t>
            </a:r>
          </a:p>
        </p:txBody>
      </p:sp>
    </p:spTree>
    <p:extLst>
      <p:ext uri="{BB962C8B-B14F-4D97-AF65-F5344CB8AC3E}">
        <p14:creationId xmlns:p14="http://schemas.microsoft.com/office/powerpoint/2010/main" val="46068091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0" y="0"/>
            <a:ext cx="12191400" cy="1378570"/>
          </a:xfrm>
          <a:prstGeom prst="rect">
            <a:avLst/>
          </a:prstGeom>
          <a:solidFill>
            <a:srgbClr val="3BA9A2"/>
          </a:solidFill>
          <a:ln w="6480">
            <a:noFill/>
          </a:ln>
        </p:spPr>
      </p:sp>
      <p:sp>
        <p:nvSpPr>
          <p:cNvPr id="87" name="CustomShape 2"/>
          <p:cNvSpPr/>
          <p:nvPr/>
        </p:nvSpPr>
        <p:spPr>
          <a:xfrm>
            <a:off x="796666" y="0"/>
            <a:ext cx="10514880" cy="1324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n-US" sz="4400" dirty="0" smtClean="0">
                <a:solidFill>
                  <a:srgbClr val="FFFFFF"/>
                </a:solidFill>
                <a:latin typeface="Arial"/>
                <a:cs typeface="Arial"/>
              </a:rPr>
              <a:t>Concept: </a:t>
            </a:r>
          </a:p>
          <a:p>
            <a:pPr>
              <a:lnSpc>
                <a:spcPct val="90000"/>
              </a:lnSpc>
            </a:pPr>
            <a:r>
              <a:rPr lang="en-US" sz="4400" dirty="0" smtClean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lang="en-US" sz="4400" dirty="0" smtClean="0">
                <a:solidFill>
                  <a:srgbClr val="FFFFFF"/>
                </a:solidFill>
                <a:latin typeface="Arial"/>
                <a:cs typeface="Arial"/>
              </a:rPr>
              <a:t>abstraction stack of building crypto</a:t>
            </a:r>
            <a:endParaRPr dirty="0">
              <a:latin typeface="Arial"/>
              <a:cs typeface="Arial"/>
            </a:endParaRPr>
          </a:p>
        </p:txBody>
      </p:sp>
      <p:pic>
        <p:nvPicPr>
          <p:cNvPr id="88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0817160" y="6482251"/>
            <a:ext cx="1374840" cy="360360"/>
          </a:xfrm>
          <a:prstGeom prst="rect">
            <a:avLst/>
          </a:prstGeom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5212522" y="6596390"/>
            <a:ext cx="17669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Proprietary Information</a:t>
            </a:r>
            <a:endParaRPr lang="en-US" sz="1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50" y="2978150"/>
            <a:ext cx="11696700" cy="901700"/>
          </a:xfrm>
          <a:prstGeom prst="rect">
            <a:avLst/>
          </a:prstGeom>
        </p:spPr>
      </p:pic>
      <p:sp>
        <p:nvSpPr>
          <p:cNvPr id="8" name="CustomShape 3"/>
          <p:cNvSpPr/>
          <p:nvPr/>
        </p:nvSpPr>
        <p:spPr>
          <a:xfrm>
            <a:off x="0" y="4707468"/>
            <a:ext cx="12016291" cy="1967652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178308" algn="ctr">
              <a:lnSpc>
                <a:spcPct val="100000"/>
              </a:lnSpc>
            </a:pPr>
            <a:r>
              <a:rPr lang="en-US" sz="2800" b="1" dirty="0" smtClean="0">
                <a:solidFill>
                  <a:srgbClr val="767171"/>
                </a:solidFill>
                <a:cs typeface="Arial"/>
              </a:rPr>
              <a:t>The left side is completely generic and can be used for anything.</a:t>
            </a:r>
          </a:p>
          <a:p>
            <a:pPr marL="178308" algn="ctr">
              <a:lnSpc>
                <a:spcPct val="100000"/>
              </a:lnSpc>
            </a:pPr>
            <a:r>
              <a:rPr lang="en-US" sz="2800" b="1" dirty="0" smtClean="0">
                <a:solidFill>
                  <a:srgbClr val="767171"/>
                </a:solidFill>
                <a:latin typeface="Arial"/>
                <a:cs typeface="Arial"/>
              </a:rPr>
              <a:t>The right side is specific and can only be used for one thing.</a:t>
            </a:r>
          </a:p>
          <a:p>
            <a:pPr marL="178308" algn="ctr">
              <a:lnSpc>
                <a:spcPct val="100000"/>
              </a:lnSpc>
            </a:pPr>
            <a:r>
              <a:rPr lang="en-US" sz="2800" b="1" dirty="0" smtClean="0">
                <a:solidFill>
                  <a:srgbClr val="767171"/>
                </a:solidFill>
                <a:latin typeface="Arial"/>
                <a:cs typeface="Arial"/>
              </a:rPr>
              <a:t>This always happens with abstractions.</a:t>
            </a:r>
            <a:endParaRPr sz="2400" b="1" dirty="0">
              <a:solidFill>
                <a:srgbClr val="76717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229405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0" y="0"/>
            <a:ext cx="12191400" cy="1378570"/>
          </a:xfrm>
          <a:prstGeom prst="rect">
            <a:avLst/>
          </a:prstGeom>
          <a:solidFill>
            <a:srgbClr val="3BA9A2"/>
          </a:solidFill>
          <a:ln w="6480">
            <a:noFill/>
          </a:ln>
        </p:spPr>
      </p:sp>
      <p:sp>
        <p:nvSpPr>
          <p:cNvPr id="87" name="CustomShape 2"/>
          <p:cNvSpPr/>
          <p:nvPr/>
        </p:nvSpPr>
        <p:spPr>
          <a:xfrm>
            <a:off x="1" y="0"/>
            <a:ext cx="12191400" cy="1324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en-US" sz="4400" dirty="0" smtClean="0">
                <a:solidFill>
                  <a:srgbClr val="FFFFFF"/>
                </a:solidFill>
                <a:latin typeface="Arial"/>
                <a:cs typeface="Arial"/>
              </a:rPr>
              <a:t>Mistakes creep into the gaps between layers</a:t>
            </a:r>
            <a:endParaRPr dirty="0">
              <a:latin typeface="Arial"/>
              <a:cs typeface="Arial"/>
            </a:endParaRPr>
          </a:p>
        </p:txBody>
      </p:sp>
      <p:pic>
        <p:nvPicPr>
          <p:cNvPr id="88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0641451" y="6367199"/>
            <a:ext cx="1374840" cy="360360"/>
          </a:xfrm>
          <a:prstGeom prst="rect">
            <a:avLst/>
          </a:prstGeom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5212522" y="6596390"/>
            <a:ext cx="17669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Proprietary Information</a:t>
            </a:r>
            <a:endParaRPr lang="en-US" sz="1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50" y="2292350"/>
            <a:ext cx="11696700" cy="22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68684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0" y="-1"/>
            <a:ext cx="12191400" cy="1371600"/>
          </a:xfrm>
          <a:prstGeom prst="rect">
            <a:avLst/>
          </a:prstGeom>
          <a:solidFill>
            <a:srgbClr val="3BA9A2"/>
          </a:solidFill>
          <a:ln w="6480">
            <a:noFill/>
          </a:ln>
        </p:spPr>
      </p:sp>
      <p:sp>
        <p:nvSpPr>
          <p:cNvPr id="87" name="CustomShape 2"/>
          <p:cNvSpPr/>
          <p:nvPr/>
        </p:nvSpPr>
        <p:spPr>
          <a:xfrm>
            <a:off x="812153" y="0"/>
            <a:ext cx="10514880" cy="1324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n-US" sz="4400" dirty="0" smtClean="0">
                <a:solidFill>
                  <a:srgbClr val="FFFFFF"/>
                </a:solidFill>
                <a:latin typeface="Arial"/>
                <a:cs typeface="Arial"/>
              </a:rPr>
              <a:t>Mistake 2</a:t>
            </a:r>
            <a:endParaRPr dirty="0">
              <a:latin typeface="Arial"/>
              <a:cs typeface="Arial"/>
            </a:endParaRPr>
          </a:p>
        </p:txBody>
      </p:sp>
      <p:pic>
        <p:nvPicPr>
          <p:cNvPr id="88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246600" y="6320160"/>
            <a:ext cx="1374840" cy="360360"/>
          </a:xfrm>
          <a:prstGeom prst="rect">
            <a:avLst/>
          </a:prstGeom>
          <a:ln>
            <a:noFill/>
          </a:ln>
        </p:spPr>
      </p:pic>
      <p:sp>
        <p:nvSpPr>
          <p:cNvPr id="89" name="CustomShape 3"/>
          <p:cNvSpPr/>
          <p:nvPr/>
        </p:nvSpPr>
        <p:spPr>
          <a:xfrm>
            <a:off x="472140" y="2449689"/>
            <a:ext cx="11247120" cy="4230831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4000" dirty="0" smtClean="0">
                <a:solidFill>
                  <a:srgbClr val="767171"/>
                </a:solidFill>
                <a:latin typeface="Arial"/>
                <a:cs typeface="Arial"/>
              </a:rPr>
              <a:t>Directly using low-level primitives like AES.</a:t>
            </a:r>
            <a:endParaRPr lang="en-US" sz="4000" dirty="0" smtClean="0">
              <a:solidFill>
                <a:srgbClr val="76717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64914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0" y="0"/>
            <a:ext cx="12191400" cy="1378570"/>
          </a:xfrm>
          <a:prstGeom prst="rect">
            <a:avLst/>
          </a:prstGeom>
          <a:solidFill>
            <a:srgbClr val="3BA9A2"/>
          </a:solidFill>
          <a:ln w="6480">
            <a:noFill/>
          </a:ln>
        </p:spPr>
      </p:sp>
      <p:sp>
        <p:nvSpPr>
          <p:cNvPr id="87" name="CustomShape 2"/>
          <p:cNvSpPr/>
          <p:nvPr/>
        </p:nvSpPr>
        <p:spPr>
          <a:xfrm>
            <a:off x="796665" y="0"/>
            <a:ext cx="11219625" cy="1324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n-US" sz="4400" dirty="0" smtClean="0">
                <a:solidFill>
                  <a:srgbClr val="FFFFFF"/>
                </a:solidFill>
                <a:latin typeface="Arial"/>
                <a:cs typeface="Arial"/>
              </a:rPr>
              <a:t>This is how you should imagine the attacker</a:t>
            </a:r>
            <a:endParaRPr dirty="0">
              <a:latin typeface="Arial"/>
              <a:cs typeface="Arial"/>
            </a:endParaRPr>
          </a:p>
        </p:txBody>
      </p:sp>
      <p:pic>
        <p:nvPicPr>
          <p:cNvPr id="88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0641451" y="6367199"/>
            <a:ext cx="1374840" cy="360360"/>
          </a:xfrm>
          <a:prstGeom prst="rect">
            <a:avLst/>
          </a:prstGeom>
          <a:ln>
            <a:noFill/>
          </a:ln>
        </p:spPr>
      </p:pic>
      <p:sp>
        <p:nvSpPr>
          <p:cNvPr id="89" name="CustomShape 3"/>
          <p:cNvSpPr/>
          <p:nvPr/>
        </p:nvSpPr>
        <p:spPr>
          <a:xfrm>
            <a:off x="274320" y="1425039"/>
            <a:ext cx="11795400" cy="5250081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178308" algn="ctr">
              <a:lnSpc>
                <a:spcPct val="100000"/>
              </a:lnSpc>
            </a:pPr>
            <a:r>
              <a:rPr lang="en-US" sz="2800" dirty="0" smtClean="0">
                <a:solidFill>
                  <a:srgbClr val="767171"/>
                </a:solidFill>
                <a:latin typeface="Arial"/>
                <a:cs typeface="Arial"/>
              </a:rPr>
              <a:t>A strong cryptographic attack model ignores “access control”</a:t>
            </a:r>
          </a:p>
          <a:p>
            <a:pPr marL="571500" indent="-393192">
              <a:lnSpc>
                <a:spcPct val="100000"/>
              </a:lnSpc>
              <a:buFont typeface="Arial"/>
              <a:buChar char="•"/>
            </a:pPr>
            <a:endParaRPr lang="en-US" sz="2800" dirty="0" smtClean="0">
              <a:solidFill>
                <a:srgbClr val="767171"/>
              </a:solidFill>
              <a:latin typeface="Arial"/>
              <a:cs typeface="Arial"/>
            </a:endParaRPr>
          </a:p>
          <a:p>
            <a:pPr marL="571500" indent="-393192">
              <a:lnSpc>
                <a:spcPct val="100000"/>
              </a:lnSpc>
              <a:buFont typeface="Arial"/>
              <a:buChar char="•"/>
            </a:pPr>
            <a:r>
              <a:rPr lang="en-US" sz="2800" dirty="0" smtClean="0">
                <a:solidFill>
                  <a:srgbClr val="767171"/>
                </a:solidFill>
                <a:latin typeface="Arial"/>
                <a:cs typeface="Arial"/>
              </a:rPr>
              <a:t>They can </a:t>
            </a:r>
            <a:r>
              <a:rPr lang="en-US" sz="2800" i="1" dirty="0" smtClean="0">
                <a:solidFill>
                  <a:srgbClr val="767171"/>
                </a:solidFill>
                <a:latin typeface="Arial"/>
                <a:cs typeface="Arial"/>
              </a:rPr>
              <a:t>read</a:t>
            </a:r>
            <a:r>
              <a:rPr lang="en-US" sz="2800" dirty="0" smtClean="0">
                <a:solidFill>
                  <a:srgbClr val="767171"/>
                </a:solidFill>
                <a:latin typeface="Arial"/>
                <a:cs typeface="Arial"/>
              </a:rPr>
              <a:t> all the encrypted data and plain text data</a:t>
            </a:r>
          </a:p>
          <a:p>
            <a:pPr marL="1028700" lvl="1" indent="-393192">
              <a:buFont typeface="Arial"/>
              <a:buChar char="•"/>
            </a:pPr>
            <a:r>
              <a:rPr lang="en-US" sz="2400" dirty="0" smtClean="0">
                <a:solidFill>
                  <a:srgbClr val="767171"/>
                </a:solidFill>
                <a:latin typeface="Arial"/>
                <a:cs typeface="Arial"/>
              </a:rPr>
              <a:t>But they can’t decrypt it </a:t>
            </a:r>
          </a:p>
          <a:p>
            <a:pPr marL="571500" indent="-393192">
              <a:lnSpc>
                <a:spcPct val="100000"/>
              </a:lnSpc>
              <a:buFont typeface="Arial"/>
              <a:buChar char="•"/>
            </a:pPr>
            <a:endParaRPr lang="en-US" sz="2800" dirty="0" smtClean="0">
              <a:solidFill>
                <a:srgbClr val="767171"/>
              </a:solidFill>
              <a:latin typeface="Arial"/>
              <a:cs typeface="Arial"/>
            </a:endParaRPr>
          </a:p>
          <a:p>
            <a:pPr marL="571500" indent="-393192">
              <a:lnSpc>
                <a:spcPct val="100000"/>
              </a:lnSpc>
              <a:buFont typeface="Arial"/>
              <a:buChar char="•"/>
            </a:pPr>
            <a:r>
              <a:rPr lang="en-US" sz="2800" dirty="0" smtClean="0">
                <a:solidFill>
                  <a:srgbClr val="767171"/>
                </a:solidFill>
                <a:latin typeface="Arial"/>
                <a:cs typeface="Arial"/>
              </a:rPr>
              <a:t>They can </a:t>
            </a:r>
            <a:r>
              <a:rPr lang="en-US" sz="2800" i="1" dirty="0" smtClean="0">
                <a:solidFill>
                  <a:srgbClr val="767171"/>
                </a:solidFill>
                <a:latin typeface="Arial"/>
                <a:cs typeface="Arial"/>
              </a:rPr>
              <a:t>change</a:t>
            </a:r>
            <a:r>
              <a:rPr lang="en-US" sz="2800" dirty="0" smtClean="0">
                <a:solidFill>
                  <a:srgbClr val="767171"/>
                </a:solidFill>
                <a:latin typeface="Arial"/>
                <a:cs typeface="Arial"/>
              </a:rPr>
              <a:t> all the encrypted data and plain text data</a:t>
            </a:r>
          </a:p>
          <a:p>
            <a:pPr marL="1028700" lvl="1" indent="-393192">
              <a:buFont typeface="Arial"/>
              <a:buChar char="•"/>
            </a:pPr>
            <a:r>
              <a:rPr lang="en-US" sz="2400" dirty="0" smtClean="0">
                <a:solidFill>
                  <a:srgbClr val="767171"/>
                </a:solidFill>
                <a:latin typeface="Arial"/>
                <a:cs typeface="Arial"/>
              </a:rPr>
              <a:t>But digital signatures should be able to catch it</a:t>
            </a:r>
          </a:p>
          <a:p>
            <a:pPr marL="571500" indent="-393192">
              <a:buFont typeface="Arial"/>
              <a:buChar char="•"/>
            </a:pPr>
            <a:endParaRPr lang="en-US" sz="2800" dirty="0" smtClean="0">
              <a:solidFill>
                <a:srgbClr val="767171"/>
              </a:solidFill>
              <a:latin typeface="Arial"/>
              <a:cs typeface="Arial"/>
            </a:endParaRPr>
          </a:p>
          <a:p>
            <a:pPr marL="571500" indent="-393192">
              <a:buFont typeface="Arial"/>
              <a:buChar char="•"/>
            </a:pPr>
            <a:r>
              <a:rPr lang="en-US" sz="2800" dirty="0" smtClean="0">
                <a:solidFill>
                  <a:srgbClr val="767171"/>
                </a:solidFill>
                <a:latin typeface="Arial"/>
                <a:cs typeface="Arial"/>
              </a:rPr>
              <a:t>They can choose example plain text data to encrypt</a:t>
            </a:r>
          </a:p>
          <a:p>
            <a:pPr marL="1028700" lvl="1" indent="-393192">
              <a:buFont typeface="Arial"/>
              <a:buChar char="•"/>
            </a:pPr>
            <a:r>
              <a:rPr lang="en-US" sz="2400" dirty="0" smtClean="0">
                <a:solidFill>
                  <a:srgbClr val="767171"/>
                </a:solidFill>
                <a:latin typeface="Arial"/>
                <a:cs typeface="Arial"/>
              </a:rPr>
              <a:t>For instance by creating an account with known values</a:t>
            </a:r>
          </a:p>
          <a:p>
            <a:pPr marL="1028700" lvl="1" indent="-393192">
              <a:buFont typeface="Arial"/>
              <a:buChar char="•"/>
            </a:pPr>
            <a:endParaRPr lang="en-US" sz="2400" dirty="0">
              <a:solidFill>
                <a:srgbClr val="767171"/>
              </a:solidFill>
              <a:latin typeface="Arial"/>
              <a:cs typeface="Arial"/>
            </a:endParaRPr>
          </a:p>
          <a:p>
            <a:pPr marL="571500" indent="-393192">
              <a:buFont typeface="Arial"/>
              <a:buChar char="•"/>
            </a:pPr>
            <a:r>
              <a:rPr lang="en-US" sz="2800" dirty="0" smtClean="0">
                <a:solidFill>
                  <a:srgbClr val="767171"/>
                </a:solidFill>
                <a:latin typeface="Arial"/>
                <a:cs typeface="Arial"/>
              </a:rPr>
              <a:t>They know the algorithm and the format of the data</a:t>
            </a:r>
          </a:p>
          <a:p>
            <a:pPr marL="1028700" lvl="1" indent="-393192">
              <a:buFont typeface="Arial"/>
              <a:buChar char="•"/>
            </a:pPr>
            <a:r>
              <a:rPr lang="en-US" sz="2400" dirty="0" smtClean="0">
                <a:solidFill>
                  <a:srgbClr val="767171"/>
                </a:solidFill>
                <a:latin typeface="Arial"/>
                <a:cs typeface="Arial"/>
              </a:rPr>
              <a:t>But not necessarily the keys</a:t>
            </a:r>
            <a:endParaRPr sz="2400" dirty="0">
              <a:solidFill>
                <a:srgbClr val="76717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875100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0" y="-1"/>
            <a:ext cx="12191400" cy="1371600"/>
          </a:xfrm>
          <a:prstGeom prst="rect">
            <a:avLst/>
          </a:prstGeom>
          <a:solidFill>
            <a:srgbClr val="3BA9A2"/>
          </a:solidFill>
          <a:ln w="6480">
            <a:noFill/>
          </a:ln>
        </p:spPr>
      </p:sp>
      <p:sp>
        <p:nvSpPr>
          <p:cNvPr id="87" name="CustomShape 2"/>
          <p:cNvSpPr/>
          <p:nvPr/>
        </p:nvSpPr>
        <p:spPr>
          <a:xfrm>
            <a:off x="812153" y="0"/>
            <a:ext cx="10514880" cy="1324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n-US" sz="4400" dirty="0" smtClean="0">
                <a:solidFill>
                  <a:srgbClr val="FFFFFF"/>
                </a:solidFill>
                <a:latin typeface="Arial"/>
                <a:cs typeface="Arial"/>
              </a:rPr>
              <a:t>Mistake 3</a:t>
            </a:r>
            <a:endParaRPr dirty="0">
              <a:latin typeface="Arial"/>
              <a:cs typeface="Arial"/>
            </a:endParaRPr>
          </a:p>
        </p:txBody>
      </p:sp>
      <p:pic>
        <p:nvPicPr>
          <p:cNvPr id="88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246600" y="6320160"/>
            <a:ext cx="1374840" cy="360360"/>
          </a:xfrm>
          <a:prstGeom prst="rect">
            <a:avLst/>
          </a:prstGeom>
          <a:ln>
            <a:noFill/>
          </a:ln>
        </p:spPr>
      </p:pic>
      <p:sp>
        <p:nvSpPr>
          <p:cNvPr id="89" name="CustomShape 3"/>
          <p:cNvSpPr/>
          <p:nvPr/>
        </p:nvSpPr>
        <p:spPr>
          <a:xfrm>
            <a:off x="472140" y="2449689"/>
            <a:ext cx="11247120" cy="4230831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4000" dirty="0" smtClean="0">
                <a:solidFill>
                  <a:srgbClr val="767171"/>
                </a:solidFill>
                <a:latin typeface="Arial"/>
                <a:cs typeface="Arial"/>
              </a:rPr>
              <a:t>Using a weak attack model.</a:t>
            </a:r>
            <a:endParaRPr lang="en-US" sz="4000" dirty="0" smtClean="0">
              <a:solidFill>
                <a:srgbClr val="76717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087380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0" y="0"/>
            <a:ext cx="12191400" cy="1378570"/>
          </a:xfrm>
          <a:prstGeom prst="rect">
            <a:avLst/>
          </a:prstGeom>
          <a:solidFill>
            <a:srgbClr val="3BA9A2"/>
          </a:solidFill>
          <a:ln w="6480">
            <a:noFill/>
          </a:ln>
        </p:spPr>
      </p:sp>
      <p:sp>
        <p:nvSpPr>
          <p:cNvPr id="87" name="CustomShape 2"/>
          <p:cNvSpPr/>
          <p:nvPr/>
        </p:nvSpPr>
        <p:spPr>
          <a:xfrm>
            <a:off x="796666" y="0"/>
            <a:ext cx="10514880" cy="1324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n-US" sz="4400" dirty="0">
                <a:solidFill>
                  <a:srgbClr val="FFFFFF"/>
                </a:solidFill>
                <a:cs typeface="Arial"/>
              </a:rPr>
              <a:t>Key </a:t>
            </a:r>
            <a:r>
              <a:rPr lang="en-US" sz="4400" dirty="0" smtClean="0">
                <a:solidFill>
                  <a:srgbClr val="FFFFFF"/>
                </a:solidFill>
                <a:cs typeface="Arial"/>
              </a:rPr>
              <a:t>Generation and Management</a:t>
            </a:r>
            <a:endParaRPr lang="en-US" sz="4400" dirty="0">
              <a:cs typeface="Arial"/>
            </a:endParaRPr>
          </a:p>
        </p:txBody>
      </p:sp>
      <p:pic>
        <p:nvPicPr>
          <p:cNvPr id="88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0641451" y="6367199"/>
            <a:ext cx="1374840" cy="36036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0" y="1794933"/>
            <a:ext cx="12192000" cy="4880187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571500" indent="-393192">
              <a:lnSpc>
                <a:spcPct val="100000"/>
              </a:lnSpc>
              <a:buFont typeface="Arial"/>
              <a:buChar char="•"/>
            </a:pPr>
            <a:r>
              <a:rPr lang="en-US" sz="2800" dirty="0" smtClean="0">
                <a:solidFill>
                  <a:srgbClr val="767171"/>
                </a:solidFill>
                <a:latin typeface="Arial"/>
                <a:cs typeface="Arial"/>
              </a:rPr>
              <a:t>Randomly generated keys: High security, hard to manage</a:t>
            </a:r>
          </a:p>
          <a:p>
            <a:pPr marL="1028700" lvl="1" indent="-393192">
              <a:buFont typeface="Arial"/>
              <a:buChar char="•"/>
            </a:pPr>
            <a:r>
              <a:rPr lang="en-US" sz="2400" dirty="0" smtClean="0">
                <a:solidFill>
                  <a:srgbClr val="767171"/>
                </a:solidFill>
                <a:latin typeface="Arial"/>
                <a:cs typeface="Arial"/>
              </a:rPr>
              <a:t>Need to store the key, introducing new attack vectors.</a:t>
            </a:r>
          </a:p>
          <a:p>
            <a:pPr marL="1028700" lvl="1" indent="-393192">
              <a:buFont typeface="Arial"/>
              <a:buChar char="•"/>
            </a:pPr>
            <a:r>
              <a:rPr lang="en-US" sz="2400" b="1" dirty="0" smtClean="0">
                <a:solidFill>
                  <a:srgbClr val="767171"/>
                </a:solidFill>
                <a:latin typeface="Arial"/>
                <a:cs typeface="Arial"/>
              </a:rPr>
              <a:t>Bad</a:t>
            </a:r>
            <a:r>
              <a:rPr lang="en-US" sz="2400" dirty="0" smtClean="0">
                <a:solidFill>
                  <a:srgbClr val="767171"/>
                </a:solidFill>
                <a:latin typeface="Arial"/>
                <a:cs typeface="Arial"/>
              </a:rPr>
              <a:t>: Storing the key next to the </a:t>
            </a:r>
            <a:r>
              <a:rPr lang="en-US" sz="2400" dirty="0" err="1" smtClean="0">
                <a:solidFill>
                  <a:srgbClr val="767171"/>
                </a:solidFill>
                <a:latin typeface="Arial"/>
                <a:cs typeface="Arial"/>
              </a:rPr>
              <a:t>ciphertext</a:t>
            </a:r>
            <a:r>
              <a:rPr lang="en-US" sz="2400" dirty="0" smtClean="0">
                <a:solidFill>
                  <a:srgbClr val="767171"/>
                </a:solidFill>
                <a:latin typeface="Arial"/>
                <a:cs typeface="Arial"/>
              </a:rPr>
              <a:t>.</a:t>
            </a:r>
          </a:p>
          <a:p>
            <a:pPr marL="1028700" lvl="1" indent="-393192">
              <a:buFont typeface="Arial"/>
              <a:buChar char="•"/>
            </a:pPr>
            <a:r>
              <a:rPr lang="en-US" sz="2400" b="1" dirty="0" smtClean="0">
                <a:solidFill>
                  <a:srgbClr val="767171"/>
                </a:solidFill>
                <a:latin typeface="Arial"/>
                <a:cs typeface="Arial"/>
              </a:rPr>
              <a:t>Bad</a:t>
            </a:r>
            <a:r>
              <a:rPr lang="en-US" sz="2400" dirty="0" smtClean="0">
                <a:solidFill>
                  <a:srgbClr val="767171"/>
                </a:solidFill>
                <a:latin typeface="Arial"/>
                <a:cs typeface="Arial"/>
              </a:rPr>
              <a:t>: Not using a cryptographically secure RNG.</a:t>
            </a:r>
          </a:p>
          <a:p>
            <a:pPr marL="1028700" lvl="1" indent="-393192">
              <a:buFont typeface="Arial"/>
              <a:buChar char="•"/>
            </a:pPr>
            <a:r>
              <a:rPr lang="en-US" sz="2400" b="1" dirty="0" smtClean="0">
                <a:solidFill>
                  <a:srgbClr val="767171"/>
                </a:solidFill>
                <a:latin typeface="Arial"/>
                <a:cs typeface="Arial"/>
              </a:rPr>
              <a:t>Good</a:t>
            </a:r>
            <a:r>
              <a:rPr lang="en-US" sz="2400" dirty="0" smtClean="0">
                <a:solidFill>
                  <a:srgbClr val="767171"/>
                </a:solidFill>
                <a:latin typeface="Arial"/>
                <a:cs typeface="Arial"/>
              </a:rPr>
              <a:t>: Use an HSM, keychain, or other kind of KMS.</a:t>
            </a:r>
            <a:endParaRPr lang="en-US" sz="2400" dirty="0" smtClean="0">
              <a:solidFill>
                <a:srgbClr val="767171"/>
              </a:solidFill>
              <a:latin typeface="Arial"/>
              <a:cs typeface="Arial"/>
            </a:endParaRPr>
          </a:p>
          <a:p>
            <a:pPr marL="1028700" lvl="1" indent="-393192">
              <a:buFont typeface="Arial"/>
              <a:buChar char="•"/>
            </a:pPr>
            <a:endParaRPr lang="en-US" sz="2400" dirty="0" smtClean="0">
              <a:solidFill>
                <a:srgbClr val="767171"/>
              </a:solidFill>
              <a:latin typeface="Arial"/>
              <a:cs typeface="Arial"/>
            </a:endParaRPr>
          </a:p>
          <a:p>
            <a:pPr marL="571500" indent="-393192">
              <a:lnSpc>
                <a:spcPct val="100000"/>
              </a:lnSpc>
              <a:buFont typeface="Arial"/>
              <a:buChar char="•"/>
            </a:pPr>
            <a:r>
              <a:rPr lang="en-US" sz="2800" dirty="0" smtClean="0">
                <a:solidFill>
                  <a:srgbClr val="767171"/>
                </a:solidFill>
                <a:latin typeface="Arial"/>
                <a:cs typeface="Arial"/>
              </a:rPr>
              <a:t>Password-based keys: No “management” but weaker security</a:t>
            </a:r>
            <a:endParaRPr lang="en-US" sz="2800" dirty="0" smtClean="0">
              <a:solidFill>
                <a:srgbClr val="767171"/>
              </a:solidFill>
              <a:latin typeface="Arial"/>
              <a:cs typeface="Arial"/>
            </a:endParaRPr>
          </a:p>
          <a:p>
            <a:pPr marL="1028700" lvl="1" indent="-393192">
              <a:buFont typeface="Arial"/>
              <a:buChar char="•"/>
            </a:pPr>
            <a:r>
              <a:rPr lang="en-US" sz="2400" b="1" dirty="0" smtClean="0">
                <a:solidFill>
                  <a:srgbClr val="767171"/>
                </a:solidFill>
                <a:latin typeface="Arial"/>
                <a:cs typeface="Arial"/>
              </a:rPr>
              <a:t>Bad</a:t>
            </a:r>
            <a:r>
              <a:rPr lang="en-US" sz="2400" dirty="0" smtClean="0">
                <a:solidFill>
                  <a:srgbClr val="767171"/>
                </a:solidFill>
                <a:latin typeface="Arial"/>
                <a:cs typeface="Arial"/>
              </a:rPr>
              <a:t>: Using </a:t>
            </a:r>
            <a:r>
              <a:rPr lang="en-US" sz="2400" dirty="0" smtClean="0">
                <a:solidFill>
                  <a:srgbClr val="767171"/>
                </a:solidFill>
                <a:latin typeface="Arial"/>
                <a:cs typeface="Arial"/>
              </a:rPr>
              <a:t>the password as the AES key: </a:t>
            </a:r>
            <a:r>
              <a:rPr lang="en-US" sz="2400" dirty="0" smtClean="0">
                <a:solidFill>
                  <a:srgbClr val="767171"/>
                </a:solidFill>
                <a:latin typeface="Arial"/>
                <a:cs typeface="Arial"/>
              </a:rPr>
              <a:t>Wrong size, easy </a:t>
            </a:r>
            <a:r>
              <a:rPr lang="en-US" sz="2400" dirty="0" smtClean="0">
                <a:solidFill>
                  <a:srgbClr val="767171"/>
                </a:solidFill>
                <a:latin typeface="Arial"/>
                <a:cs typeface="Arial"/>
              </a:rPr>
              <a:t>to crack.</a:t>
            </a:r>
          </a:p>
          <a:p>
            <a:pPr marL="1028700" lvl="1" indent="-393192">
              <a:buFont typeface="Arial"/>
              <a:buChar char="•"/>
            </a:pPr>
            <a:r>
              <a:rPr lang="en-US" sz="2400" b="1" dirty="0" smtClean="0">
                <a:solidFill>
                  <a:srgbClr val="767171"/>
                </a:solidFill>
                <a:latin typeface="Arial"/>
                <a:cs typeface="Arial"/>
              </a:rPr>
              <a:t>Bad</a:t>
            </a:r>
            <a:r>
              <a:rPr lang="en-US" sz="2400" dirty="0" smtClean="0">
                <a:solidFill>
                  <a:srgbClr val="767171"/>
                </a:solidFill>
                <a:latin typeface="Arial"/>
                <a:cs typeface="Arial"/>
              </a:rPr>
              <a:t>: Using </a:t>
            </a:r>
            <a:r>
              <a:rPr lang="en-US" sz="2400" dirty="0" err="1" smtClean="0">
                <a:solidFill>
                  <a:srgbClr val="767171"/>
                </a:solidFill>
                <a:latin typeface="Arial"/>
                <a:cs typeface="Arial"/>
              </a:rPr>
              <a:t>password.getBytes</a:t>
            </a:r>
            <a:r>
              <a:rPr lang="en-US" sz="2400" dirty="0" smtClean="0">
                <a:solidFill>
                  <a:srgbClr val="767171"/>
                </a:solidFill>
                <a:latin typeface="Arial"/>
                <a:cs typeface="Arial"/>
              </a:rPr>
              <a:t>() as a seed to </a:t>
            </a:r>
            <a:r>
              <a:rPr lang="en-US" sz="2400" dirty="0" smtClean="0">
                <a:solidFill>
                  <a:srgbClr val="767171"/>
                </a:solidFill>
                <a:latin typeface="Arial"/>
                <a:cs typeface="Arial"/>
              </a:rPr>
              <a:t>RNG</a:t>
            </a:r>
            <a:endParaRPr lang="en-US" sz="2400" dirty="0" smtClean="0">
              <a:solidFill>
                <a:srgbClr val="767171"/>
              </a:solidFill>
              <a:latin typeface="Arial"/>
              <a:cs typeface="Arial"/>
            </a:endParaRPr>
          </a:p>
          <a:p>
            <a:pPr marL="1028700" lvl="1" indent="-393192">
              <a:buFont typeface="Arial"/>
              <a:buChar char="•"/>
            </a:pPr>
            <a:r>
              <a:rPr lang="en-US" sz="2400" b="1" dirty="0" smtClean="0">
                <a:solidFill>
                  <a:srgbClr val="767171"/>
                </a:solidFill>
                <a:cs typeface="Arial"/>
              </a:rPr>
              <a:t>Good</a:t>
            </a:r>
            <a:r>
              <a:rPr lang="en-US" sz="2400" dirty="0" smtClean="0">
                <a:solidFill>
                  <a:srgbClr val="767171"/>
                </a:solidFill>
                <a:cs typeface="Arial"/>
              </a:rPr>
              <a:t>: Use </a:t>
            </a:r>
            <a:r>
              <a:rPr lang="en-US" sz="2400" dirty="0">
                <a:solidFill>
                  <a:srgbClr val="767171"/>
                </a:solidFill>
                <a:cs typeface="Arial"/>
              </a:rPr>
              <a:t>an approved password-based key derivation function “</a:t>
            </a:r>
            <a:r>
              <a:rPr lang="en-US" sz="2400" dirty="0" smtClean="0">
                <a:solidFill>
                  <a:srgbClr val="767171"/>
                </a:solidFill>
                <a:cs typeface="Arial"/>
              </a:rPr>
              <a:t>PBKDF”.</a:t>
            </a:r>
            <a:endParaRPr lang="en-US" sz="2800" dirty="0">
              <a:solidFill>
                <a:srgbClr val="767171"/>
              </a:solidFill>
              <a:cs typeface="Arial"/>
            </a:endParaRPr>
          </a:p>
          <a:p>
            <a:pPr marL="1028700" lvl="1" indent="-393192">
              <a:buFont typeface="Arial"/>
              <a:buChar char="•"/>
            </a:pPr>
            <a:endParaRPr lang="en-US" sz="2800" dirty="0" smtClean="0">
              <a:solidFill>
                <a:srgbClr val="76717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077551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0" y="-1"/>
            <a:ext cx="12191400" cy="1371600"/>
          </a:xfrm>
          <a:prstGeom prst="rect">
            <a:avLst/>
          </a:prstGeom>
          <a:solidFill>
            <a:srgbClr val="3BA9A2"/>
          </a:solidFill>
          <a:ln w="6480">
            <a:noFill/>
          </a:ln>
        </p:spPr>
      </p:sp>
      <p:sp>
        <p:nvSpPr>
          <p:cNvPr id="87" name="CustomShape 2"/>
          <p:cNvSpPr/>
          <p:nvPr/>
        </p:nvSpPr>
        <p:spPr>
          <a:xfrm>
            <a:off x="812153" y="0"/>
            <a:ext cx="10514880" cy="1324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n-US" sz="4400" dirty="0" smtClean="0">
                <a:solidFill>
                  <a:srgbClr val="FFFFFF"/>
                </a:solidFill>
                <a:latin typeface="Arial"/>
                <a:cs typeface="Arial"/>
              </a:rPr>
              <a:t>Mistake 4</a:t>
            </a:r>
            <a:endParaRPr dirty="0">
              <a:latin typeface="Arial"/>
              <a:cs typeface="Arial"/>
            </a:endParaRPr>
          </a:p>
        </p:txBody>
      </p:sp>
      <p:pic>
        <p:nvPicPr>
          <p:cNvPr id="88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246600" y="6320160"/>
            <a:ext cx="1374840" cy="360360"/>
          </a:xfrm>
          <a:prstGeom prst="rect">
            <a:avLst/>
          </a:prstGeom>
          <a:ln>
            <a:noFill/>
          </a:ln>
        </p:spPr>
      </p:pic>
      <p:sp>
        <p:nvSpPr>
          <p:cNvPr id="89" name="CustomShape 3"/>
          <p:cNvSpPr/>
          <p:nvPr/>
        </p:nvSpPr>
        <p:spPr>
          <a:xfrm>
            <a:off x="472140" y="2449689"/>
            <a:ext cx="11247120" cy="4230831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4000" dirty="0" smtClean="0">
                <a:solidFill>
                  <a:srgbClr val="767171"/>
                </a:solidFill>
                <a:latin typeface="Arial"/>
                <a:cs typeface="Arial"/>
              </a:rPr>
              <a:t>Broken key management or</a:t>
            </a:r>
          </a:p>
          <a:p>
            <a:pPr algn="ctr">
              <a:lnSpc>
                <a:spcPct val="100000"/>
              </a:lnSpc>
            </a:pPr>
            <a:endParaRPr lang="en-US" sz="4000" dirty="0" smtClean="0">
              <a:solidFill>
                <a:srgbClr val="767171"/>
              </a:solidFill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lang="en-US" sz="4000" dirty="0" smtClean="0">
                <a:solidFill>
                  <a:srgbClr val="767171"/>
                </a:solidFill>
                <a:latin typeface="Arial"/>
                <a:cs typeface="Arial"/>
              </a:rPr>
              <a:t>No key management strategy.</a:t>
            </a:r>
            <a:endParaRPr lang="en-US" sz="4000" dirty="0" smtClean="0">
              <a:solidFill>
                <a:srgbClr val="76717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353188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0" y="-36000"/>
            <a:ext cx="12191400" cy="3608280"/>
          </a:xfrm>
          <a:prstGeom prst="rect">
            <a:avLst/>
          </a:prstGeom>
          <a:solidFill>
            <a:srgbClr val="3BA9A2"/>
          </a:solidFill>
          <a:ln w="6480">
            <a:noFill/>
          </a:ln>
        </p:spPr>
      </p:sp>
      <p:sp>
        <p:nvSpPr>
          <p:cNvPr id="79" name="CustomShape 2"/>
          <p:cNvSpPr/>
          <p:nvPr/>
        </p:nvSpPr>
        <p:spPr>
          <a:xfrm>
            <a:off x="612000" y="1122480"/>
            <a:ext cx="11077920" cy="2386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b"/>
          <a:lstStyle/>
          <a:p>
            <a:pPr algn="ctr"/>
            <a:r>
              <a:rPr lang="en-US" sz="4400" dirty="0" smtClean="0">
                <a:solidFill>
                  <a:srgbClr val="FFFFFF"/>
                </a:solidFill>
                <a:latin typeface="Arial"/>
                <a:cs typeface="Arial"/>
              </a:rPr>
              <a:t>Security </a:t>
            </a:r>
            <a:r>
              <a:rPr lang="en-US" sz="4400" dirty="0" smtClean="0">
                <a:solidFill>
                  <a:srgbClr val="FFFFFF"/>
                </a:solidFill>
                <a:latin typeface="Arial"/>
                <a:cs typeface="Arial"/>
              </a:rPr>
              <a:t>Problems of Bad Crypto</a:t>
            </a:r>
            <a:endParaRPr dirty="0">
              <a:latin typeface="Arial"/>
              <a:cs typeface="Arial"/>
            </a:endParaRPr>
          </a:p>
        </p:txBody>
      </p:sp>
      <p:pic>
        <p:nvPicPr>
          <p:cNvPr id="80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246600" y="6320160"/>
            <a:ext cx="1374840" cy="360360"/>
          </a:xfrm>
          <a:prstGeom prst="rect">
            <a:avLst/>
          </a:prstGeom>
          <a:ln>
            <a:noFill/>
          </a:ln>
        </p:spPr>
      </p:pic>
      <p:sp>
        <p:nvSpPr>
          <p:cNvPr id="81" name="CustomShape 3"/>
          <p:cNvSpPr/>
          <p:nvPr/>
        </p:nvSpPr>
        <p:spPr>
          <a:xfrm>
            <a:off x="0" y="3783960"/>
            <a:ext cx="12191400" cy="1308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4000" dirty="0" smtClean="0">
                <a:solidFill>
                  <a:srgbClr val="767171"/>
                </a:solidFill>
                <a:latin typeface="Arial"/>
                <a:cs typeface="Arial"/>
              </a:rPr>
              <a:t>Losing Confidentiality and Integrity</a:t>
            </a:r>
            <a:endParaRPr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771955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0" y="0"/>
            <a:ext cx="12191400" cy="1238250"/>
          </a:xfrm>
          <a:prstGeom prst="rect">
            <a:avLst/>
          </a:prstGeom>
          <a:solidFill>
            <a:srgbClr val="3BA9A2"/>
          </a:solidFill>
          <a:ln w="6480">
            <a:noFill/>
          </a:ln>
        </p:spPr>
      </p:sp>
      <p:sp>
        <p:nvSpPr>
          <p:cNvPr id="87" name="CustomShape 2"/>
          <p:cNvSpPr/>
          <p:nvPr/>
        </p:nvSpPr>
        <p:spPr>
          <a:xfrm>
            <a:off x="827640" y="0"/>
            <a:ext cx="10514880" cy="1324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n-US" sz="4400" dirty="0" smtClean="0">
                <a:solidFill>
                  <a:srgbClr val="FFFFFF"/>
                </a:solidFill>
                <a:latin typeface="Arial"/>
                <a:cs typeface="Arial"/>
              </a:rPr>
              <a:t>AES Modes - ECB </a:t>
            </a:r>
            <a:r>
              <a:rPr lang="en-US" sz="4400" dirty="0" err="1" smtClean="0">
                <a:solidFill>
                  <a:srgbClr val="FFFFFF"/>
                </a:solidFill>
                <a:latin typeface="Arial"/>
                <a:cs typeface="Arial"/>
              </a:rPr>
              <a:t>vs</a:t>
            </a:r>
            <a:r>
              <a:rPr lang="en-US" sz="4400" dirty="0" smtClean="0">
                <a:solidFill>
                  <a:srgbClr val="FFFFFF"/>
                </a:solidFill>
                <a:latin typeface="Arial"/>
                <a:cs typeface="Arial"/>
              </a:rPr>
              <a:t> CBC (Encrypt)</a:t>
            </a:r>
            <a:endParaRPr dirty="0">
              <a:latin typeface="Arial"/>
              <a:cs typeface="Arial"/>
            </a:endParaRPr>
          </a:p>
        </p:txBody>
      </p:sp>
      <p:pic>
        <p:nvPicPr>
          <p:cNvPr id="88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246600" y="6320160"/>
            <a:ext cx="1374840" cy="360360"/>
          </a:xfrm>
          <a:prstGeom prst="rect">
            <a:avLst/>
          </a:prstGeom>
          <a:ln>
            <a:noFill/>
          </a:ln>
        </p:spPr>
      </p:pic>
      <p:pic>
        <p:nvPicPr>
          <p:cNvPr id="3" name="Picture 2" descr="601px-ECB_encryp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300" y="908050"/>
            <a:ext cx="7632700" cy="3073400"/>
          </a:xfrm>
          <a:prstGeom prst="rect">
            <a:avLst/>
          </a:prstGeom>
        </p:spPr>
      </p:pic>
      <p:pic>
        <p:nvPicPr>
          <p:cNvPr id="4" name="Picture 3" descr="601px-CBC_encrypti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300" y="3908425"/>
            <a:ext cx="7632700" cy="30734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127000" y="3968751"/>
            <a:ext cx="12065000" cy="0"/>
          </a:xfrm>
          <a:prstGeom prst="line">
            <a:avLst/>
          </a:prstGeom>
          <a:ln>
            <a:solidFill>
              <a:srgbClr val="3BA9A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313293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142" y="0"/>
            <a:ext cx="82057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50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0" y="0"/>
            <a:ext cx="12191400" cy="1378570"/>
          </a:xfrm>
          <a:prstGeom prst="rect">
            <a:avLst/>
          </a:prstGeom>
          <a:solidFill>
            <a:srgbClr val="3BA9A2"/>
          </a:solidFill>
          <a:ln w="6480">
            <a:noFill/>
          </a:ln>
        </p:spPr>
      </p:sp>
      <p:sp>
        <p:nvSpPr>
          <p:cNvPr id="87" name="CustomShape 2"/>
          <p:cNvSpPr/>
          <p:nvPr/>
        </p:nvSpPr>
        <p:spPr>
          <a:xfrm>
            <a:off x="796666" y="0"/>
            <a:ext cx="10514880" cy="1324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n-US" sz="4400" dirty="0">
                <a:solidFill>
                  <a:srgbClr val="FFFFFF"/>
                </a:solidFill>
                <a:cs typeface="Arial"/>
              </a:rPr>
              <a:t>AES </a:t>
            </a:r>
            <a:r>
              <a:rPr lang="en-US" sz="4400" dirty="0" smtClean="0">
                <a:solidFill>
                  <a:srgbClr val="FFFFFF"/>
                </a:solidFill>
                <a:cs typeface="Arial"/>
              </a:rPr>
              <a:t>Modes: ECB loses confidentiality</a:t>
            </a:r>
            <a:endParaRPr lang="en-US" sz="4400" dirty="0">
              <a:cs typeface="Arial"/>
            </a:endParaRPr>
          </a:p>
        </p:txBody>
      </p:sp>
      <p:pic>
        <p:nvPicPr>
          <p:cNvPr id="88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0641451" y="6367199"/>
            <a:ext cx="1374840" cy="36036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74320" y="2103120"/>
            <a:ext cx="11795400" cy="4572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571500" indent="-393192">
              <a:lnSpc>
                <a:spcPct val="100000"/>
              </a:lnSpc>
              <a:buFont typeface="Arial"/>
              <a:buChar char="•"/>
            </a:pPr>
            <a:r>
              <a:rPr lang="en-US" sz="2800" dirty="0" smtClean="0">
                <a:solidFill>
                  <a:srgbClr val="767171"/>
                </a:solidFill>
                <a:latin typeface="Arial"/>
                <a:cs typeface="Arial"/>
              </a:rPr>
              <a:t>Gotchas: In Java, ECB is the default mode for AES</a:t>
            </a:r>
          </a:p>
          <a:p>
            <a:pPr marL="571500" indent="-393192">
              <a:lnSpc>
                <a:spcPct val="100000"/>
              </a:lnSpc>
              <a:buFont typeface="Arial"/>
              <a:buChar char="•"/>
            </a:pPr>
            <a:r>
              <a:rPr lang="en-US" sz="2800" dirty="0" smtClean="0">
                <a:solidFill>
                  <a:srgbClr val="767171"/>
                </a:solidFill>
                <a:latin typeface="Arial"/>
                <a:cs typeface="Arial"/>
              </a:rPr>
              <a:t>Password manager: I can tell which sites have the same password</a:t>
            </a:r>
          </a:p>
          <a:p>
            <a:pPr marL="571500" indent="-393192">
              <a:lnSpc>
                <a:spcPct val="100000"/>
              </a:lnSpc>
              <a:buFont typeface="Arial"/>
              <a:buChar char="•"/>
            </a:pPr>
            <a:r>
              <a:rPr lang="en-US" sz="2800" dirty="0" smtClean="0">
                <a:solidFill>
                  <a:srgbClr val="767171"/>
                </a:solidFill>
                <a:latin typeface="Arial"/>
                <a:cs typeface="Arial"/>
              </a:rPr>
              <a:t>Images: I can see the shape of the image</a:t>
            </a:r>
          </a:p>
          <a:p>
            <a:pPr marL="571500" indent="-393192">
              <a:lnSpc>
                <a:spcPct val="100000"/>
              </a:lnSpc>
              <a:buFont typeface="Arial"/>
              <a:buChar char="•"/>
            </a:pPr>
            <a:r>
              <a:rPr lang="en-US" sz="2800" dirty="0" smtClean="0">
                <a:solidFill>
                  <a:srgbClr val="767171"/>
                </a:solidFill>
                <a:latin typeface="Arial"/>
                <a:cs typeface="Arial"/>
              </a:rPr>
              <a:t>What </a:t>
            </a:r>
            <a:r>
              <a:rPr lang="en-US" sz="2800" dirty="0" smtClean="0">
                <a:solidFill>
                  <a:srgbClr val="767171"/>
                </a:solidFill>
                <a:latin typeface="Arial"/>
                <a:cs typeface="Arial"/>
              </a:rPr>
              <a:t>to do instead:</a:t>
            </a:r>
          </a:p>
          <a:p>
            <a:pPr marL="1028700" lvl="1" indent="-393192">
              <a:buFont typeface="Arial"/>
              <a:buChar char="•"/>
            </a:pPr>
            <a:r>
              <a:rPr lang="en-US" sz="2800" dirty="0" smtClean="0">
                <a:solidFill>
                  <a:srgbClr val="767171"/>
                </a:solidFill>
                <a:latin typeface="Arial"/>
                <a:cs typeface="Arial"/>
              </a:rPr>
              <a:t>Use CBC or GCM</a:t>
            </a:r>
          </a:p>
          <a:p>
            <a:pPr marL="1028700" lvl="1" indent="-393192">
              <a:buFont typeface="Arial"/>
              <a:buChar char="•"/>
            </a:pPr>
            <a:r>
              <a:rPr lang="en-US" sz="2800" dirty="0" smtClean="0">
                <a:solidFill>
                  <a:srgbClr val="767171"/>
                </a:solidFill>
                <a:latin typeface="Arial"/>
                <a:cs typeface="Arial"/>
              </a:rPr>
              <a:t>Depends on what’s available</a:t>
            </a:r>
          </a:p>
          <a:p>
            <a:pPr marL="571500" indent="-393192">
              <a:lnSpc>
                <a:spcPct val="100000"/>
              </a:lnSpc>
              <a:buFont typeface="Arial"/>
              <a:buChar char="•"/>
            </a:pPr>
            <a:endParaRPr lang="en-US" sz="2800" dirty="0" smtClean="0">
              <a:solidFill>
                <a:srgbClr val="767171"/>
              </a:solidFill>
              <a:latin typeface="Arial"/>
              <a:cs typeface="Arial"/>
            </a:endParaRPr>
          </a:p>
          <a:p>
            <a:pPr marL="1028700" lvl="1" indent="-393192">
              <a:buFont typeface="Arial"/>
              <a:buChar char="•"/>
            </a:pPr>
            <a:endParaRPr lang="en-US" sz="2800" dirty="0" smtClean="0">
              <a:solidFill>
                <a:srgbClr val="767171"/>
              </a:solidFill>
              <a:latin typeface="Arial"/>
              <a:cs typeface="Arial"/>
            </a:endParaRPr>
          </a:p>
        </p:txBody>
      </p:sp>
      <p:pic>
        <p:nvPicPr>
          <p:cNvPr id="6" name="Picture 5" descr="Screen Shot 2014-12-15 at 3.09.3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396" y="4175125"/>
            <a:ext cx="6173604" cy="268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93325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0" y="0"/>
            <a:ext cx="12191400" cy="1378570"/>
          </a:xfrm>
          <a:prstGeom prst="rect">
            <a:avLst/>
          </a:prstGeom>
          <a:solidFill>
            <a:srgbClr val="3BA9A2"/>
          </a:solidFill>
          <a:ln w="6480">
            <a:noFill/>
          </a:ln>
        </p:spPr>
      </p:sp>
      <p:sp>
        <p:nvSpPr>
          <p:cNvPr id="87" name="CustomShape 2"/>
          <p:cNvSpPr/>
          <p:nvPr/>
        </p:nvSpPr>
        <p:spPr>
          <a:xfrm>
            <a:off x="796666" y="0"/>
            <a:ext cx="10514880" cy="1324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n-US" sz="4400" dirty="0">
                <a:solidFill>
                  <a:srgbClr val="FFFFFF"/>
                </a:solidFill>
                <a:cs typeface="Arial"/>
              </a:rPr>
              <a:t>Integrity: ECB and CBC don’t provide it</a:t>
            </a:r>
            <a:endParaRPr lang="en-US" sz="4400" dirty="0">
              <a:cs typeface="Arial"/>
            </a:endParaRPr>
          </a:p>
        </p:txBody>
      </p:sp>
      <p:pic>
        <p:nvPicPr>
          <p:cNvPr id="88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0641451" y="6367199"/>
            <a:ext cx="1374840" cy="360360"/>
          </a:xfrm>
          <a:prstGeom prst="rect">
            <a:avLst/>
          </a:prstGeom>
          <a:ln>
            <a:noFill/>
          </a:ln>
        </p:spPr>
      </p:pic>
      <p:pic>
        <p:nvPicPr>
          <p:cNvPr id="5" name="Picture 4" descr="bitflipcb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00" y="3403358"/>
            <a:ext cx="7810499" cy="3454644"/>
          </a:xfrm>
          <a:prstGeom prst="rect">
            <a:avLst/>
          </a:prstGeom>
        </p:spPr>
      </p:pic>
      <p:sp>
        <p:nvSpPr>
          <p:cNvPr id="6" name="CustomShape 3"/>
          <p:cNvSpPr/>
          <p:nvPr/>
        </p:nvSpPr>
        <p:spPr>
          <a:xfrm>
            <a:off x="274320" y="1704622"/>
            <a:ext cx="11795400" cy="497049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571500" indent="-393192">
              <a:lnSpc>
                <a:spcPct val="100000"/>
              </a:lnSpc>
              <a:buFont typeface="Arial"/>
              <a:buChar char="•"/>
            </a:pPr>
            <a:r>
              <a:rPr lang="en-US" sz="2800" dirty="0" smtClean="0">
                <a:solidFill>
                  <a:srgbClr val="767171"/>
                </a:solidFill>
                <a:latin typeface="Arial"/>
                <a:cs typeface="Arial"/>
              </a:rPr>
              <a:t>Gotchas: Relying on integrity</a:t>
            </a:r>
          </a:p>
          <a:p>
            <a:pPr marL="1028700" lvl="1" indent="-393192">
              <a:buFont typeface="Arial"/>
              <a:buChar char="•"/>
            </a:pPr>
            <a:r>
              <a:rPr lang="en-US" sz="2800" dirty="0">
                <a:solidFill>
                  <a:srgbClr val="767171"/>
                </a:solidFill>
                <a:cs typeface="Arial"/>
              </a:rPr>
              <a:t>You can change the </a:t>
            </a:r>
            <a:r>
              <a:rPr lang="en-US" sz="2800" dirty="0" err="1">
                <a:solidFill>
                  <a:srgbClr val="767171"/>
                </a:solidFill>
                <a:cs typeface="Arial"/>
              </a:rPr>
              <a:t>ciphertext</a:t>
            </a:r>
            <a:r>
              <a:rPr lang="en-US" sz="2800" dirty="0">
                <a:solidFill>
                  <a:srgbClr val="767171"/>
                </a:solidFill>
                <a:cs typeface="Arial"/>
              </a:rPr>
              <a:t> and still decrypt it</a:t>
            </a:r>
          </a:p>
          <a:p>
            <a:pPr marL="1028700" lvl="1" indent="-393192">
              <a:buFont typeface="Arial"/>
              <a:buChar char="•"/>
            </a:pPr>
            <a:r>
              <a:rPr lang="en-US" sz="2800" dirty="0" smtClean="0">
                <a:solidFill>
                  <a:srgbClr val="767171"/>
                </a:solidFill>
                <a:latin typeface="Arial"/>
                <a:cs typeface="Arial"/>
              </a:rPr>
              <a:t>Sometimes it matters, sometimes it doesn’t</a:t>
            </a:r>
          </a:p>
          <a:p>
            <a:pPr marL="1028700" lvl="1" indent="-393192">
              <a:buFont typeface="Arial"/>
              <a:buChar char="•"/>
            </a:pPr>
            <a:r>
              <a:rPr lang="en-US" sz="2800" dirty="0" smtClean="0">
                <a:solidFill>
                  <a:srgbClr val="767171"/>
                </a:solidFill>
                <a:latin typeface="Arial"/>
                <a:cs typeface="Arial"/>
              </a:rPr>
              <a:t>ECB can be broken up by blocks</a:t>
            </a:r>
          </a:p>
          <a:p>
            <a:pPr marL="1028700" lvl="1" indent="-393192">
              <a:buFont typeface="Arial"/>
              <a:buChar char="•"/>
            </a:pPr>
            <a:r>
              <a:rPr lang="en-US" sz="2800" dirty="0" smtClean="0">
                <a:solidFill>
                  <a:srgbClr val="767171"/>
                </a:solidFill>
                <a:latin typeface="Arial"/>
                <a:cs typeface="Arial"/>
              </a:rPr>
              <a:t>CBC is harder</a:t>
            </a:r>
          </a:p>
          <a:p>
            <a:pPr marL="571500" indent="-393192">
              <a:buFont typeface="Arial"/>
              <a:buChar char="•"/>
            </a:pPr>
            <a:r>
              <a:rPr lang="en-US" sz="2800" dirty="0" smtClean="0">
                <a:solidFill>
                  <a:srgbClr val="767171"/>
                </a:solidFill>
                <a:latin typeface="Arial"/>
                <a:cs typeface="Arial"/>
              </a:rPr>
              <a:t>What to do instead</a:t>
            </a:r>
          </a:p>
          <a:p>
            <a:pPr marL="1028700" lvl="1" indent="-393192">
              <a:buFont typeface="Arial"/>
              <a:buChar char="•"/>
            </a:pPr>
            <a:r>
              <a:rPr lang="en-US" sz="2800" dirty="0" smtClean="0">
                <a:solidFill>
                  <a:srgbClr val="767171"/>
                </a:solidFill>
                <a:latin typeface="Arial"/>
                <a:cs typeface="Arial"/>
              </a:rPr>
              <a:t>Use GCM</a:t>
            </a:r>
          </a:p>
          <a:p>
            <a:pPr marL="1028700" lvl="1" indent="-393192">
              <a:buFont typeface="Arial"/>
              <a:buChar char="•"/>
            </a:pPr>
            <a:r>
              <a:rPr lang="en-US" sz="2800" dirty="0" smtClean="0">
                <a:solidFill>
                  <a:srgbClr val="767171"/>
                </a:solidFill>
                <a:latin typeface="Arial"/>
                <a:cs typeface="Arial"/>
              </a:rPr>
              <a:t>Add your own integrity</a:t>
            </a:r>
          </a:p>
          <a:p>
            <a:pPr marL="1028700" lvl="1" indent="-393192">
              <a:buFont typeface="Arial"/>
              <a:buChar char="•"/>
            </a:pPr>
            <a:endParaRPr sz="2800" dirty="0">
              <a:solidFill>
                <a:srgbClr val="76717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226426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0" y="-36000"/>
            <a:ext cx="12191400" cy="3608280"/>
          </a:xfrm>
          <a:prstGeom prst="rect">
            <a:avLst/>
          </a:prstGeom>
          <a:solidFill>
            <a:srgbClr val="3BA9A2"/>
          </a:solidFill>
          <a:ln w="6480">
            <a:noFill/>
          </a:ln>
        </p:spPr>
      </p:sp>
      <p:sp>
        <p:nvSpPr>
          <p:cNvPr id="79" name="CustomShape 2"/>
          <p:cNvSpPr/>
          <p:nvPr/>
        </p:nvSpPr>
        <p:spPr>
          <a:xfrm>
            <a:off x="612000" y="1122480"/>
            <a:ext cx="11077920" cy="2386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b"/>
          <a:lstStyle/>
          <a:p>
            <a:pPr algn="ctr"/>
            <a:r>
              <a:rPr lang="en-US" sz="4400" dirty="0" smtClean="0">
                <a:solidFill>
                  <a:srgbClr val="FFFFFF"/>
                </a:solidFill>
                <a:latin typeface="Arial"/>
                <a:cs typeface="Arial"/>
              </a:rPr>
              <a:t>How to Break Security</a:t>
            </a:r>
            <a:endParaRPr dirty="0">
              <a:latin typeface="Arial"/>
              <a:cs typeface="Arial"/>
            </a:endParaRPr>
          </a:p>
        </p:txBody>
      </p:sp>
      <p:pic>
        <p:nvPicPr>
          <p:cNvPr id="80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246600" y="6320160"/>
            <a:ext cx="1374840" cy="360360"/>
          </a:xfrm>
          <a:prstGeom prst="rect">
            <a:avLst/>
          </a:prstGeom>
          <a:ln>
            <a:noFill/>
          </a:ln>
        </p:spPr>
      </p:pic>
      <p:sp>
        <p:nvSpPr>
          <p:cNvPr id="81" name="CustomShape 3"/>
          <p:cNvSpPr/>
          <p:nvPr/>
        </p:nvSpPr>
        <p:spPr>
          <a:xfrm>
            <a:off x="0" y="3783960"/>
            <a:ext cx="12191400" cy="1308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4000" dirty="0" smtClean="0">
                <a:solidFill>
                  <a:srgbClr val="767171"/>
                </a:solidFill>
                <a:latin typeface="Arial"/>
                <a:cs typeface="Arial"/>
              </a:rPr>
              <a:t>of Bad Crypto</a:t>
            </a:r>
            <a:endParaRPr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559243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CustomShape 3"/>
          <p:cNvSpPr/>
          <p:nvPr/>
        </p:nvSpPr>
        <p:spPr>
          <a:xfrm>
            <a:off x="274320" y="1425039"/>
            <a:ext cx="11795400" cy="571367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178308" algn="ctr">
              <a:lnSpc>
                <a:spcPct val="100000"/>
              </a:lnSpc>
            </a:pPr>
            <a:r>
              <a:rPr lang="en-US" sz="2800" dirty="0" smtClean="0">
                <a:solidFill>
                  <a:srgbClr val="767171"/>
                </a:solidFill>
                <a:latin typeface="Arial"/>
                <a:cs typeface="Arial"/>
              </a:rPr>
              <a:t>Input Data </a:t>
            </a:r>
            <a:r>
              <a:rPr lang="mr-IN" sz="2800" dirty="0" smtClean="0">
                <a:solidFill>
                  <a:srgbClr val="767171"/>
                </a:solidFill>
                <a:latin typeface="Arial"/>
                <a:cs typeface="Arial"/>
              </a:rPr>
              <a:t>–</a:t>
            </a:r>
            <a:r>
              <a:rPr lang="en-US" sz="2800" dirty="0" smtClean="0">
                <a:solidFill>
                  <a:srgbClr val="767171"/>
                </a:solidFill>
                <a:latin typeface="Arial"/>
                <a:cs typeface="Arial"/>
              </a:rPr>
              <a:t> Winner = Bob (Orange)</a:t>
            </a:r>
          </a:p>
          <a:p>
            <a:pPr marL="571500" indent="-393192">
              <a:lnSpc>
                <a:spcPct val="100000"/>
              </a:lnSpc>
              <a:buFont typeface="Arial"/>
              <a:buChar char="•"/>
            </a:pPr>
            <a:endParaRPr lang="en-US" sz="2800" dirty="0" smtClean="0">
              <a:solidFill>
                <a:srgbClr val="767171"/>
              </a:solidFill>
              <a:latin typeface="Arial"/>
              <a:cs typeface="Arial"/>
            </a:endParaRPr>
          </a:p>
        </p:txBody>
      </p:sp>
      <p:sp>
        <p:nvSpPr>
          <p:cNvPr id="86" name="CustomShape 1"/>
          <p:cNvSpPr/>
          <p:nvPr/>
        </p:nvSpPr>
        <p:spPr>
          <a:xfrm>
            <a:off x="0" y="0"/>
            <a:ext cx="12191400" cy="1378570"/>
          </a:xfrm>
          <a:prstGeom prst="rect">
            <a:avLst/>
          </a:prstGeom>
          <a:solidFill>
            <a:srgbClr val="3BA9A2"/>
          </a:solidFill>
          <a:ln w="6480">
            <a:noFill/>
          </a:ln>
        </p:spPr>
      </p:sp>
      <p:sp>
        <p:nvSpPr>
          <p:cNvPr id="87" name="CustomShape 2"/>
          <p:cNvSpPr/>
          <p:nvPr/>
        </p:nvSpPr>
        <p:spPr>
          <a:xfrm>
            <a:off x="796665" y="0"/>
            <a:ext cx="11219625" cy="1324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n-US" sz="4400" dirty="0" smtClean="0">
                <a:solidFill>
                  <a:srgbClr val="FFFFFF"/>
                </a:solidFill>
                <a:latin typeface="Arial"/>
                <a:cs typeface="Arial"/>
              </a:rPr>
              <a:t>ECB Has Weak Confidentiality</a:t>
            </a:r>
            <a:endParaRPr dirty="0">
              <a:latin typeface="Arial"/>
              <a:cs typeface="Arial"/>
            </a:endParaRPr>
          </a:p>
        </p:txBody>
      </p:sp>
      <p:pic>
        <p:nvPicPr>
          <p:cNvPr id="88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0641451" y="6367199"/>
            <a:ext cx="1374840" cy="360360"/>
          </a:xfrm>
          <a:prstGeom prst="rect">
            <a:avLst/>
          </a:prstGeom>
          <a:ln>
            <a:noFill/>
          </a:ln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127796"/>
              </p:ext>
            </p:extLst>
          </p:nvPr>
        </p:nvGraphicFramePr>
        <p:xfrm>
          <a:off x="2031700" y="2096645"/>
          <a:ext cx="8127999" cy="1854200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2709333"/>
                <a:gridCol w="2709333"/>
                <a:gridCol w="270933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user=Isaac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action=vote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user=Alice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user=Alice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action=vote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user=Bob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user=Bob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action=vote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user=Bob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user=Alice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action=</a:t>
                      </a:r>
                      <a:r>
                        <a:rPr lang="en-US" dirty="0" err="1" smtClean="0"/>
                        <a:t>change_addr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addr</a:t>
                      </a:r>
                      <a:r>
                        <a:rPr lang="en-US" dirty="0" smtClean="0"/>
                        <a:t>=123</a:t>
                      </a:r>
                      <a:r>
                        <a:rPr lang="en-US" baseline="0" dirty="0" smtClean="0"/>
                        <a:t> Main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user=Bob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action=</a:t>
                      </a:r>
                      <a:r>
                        <a:rPr lang="en-US" dirty="0" err="1" smtClean="0"/>
                        <a:t>change_addr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addr</a:t>
                      </a:r>
                      <a:r>
                        <a:rPr lang="en-US" dirty="0" smtClean="0"/>
                        <a:t>=123</a:t>
                      </a:r>
                      <a:r>
                        <a:rPr lang="en-US" baseline="0" dirty="0" smtClean="0"/>
                        <a:t> Main</a:t>
                      </a:r>
                      <a:endParaRPr lang="en-US" dirty="0" smtClean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8555835"/>
              </p:ext>
            </p:extLst>
          </p:nvPr>
        </p:nvGraphicFramePr>
        <p:xfrm>
          <a:off x="2031699" y="4764953"/>
          <a:ext cx="8127999" cy="1854200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2709333"/>
                <a:gridCol w="2709333"/>
                <a:gridCol w="270933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user=Isaac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action=vote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user=Alice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user=Alice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action=vote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user=Bob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user=Bob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action=vote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user=Bob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user=Alice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action=</a:t>
                      </a:r>
                      <a:r>
                        <a:rPr lang="en-US" dirty="0" err="1" smtClean="0"/>
                        <a:t>change_addr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addr</a:t>
                      </a:r>
                      <a:r>
                        <a:rPr lang="en-US" dirty="0" smtClean="0"/>
                        <a:t>=123</a:t>
                      </a:r>
                      <a:r>
                        <a:rPr lang="en-US" baseline="0" dirty="0" smtClean="0"/>
                        <a:t> Main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user=Bob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action=</a:t>
                      </a:r>
                      <a:r>
                        <a:rPr lang="en-US" dirty="0" err="1" smtClean="0"/>
                        <a:t>change_addr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addr</a:t>
                      </a:r>
                      <a:r>
                        <a:rPr lang="en-US" dirty="0" smtClean="0"/>
                        <a:t>=123</a:t>
                      </a:r>
                      <a:r>
                        <a:rPr lang="en-US" baseline="0" dirty="0" smtClean="0"/>
                        <a:t> Main</a:t>
                      </a:r>
                      <a:endParaRPr lang="en-US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CustomShape 3"/>
          <p:cNvSpPr/>
          <p:nvPr/>
        </p:nvSpPr>
        <p:spPr>
          <a:xfrm>
            <a:off x="0" y="4179093"/>
            <a:ext cx="11795400" cy="571367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178308" algn="ctr">
              <a:lnSpc>
                <a:spcPct val="100000"/>
              </a:lnSpc>
            </a:pPr>
            <a:r>
              <a:rPr lang="en-US" sz="2800" dirty="0" smtClean="0">
                <a:solidFill>
                  <a:srgbClr val="767171"/>
                </a:solidFill>
                <a:latin typeface="Arial"/>
                <a:cs typeface="Arial"/>
              </a:rPr>
              <a:t>I know that I voted for Alice (green) and I didn’t change my address</a:t>
            </a:r>
            <a:r>
              <a:rPr lang="mr-IN" sz="2800" dirty="0" smtClean="0">
                <a:solidFill>
                  <a:srgbClr val="767171"/>
                </a:solidFill>
                <a:latin typeface="Arial"/>
                <a:cs typeface="Arial"/>
              </a:rPr>
              <a:t>…</a:t>
            </a:r>
            <a:endParaRPr lang="en-US" sz="2800" dirty="0" smtClean="0">
              <a:solidFill>
                <a:srgbClr val="767171"/>
              </a:solidFill>
              <a:latin typeface="Arial"/>
              <a:cs typeface="Arial"/>
            </a:endParaRPr>
          </a:p>
          <a:p>
            <a:pPr marL="571500" indent="-393192">
              <a:lnSpc>
                <a:spcPct val="100000"/>
              </a:lnSpc>
              <a:buFont typeface="Arial"/>
              <a:buChar char="•"/>
            </a:pPr>
            <a:endParaRPr lang="en-US" sz="2800" dirty="0" smtClean="0">
              <a:solidFill>
                <a:srgbClr val="767171"/>
              </a:solidFill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78962" y="2146685"/>
            <a:ext cx="2300963" cy="281635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092147" y="2506940"/>
            <a:ext cx="2300963" cy="281635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092147" y="2897137"/>
            <a:ext cx="2300963" cy="281635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092147" y="3263556"/>
            <a:ext cx="2300963" cy="281635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092147" y="3627698"/>
            <a:ext cx="2300963" cy="281635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778962" y="2526282"/>
            <a:ext cx="2300963" cy="281635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778962" y="2882927"/>
            <a:ext cx="2300963" cy="281635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778962" y="3263555"/>
            <a:ext cx="2300963" cy="28163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778962" y="3627698"/>
            <a:ext cx="2300963" cy="28163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092147" y="2146685"/>
            <a:ext cx="2300963" cy="281635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503562" y="2138552"/>
            <a:ext cx="2300963" cy="281635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503561" y="2520426"/>
            <a:ext cx="2300963" cy="281635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7503561" y="2886628"/>
            <a:ext cx="2300963" cy="281635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503561" y="3264981"/>
            <a:ext cx="2300963" cy="281635"/>
          </a:xfrm>
          <a:prstGeom prst="rect">
            <a:avLst/>
          </a:prstGeom>
          <a:noFill/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503561" y="3630494"/>
            <a:ext cx="2300963" cy="281635"/>
          </a:xfrm>
          <a:prstGeom prst="rect">
            <a:avLst/>
          </a:prstGeom>
          <a:noFill/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778962" y="4808303"/>
            <a:ext cx="2300963" cy="281635"/>
          </a:xfrm>
          <a:prstGeom prst="rect">
            <a:avLst/>
          </a:prstGeom>
          <a:solidFill>
            <a:srgbClr val="C5C5C5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2092147" y="5168558"/>
            <a:ext cx="2300963" cy="281635"/>
          </a:xfrm>
          <a:prstGeom prst="rect">
            <a:avLst/>
          </a:prstGeom>
          <a:solidFill>
            <a:srgbClr val="C5C5C5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2092147" y="5558755"/>
            <a:ext cx="2300963" cy="281635"/>
          </a:xfrm>
          <a:prstGeom prst="rect">
            <a:avLst/>
          </a:prstGeom>
          <a:solidFill>
            <a:srgbClr val="C5C5C5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092147" y="5925174"/>
            <a:ext cx="2300963" cy="281635"/>
          </a:xfrm>
          <a:prstGeom prst="rect">
            <a:avLst/>
          </a:prstGeom>
          <a:solidFill>
            <a:srgbClr val="C5C5C5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092147" y="6289316"/>
            <a:ext cx="2300963" cy="281635"/>
          </a:xfrm>
          <a:prstGeom prst="rect">
            <a:avLst/>
          </a:prstGeom>
          <a:solidFill>
            <a:srgbClr val="C5C5C5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4778962" y="5187900"/>
            <a:ext cx="2300963" cy="281635"/>
          </a:xfrm>
          <a:prstGeom prst="rect">
            <a:avLst/>
          </a:prstGeom>
          <a:solidFill>
            <a:srgbClr val="C5C5C5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4778962" y="5544545"/>
            <a:ext cx="2300963" cy="281635"/>
          </a:xfrm>
          <a:prstGeom prst="rect">
            <a:avLst/>
          </a:prstGeom>
          <a:solidFill>
            <a:srgbClr val="C5C5C5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4778962" y="5925173"/>
            <a:ext cx="2300963" cy="281635"/>
          </a:xfrm>
          <a:prstGeom prst="rect">
            <a:avLst/>
          </a:prstGeom>
          <a:solidFill>
            <a:srgbClr val="C5C5C5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4778962" y="6289316"/>
            <a:ext cx="2300963" cy="281635"/>
          </a:xfrm>
          <a:prstGeom prst="rect">
            <a:avLst/>
          </a:prstGeom>
          <a:solidFill>
            <a:srgbClr val="C5C5C5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2092147" y="4808303"/>
            <a:ext cx="2300963" cy="281635"/>
          </a:xfrm>
          <a:prstGeom prst="rect">
            <a:avLst/>
          </a:prstGeom>
          <a:solidFill>
            <a:srgbClr val="C5C5C5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7503562" y="4800170"/>
            <a:ext cx="2300963" cy="281635"/>
          </a:xfrm>
          <a:prstGeom prst="rect">
            <a:avLst/>
          </a:prstGeom>
          <a:solidFill>
            <a:srgbClr val="C5C5C5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7503561" y="5182044"/>
            <a:ext cx="2300963" cy="281635"/>
          </a:xfrm>
          <a:prstGeom prst="rect">
            <a:avLst/>
          </a:prstGeom>
          <a:solidFill>
            <a:srgbClr val="C5C5C5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7503561" y="5548246"/>
            <a:ext cx="2300963" cy="281635"/>
          </a:xfrm>
          <a:prstGeom prst="rect">
            <a:avLst/>
          </a:prstGeom>
          <a:solidFill>
            <a:srgbClr val="C5C5C5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7503561" y="5926599"/>
            <a:ext cx="2300963" cy="281635"/>
          </a:xfrm>
          <a:prstGeom prst="rect">
            <a:avLst/>
          </a:prstGeom>
          <a:solidFill>
            <a:srgbClr val="C5C5C5"/>
          </a:solidFill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7503561" y="6292112"/>
            <a:ext cx="2300963" cy="281635"/>
          </a:xfrm>
          <a:prstGeom prst="rect">
            <a:avLst/>
          </a:prstGeom>
          <a:solidFill>
            <a:srgbClr val="C5C5C5"/>
          </a:solidFill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-3365" y="5084597"/>
            <a:ext cx="16625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3 Users.</a:t>
            </a:r>
          </a:p>
          <a:p>
            <a:pPr algn="r"/>
            <a:endParaRPr lang="en-US" dirty="0"/>
          </a:p>
          <a:p>
            <a:pPr algn="r"/>
            <a:r>
              <a:rPr lang="en-US" dirty="0" smtClean="0"/>
              <a:t>Two actions.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68663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CustomShape 3"/>
          <p:cNvSpPr/>
          <p:nvPr/>
        </p:nvSpPr>
        <p:spPr>
          <a:xfrm>
            <a:off x="274320" y="1425039"/>
            <a:ext cx="11795400" cy="571367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178308" algn="ctr">
              <a:lnSpc>
                <a:spcPct val="100000"/>
              </a:lnSpc>
            </a:pPr>
            <a:r>
              <a:rPr lang="en-US" sz="2800" dirty="0" smtClean="0">
                <a:solidFill>
                  <a:srgbClr val="767171"/>
                </a:solidFill>
                <a:latin typeface="Arial"/>
                <a:cs typeface="Arial"/>
              </a:rPr>
              <a:t>Starting State </a:t>
            </a:r>
            <a:r>
              <a:rPr lang="mr-IN" sz="2800" dirty="0" smtClean="0">
                <a:solidFill>
                  <a:srgbClr val="767171"/>
                </a:solidFill>
                <a:latin typeface="Arial"/>
                <a:cs typeface="Arial"/>
              </a:rPr>
              <a:t>–</a:t>
            </a:r>
            <a:r>
              <a:rPr lang="en-US" sz="2800" dirty="0" smtClean="0">
                <a:solidFill>
                  <a:srgbClr val="767171"/>
                </a:solidFill>
                <a:latin typeface="Arial"/>
                <a:cs typeface="Arial"/>
              </a:rPr>
              <a:t> Winner = Bob (Orange)</a:t>
            </a:r>
          </a:p>
          <a:p>
            <a:pPr marL="571500" indent="-393192">
              <a:lnSpc>
                <a:spcPct val="100000"/>
              </a:lnSpc>
              <a:buFont typeface="Arial"/>
              <a:buChar char="•"/>
            </a:pPr>
            <a:endParaRPr lang="en-US" sz="2800" dirty="0" smtClean="0">
              <a:solidFill>
                <a:srgbClr val="767171"/>
              </a:solidFill>
              <a:latin typeface="Arial"/>
              <a:cs typeface="Arial"/>
            </a:endParaRPr>
          </a:p>
        </p:txBody>
      </p:sp>
      <p:sp>
        <p:nvSpPr>
          <p:cNvPr id="86" name="CustomShape 1"/>
          <p:cNvSpPr/>
          <p:nvPr/>
        </p:nvSpPr>
        <p:spPr>
          <a:xfrm>
            <a:off x="0" y="0"/>
            <a:ext cx="12191400" cy="1378570"/>
          </a:xfrm>
          <a:prstGeom prst="rect">
            <a:avLst/>
          </a:prstGeom>
          <a:solidFill>
            <a:srgbClr val="3BA9A2"/>
          </a:solidFill>
          <a:ln w="6480">
            <a:noFill/>
          </a:ln>
        </p:spPr>
      </p:sp>
      <p:sp>
        <p:nvSpPr>
          <p:cNvPr id="87" name="CustomShape 2"/>
          <p:cNvSpPr/>
          <p:nvPr/>
        </p:nvSpPr>
        <p:spPr>
          <a:xfrm>
            <a:off x="796665" y="0"/>
            <a:ext cx="11219625" cy="1324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n-US" sz="4400" dirty="0" smtClean="0">
                <a:solidFill>
                  <a:srgbClr val="FFFFFF"/>
                </a:solidFill>
                <a:latin typeface="Arial"/>
                <a:cs typeface="Arial"/>
              </a:rPr>
              <a:t>ECB Has Weak Integrity</a:t>
            </a:r>
            <a:endParaRPr dirty="0">
              <a:latin typeface="Arial"/>
              <a:cs typeface="Arial"/>
            </a:endParaRPr>
          </a:p>
        </p:txBody>
      </p:sp>
      <p:pic>
        <p:nvPicPr>
          <p:cNvPr id="88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0641451" y="6367199"/>
            <a:ext cx="1374840" cy="360360"/>
          </a:xfrm>
          <a:prstGeom prst="rect">
            <a:avLst/>
          </a:prstGeom>
          <a:ln>
            <a:noFill/>
          </a:ln>
        </p:spPr>
      </p:pic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031700" y="2096645"/>
          <a:ext cx="8127999" cy="1854200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2709333"/>
                <a:gridCol w="2709333"/>
                <a:gridCol w="270933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user=Isaac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action=vote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user=Alice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user=Alice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action=vote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user=Bob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user=Bob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action=vote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user=Bob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user=Alice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action=</a:t>
                      </a:r>
                      <a:r>
                        <a:rPr lang="en-US" dirty="0" err="1" smtClean="0"/>
                        <a:t>change_addr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addr</a:t>
                      </a:r>
                      <a:r>
                        <a:rPr lang="en-US" dirty="0" smtClean="0"/>
                        <a:t>=123</a:t>
                      </a:r>
                      <a:r>
                        <a:rPr lang="en-US" baseline="0" dirty="0" smtClean="0"/>
                        <a:t> Main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user=Bob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action=</a:t>
                      </a:r>
                      <a:r>
                        <a:rPr lang="en-US" dirty="0" err="1" smtClean="0"/>
                        <a:t>change_addr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addr</a:t>
                      </a:r>
                      <a:r>
                        <a:rPr lang="en-US" dirty="0" smtClean="0"/>
                        <a:t>=123</a:t>
                      </a:r>
                      <a:r>
                        <a:rPr lang="en-US" baseline="0" dirty="0" smtClean="0"/>
                        <a:t> Main</a:t>
                      </a:r>
                      <a:endParaRPr lang="en-US" dirty="0" smtClean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6413502"/>
              </p:ext>
            </p:extLst>
          </p:nvPr>
        </p:nvGraphicFramePr>
        <p:xfrm>
          <a:off x="2031699" y="4848083"/>
          <a:ext cx="8127999" cy="1854200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2709333"/>
                <a:gridCol w="2709333"/>
                <a:gridCol w="270933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user=Isaac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action=vote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user=Alice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user=Alice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action=vote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user=Alice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user=Bob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action=vote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user=Alice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user=Alice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action=</a:t>
                      </a:r>
                      <a:r>
                        <a:rPr lang="en-US" dirty="0" err="1" smtClean="0"/>
                        <a:t>change_addr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addr</a:t>
                      </a:r>
                      <a:r>
                        <a:rPr lang="en-US" dirty="0" smtClean="0"/>
                        <a:t>=123</a:t>
                      </a:r>
                      <a:r>
                        <a:rPr lang="en-US" baseline="0" dirty="0" smtClean="0"/>
                        <a:t> Main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user=Bob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action=</a:t>
                      </a:r>
                      <a:r>
                        <a:rPr lang="en-US" dirty="0" err="1" smtClean="0"/>
                        <a:t>change_addr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addr</a:t>
                      </a:r>
                      <a:r>
                        <a:rPr lang="en-US" dirty="0" smtClean="0"/>
                        <a:t>=123</a:t>
                      </a:r>
                      <a:r>
                        <a:rPr lang="en-US" baseline="0" dirty="0" smtClean="0"/>
                        <a:t> Main</a:t>
                      </a:r>
                      <a:endParaRPr lang="en-US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CustomShape 3"/>
          <p:cNvSpPr/>
          <p:nvPr/>
        </p:nvSpPr>
        <p:spPr>
          <a:xfrm>
            <a:off x="0" y="4226596"/>
            <a:ext cx="11795400" cy="571367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178308" algn="ctr">
              <a:lnSpc>
                <a:spcPct val="100000"/>
              </a:lnSpc>
            </a:pPr>
            <a:r>
              <a:rPr lang="en-US" sz="2800" dirty="0" smtClean="0">
                <a:solidFill>
                  <a:srgbClr val="767171"/>
                </a:solidFill>
                <a:latin typeface="Arial"/>
                <a:cs typeface="Arial"/>
              </a:rPr>
              <a:t>Attacker can mix and match records and make Alice (Green) win</a:t>
            </a:r>
          </a:p>
          <a:p>
            <a:pPr marL="571500" indent="-393192">
              <a:lnSpc>
                <a:spcPct val="100000"/>
              </a:lnSpc>
              <a:buFont typeface="Arial"/>
              <a:buChar char="•"/>
            </a:pPr>
            <a:endParaRPr lang="en-US" sz="2800" dirty="0" smtClean="0">
              <a:solidFill>
                <a:srgbClr val="767171"/>
              </a:solidFill>
              <a:latin typeface="Arial"/>
              <a:cs typeface="Arial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778962" y="4891433"/>
            <a:ext cx="2300963" cy="281635"/>
          </a:xfrm>
          <a:prstGeom prst="rect">
            <a:avLst/>
          </a:prstGeom>
          <a:solidFill>
            <a:srgbClr val="C5C5C5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2092147" y="5251688"/>
            <a:ext cx="2300963" cy="281635"/>
          </a:xfrm>
          <a:prstGeom prst="rect">
            <a:avLst/>
          </a:prstGeom>
          <a:solidFill>
            <a:srgbClr val="C5C5C5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2092147" y="5641885"/>
            <a:ext cx="2300963" cy="281635"/>
          </a:xfrm>
          <a:prstGeom prst="rect">
            <a:avLst/>
          </a:prstGeom>
          <a:solidFill>
            <a:srgbClr val="C5C5C5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092147" y="6008304"/>
            <a:ext cx="2300963" cy="281635"/>
          </a:xfrm>
          <a:prstGeom prst="rect">
            <a:avLst/>
          </a:prstGeom>
          <a:solidFill>
            <a:srgbClr val="C5C5C5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092147" y="6372446"/>
            <a:ext cx="2300963" cy="281635"/>
          </a:xfrm>
          <a:prstGeom prst="rect">
            <a:avLst/>
          </a:prstGeom>
          <a:solidFill>
            <a:srgbClr val="C5C5C5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4778962" y="5271030"/>
            <a:ext cx="2300963" cy="281635"/>
          </a:xfrm>
          <a:prstGeom prst="rect">
            <a:avLst/>
          </a:prstGeom>
          <a:solidFill>
            <a:srgbClr val="C5C5C5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4778962" y="5627675"/>
            <a:ext cx="2300963" cy="281635"/>
          </a:xfrm>
          <a:prstGeom prst="rect">
            <a:avLst/>
          </a:prstGeom>
          <a:solidFill>
            <a:srgbClr val="C5C5C5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4778962" y="6008303"/>
            <a:ext cx="2300963" cy="281635"/>
          </a:xfrm>
          <a:prstGeom prst="rect">
            <a:avLst/>
          </a:prstGeom>
          <a:solidFill>
            <a:srgbClr val="C5C5C5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4778962" y="6372446"/>
            <a:ext cx="2300963" cy="281635"/>
          </a:xfrm>
          <a:prstGeom prst="rect">
            <a:avLst/>
          </a:prstGeom>
          <a:solidFill>
            <a:srgbClr val="C5C5C5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2092147" y="4891433"/>
            <a:ext cx="2300963" cy="281635"/>
          </a:xfrm>
          <a:prstGeom prst="rect">
            <a:avLst/>
          </a:prstGeom>
          <a:solidFill>
            <a:srgbClr val="C5C5C5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7503561" y="6009729"/>
            <a:ext cx="2300963" cy="281635"/>
          </a:xfrm>
          <a:prstGeom prst="rect">
            <a:avLst/>
          </a:prstGeom>
          <a:solidFill>
            <a:srgbClr val="C5C5C5"/>
          </a:solidFill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7503561" y="6375242"/>
            <a:ext cx="2300963" cy="281635"/>
          </a:xfrm>
          <a:prstGeom prst="rect">
            <a:avLst/>
          </a:prstGeom>
          <a:solidFill>
            <a:srgbClr val="C5C5C5"/>
          </a:solidFill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4778962" y="2145591"/>
            <a:ext cx="2300963" cy="281635"/>
          </a:xfrm>
          <a:prstGeom prst="rect">
            <a:avLst/>
          </a:prstGeom>
          <a:solidFill>
            <a:srgbClr val="C5C5C5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2092147" y="2505846"/>
            <a:ext cx="2300963" cy="281635"/>
          </a:xfrm>
          <a:prstGeom prst="rect">
            <a:avLst/>
          </a:prstGeom>
          <a:solidFill>
            <a:srgbClr val="C5C5C5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2092147" y="2896043"/>
            <a:ext cx="2300963" cy="281635"/>
          </a:xfrm>
          <a:prstGeom prst="rect">
            <a:avLst/>
          </a:prstGeom>
          <a:solidFill>
            <a:srgbClr val="C5C5C5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2092147" y="3262462"/>
            <a:ext cx="2300963" cy="281635"/>
          </a:xfrm>
          <a:prstGeom prst="rect">
            <a:avLst/>
          </a:prstGeom>
          <a:solidFill>
            <a:srgbClr val="C5C5C5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2092147" y="3626604"/>
            <a:ext cx="2300963" cy="281635"/>
          </a:xfrm>
          <a:prstGeom prst="rect">
            <a:avLst/>
          </a:prstGeom>
          <a:solidFill>
            <a:srgbClr val="C5C5C5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4778962" y="2525188"/>
            <a:ext cx="2300963" cy="281635"/>
          </a:xfrm>
          <a:prstGeom prst="rect">
            <a:avLst/>
          </a:prstGeom>
          <a:solidFill>
            <a:srgbClr val="C5C5C5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4778962" y="2881833"/>
            <a:ext cx="2300963" cy="281635"/>
          </a:xfrm>
          <a:prstGeom prst="rect">
            <a:avLst/>
          </a:prstGeom>
          <a:solidFill>
            <a:srgbClr val="C5C5C5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4778962" y="3262461"/>
            <a:ext cx="2300963" cy="281635"/>
          </a:xfrm>
          <a:prstGeom prst="rect">
            <a:avLst/>
          </a:prstGeom>
          <a:solidFill>
            <a:srgbClr val="C5C5C5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4778962" y="3626604"/>
            <a:ext cx="2300963" cy="281635"/>
          </a:xfrm>
          <a:prstGeom prst="rect">
            <a:avLst/>
          </a:prstGeom>
          <a:solidFill>
            <a:srgbClr val="C5C5C5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2092147" y="2145591"/>
            <a:ext cx="2300963" cy="281635"/>
          </a:xfrm>
          <a:prstGeom prst="rect">
            <a:avLst/>
          </a:prstGeom>
          <a:solidFill>
            <a:srgbClr val="C5C5C5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7503562" y="2137458"/>
            <a:ext cx="2300963" cy="281635"/>
          </a:xfrm>
          <a:prstGeom prst="rect">
            <a:avLst/>
          </a:prstGeom>
          <a:solidFill>
            <a:srgbClr val="C5C5C5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7503561" y="2519332"/>
            <a:ext cx="2300963" cy="281635"/>
          </a:xfrm>
          <a:prstGeom prst="rect">
            <a:avLst/>
          </a:prstGeom>
          <a:solidFill>
            <a:srgbClr val="C5C5C5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7503561" y="2885534"/>
            <a:ext cx="2300963" cy="281635"/>
          </a:xfrm>
          <a:prstGeom prst="rect">
            <a:avLst/>
          </a:prstGeom>
          <a:solidFill>
            <a:srgbClr val="C5C5C5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7503561" y="3263887"/>
            <a:ext cx="2300963" cy="281635"/>
          </a:xfrm>
          <a:prstGeom prst="rect">
            <a:avLst/>
          </a:prstGeom>
          <a:solidFill>
            <a:srgbClr val="C5C5C5"/>
          </a:solidFill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7503561" y="3629400"/>
            <a:ext cx="2300963" cy="281635"/>
          </a:xfrm>
          <a:prstGeom prst="rect">
            <a:avLst/>
          </a:prstGeom>
          <a:solidFill>
            <a:srgbClr val="C5C5C5"/>
          </a:solidFill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7503560" y="4891433"/>
            <a:ext cx="2300963" cy="281635"/>
          </a:xfrm>
          <a:prstGeom prst="rect">
            <a:avLst/>
          </a:prstGeom>
          <a:solidFill>
            <a:srgbClr val="C5C5C5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7509855" y="5254552"/>
            <a:ext cx="2300963" cy="281635"/>
          </a:xfrm>
          <a:prstGeom prst="rect">
            <a:avLst/>
          </a:prstGeom>
          <a:solidFill>
            <a:srgbClr val="C5C5C5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7503559" y="2131455"/>
            <a:ext cx="2300963" cy="281635"/>
          </a:xfrm>
          <a:prstGeom prst="rect">
            <a:avLst/>
          </a:prstGeom>
          <a:solidFill>
            <a:srgbClr val="C5C5C5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7520657" y="5624096"/>
            <a:ext cx="2300963" cy="281635"/>
          </a:xfrm>
          <a:prstGeom prst="rect">
            <a:avLst/>
          </a:prstGeom>
          <a:solidFill>
            <a:srgbClr val="C5C5C5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7503556" y="2133477"/>
            <a:ext cx="2300963" cy="281635"/>
          </a:xfrm>
          <a:prstGeom prst="rect">
            <a:avLst/>
          </a:prstGeom>
          <a:solidFill>
            <a:srgbClr val="C5C5C5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8305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0.00093 L 0.00078 0.4557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2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0" y="-36000"/>
            <a:ext cx="12191400" cy="3608280"/>
          </a:xfrm>
          <a:prstGeom prst="rect">
            <a:avLst/>
          </a:prstGeom>
          <a:solidFill>
            <a:srgbClr val="3BA9A2"/>
          </a:solidFill>
          <a:ln w="6480">
            <a:noFill/>
          </a:ln>
        </p:spPr>
      </p:sp>
      <p:sp>
        <p:nvSpPr>
          <p:cNvPr id="79" name="CustomShape 2"/>
          <p:cNvSpPr/>
          <p:nvPr/>
        </p:nvSpPr>
        <p:spPr>
          <a:xfrm>
            <a:off x="612000" y="1122480"/>
            <a:ext cx="11077920" cy="2386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b"/>
          <a:lstStyle/>
          <a:p>
            <a:pPr algn="ctr"/>
            <a:r>
              <a:rPr lang="en-US" sz="4400" dirty="0" smtClean="0">
                <a:solidFill>
                  <a:srgbClr val="FFFFFF"/>
                </a:solidFill>
                <a:latin typeface="Arial"/>
                <a:cs typeface="Arial"/>
              </a:rPr>
              <a:t>Getting crypto right</a:t>
            </a:r>
            <a:endParaRPr dirty="0">
              <a:latin typeface="Arial"/>
              <a:cs typeface="Arial"/>
            </a:endParaRPr>
          </a:p>
        </p:txBody>
      </p:sp>
      <p:pic>
        <p:nvPicPr>
          <p:cNvPr id="80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246600" y="6320160"/>
            <a:ext cx="1374840" cy="360360"/>
          </a:xfrm>
          <a:prstGeom prst="rect">
            <a:avLst/>
          </a:prstGeom>
          <a:ln>
            <a:noFill/>
          </a:ln>
        </p:spPr>
      </p:pic>
      <p:sp>
        <p:nvSpPr>
          <p:cNvPr id="81" name="CustomShape 3"/>
          <p:cNvSpPr/>
          <p:nvPr/>
        </p:nvSpPr>
        <p:spPr>
          <a:xfrm>
            <a:off x="0" y="3783960"/>
            <a:ext cx="12191400" cy="1308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4000" dirty="0" smtClean="0">
                <a:solidFill>
                  <a:srgbClr val="767171"/>
                </a:solidFill>
                <a:latin typeface="Arial"/>
                <a:cs typeface="Arial"/>
              </a:rPr>
              <a:t>Preserves confidentiality and Integrity</a:t>
            </a:r>
            <a:endParaRPr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87703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0" y="-1"/>
            <a:ext cx="12191400" cy="1371600"/>
          </a:xfrm>
          <a:prstGeom prst="rect">
            <a:avLst/>
          </a:prstGeom>
          <a:solidFill>
            <a:srgbClr val="3BA9A2"/>
          </a:solidFill>
          <a:ln w="6480">
            <a:noFill/>
          </a:ln>
        </p:spPr>
      </p:sp>
      <p:sp>
        <p:nvSpPr>
          <p:cNvPr id="87" name="CustomShape 2"/>
          <p:cNvSpPr/>
          <p:nvPr/>
        </p:nvSpPr>
        <p:spPr>
          <a:xfrm>
            <a:off x="0" y="0"/>
            <a:ext cx="12191999" cy="1324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en-US" sz="4400">
                <a:solidFill>
                  <a:srgbClr val="FFFFFF"/>
                </a:solidFill>
                <a:cs typeface="Arial"/>
              </a:rPr>
              <a:t>Negative Example 2: Client-Side Certs in Curl</a:t>
            </a:r>
            <a:endParaRPr lang="en-US" sz="4400" dirty="0">
              <a:cs typeface="Arial"/>
            </a:endParaRPr>
          </a:p>
        </p:txBody>
      </p:sp>
      <p:pic>
        <p:nvPicPr>
          <p:cNvPr id="88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246600" y="6320160"/>
            <a:ext cx="1374840" cy="360360"/>
          </a:xfrm>
          <a:prstGeom prst="rect">
            <a:avLst/>
          </a:prstGeom>
          <a:ln>
            <a:noFill/>
          </a:ln>
        </p:spPr>
      </p:pic>
      <p:sp>
        <p:nvSpPr>
          <p:cNvPr id="89" name="CustomShape 3"/>
          <p:cNvSpPr/>
          <p:nvPr/>
        </p:nvSpPr>
        <p:spPr>
          <a:xfrm>
            <a:off x="774155" y="1807883"/>
            <a:ext cx="10590876" cy="4692457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4000" dirty="0" smtClean="0">
                <a:solidFill>
                  <a:srgbClr val="767171"/>
                </a:solidFill>
                <a:latin typeface="Arial"/>
                <a:cs typeface="Arial"/>
              </a:rPr>
              <a:t>Google:</a:t>
            </a:r>
          </a:p>
          <a:p>
            <a:pPr algn="ctr">
              <a:lnSpc>
                <a:spcPct val="100000"/>
              </a:lnSpc>
            </a:pPr>
            <a:endParaRPr lang="en-US" sz="4000" dirty="0">
              <a:solidFill>
                <a:srgbClr val="767171"/>
              </a:solidFill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lang="en-US" sz="4000" dirty="0" smtClean="0">
                <a:solidFill>
                  <a:srgbClr val="767171"/>
                </a:solidFill>
                <a:latin typeface="Arial"/>
                <a:cs typeface="Arial"/>
              </a:rPr>
              <a:t>“PHP curl send client-side certificate”</a:t>
            </a:r>
            <a:endParaRPr sz="4000" dirty="0">
              <a:solidFill>
                <a:srgbClr val="76717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793541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0" y="0"/>
            <a:ext cx="12191400" cy="1378570"/>
          </a:xfrm>
          <a:prstGeom prst="rect">
            <a:avLst/>
          </a:prstGeom>
          <a:solidFill>
            <a:srgbClr val="3BA9A2"/>
          </a:solidFill>
          <a:ln w="6480">
            <a:noFill/>
          </a:ln>
        </p:spPr>
      </p:sp>
      <p:sp>
        <p:nvSpPr>
          <p:cNvPr id="87" name="CustomShape 2"/>
          <p:cNvSpPr/>
          <p:nvPr/>
        </p:nvSpPr>
        <p:spPr>
          <a:xfrm>
            <a:off x="801510" y="0"/>
            <a:ext cx="11389889" cy="1324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n-US" sz="4400" dirty="0" smtClean="0">
                <a:solidFill>
                  <a:srgbClr val="FFFFFF"/>
                </a:solidFill>
                <a:cs typeface="Arial"/>
              </a:rPr>
              <a:t>Top hit </a:t>
            </a:r>
            <a:r>
              <a:rPr lang="mr-IN" sz="4400" dirty="0" smtClean="0">
                <a:solidFill>
                  <a:srgbClr val="FFFFFF"/>
                </a:solidFill>
                <a:cs typeface="Arial"/>
              </a:rPr>
              <a:t>–</a:t>
            </a:r>
            <a:r>
              <a:rPr lang="en-US" sz="4400" dirty="0" smtClean="0">
                <a:solidFill>
                  <a:srgbClr val="FFFFFF"/>
                </a:solidFill>
                <a:cs typeface="Arial"/>
              </a:rPr>
              <a:t> Looks reasonable</a:t>
            </a:r>
            <a:r>
              <a:rPr lang="mr-IN" sz="4400" dirty="0" smtClean="0">
                <a:solidFill>
                  <a:srgbClr val="FFFFFF"/>
                </a:solidFill>
                <a:cs typeface="Arial"/>
              </a:rPr>
              <a:t>…</a:t>
            </a:r>
            <a:endParaRPr dirty="0">
              <a:latin typeface="Arial"/>
              <a:cs typeface="Arial"/>
            </a:endParaRPr>
          </a:p>
        </p:txBody>
      </p:sp>
      <p:pic>
        <p:nvPicPr>
          <p:cNvPr id="88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0641451" y="6367199"/>
            <a:ext cx="1374840" cy="360360"/>
          </a:xfrm>
          <a:prstGeom prst="rect">
            <a:avLst/>
          </a:prstGeom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8089" y="1378570"/>
            <a:ext cx="7495222" cy="54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52481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0" y="0"/>
            <a:ext cx="12191400" cy="1378570"/>
          </a:xfrm>
          <a:prstGeom prst="rect">
            <a:avLst/>
          </a:prstGeom>
          <a:solidFill>
            <a:srgbClr val="3BA9A2"/>
          </a:solidFill>
          <a:ln w="6480">
            <a:noFill/>
          </a:ln>
        </p:spPr>
      </p:sp>
      <p:sp>
        <p:nvSpPr>
          <p:cNvPr id="87" name="CustomShape 2"/>
          <p:cNvSpPr/>
          <p:nvPr/>
        </p:nvSpPr>
        <p:spPr>
          <a:xfrm>
            <a:off x="790222" y="0"/>
            <a:ext cx="11401178" cy="1324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n-US" sz="4400" dirty="0" smtClean="0">
                <a:solidFill>
                  <a:srgbClr val="FFFFFF"/>
                </a:solidFill>
                <a:cs typeface="Arial"/>
              </a:rPr>
              <a:t>Top hit disables server verification!</a:t>
            </a:r>
            <a:endParaRPr dirty="0">
              <a:latin typeface="Arial"/>
              <a:cs typeface="Arial"/>
            </a:endParaRPr>
          </a:p>
        </p:txBody>
      </p:sp>
      <p:pic>
        <p:nvPicPr>
          <p:cNvPr id="88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0641451" y="6367199"/>
            <a:ext cx="1374840" cy="360360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24198" r="39659" b="36790"/>
          <a:stretch/>
        </p:blipFill>
        <p:spPr>
          <a:xfrm>
            <a:off x="2539190" y="1378570"/>
            <a:ext cx="9652810" cy="4532489"/>
          </a:xfrm>
          <a:prstGeom prst="rect">
            <a:avLst/>
          </a:prstGeom>
        </p:spPr>
      </p:pic>
      <p:sp>
        <p:nvSpPr>
          <p:cNvPr id="8" name="CustomShape 3"/>
          <p:cNvSpPr/>
          <p:nvPr/>
        </p:nvSpPr>
        <p:spPr>
          <a:xfrm>
            <a:off x="0" y="1739814"/>
            <a:ext cx="2269067" cy="585697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178308">
              <a:lnSpc>
                <a:spcPct val="100000"/>
              </a:lnSpc>
            </a:pPr>
            <a:r>
              <a:rPr lang="en-US" sz="2800" dirty="0" smtClean="0">
                <a:solidFill>
                  <a:srgbClr val="767171"/>
                </a:solidFill>
                <a:latin typeface="Arial"/>
                <a:cs typeface="Arial"/>
              </a:rPr>
              <a:t>Bad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044223" y="2032662"/>
            <a:ext cx="3395133" cy="1163879"/>
          </a:xfrm>
          <a:prstGeom prst="straightConnector1">
            <a:avLst/>
          </a:prstGeom>
          <a:ln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CustomShape 3"/>
          <p:cNvSpPr/>
          <p:nvPr/>
        </p:nvSpPr>
        <p:spPr>
          <a:xfrm>
            <a:off x="1" y="3196541"/>
            <a:ext cx="2088444" cy="98034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178308">
              <a:lnSpc>
                <a:spcPct val="100000"/>
              </a:lnSpc>
            </a:pPr>
            <a:r>
              <a:rPr lang="en-US" sz="2800" dirty="0" smtClean="0">
                <a:solidFill>
                  <a:srgbClr val="767171"/>
                </a:solidFill>
                <a:latin typeface="Arial"/>
                <a:cs typeface="Arial"/>
              </a:rPr>
              <a:t>What we want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399822" y="3704081"/>
            <a:ext cx="3039534" cy="1153252"/>
          </a:xfrm>
          <a:prstGeom prst="straightConnector1">
            <a:avLst/>
          </a:prstGeom>
          <a:ln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390983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811" y="1378570"/>
            <a:ext cx="11401778" cy="5505699"/>
          </a:xfrm>
          <a:prstGeom prst="rect">
            <a:avLst/>
          </a:prstGeom>
        </p:spPr>
      </p:pic>
      <p:sp>
        <p:nvSpPr>
          <p:cNvPr id="86" name="CustomShape 1"/>
          <p:cNvSpPr/>
          <p:nvPr/>
        </p:nvSpPr>
        <p:spPr>
          <a:xfrm>
            <a:off x="0" y="0"/>
            <a:ext cx="12191400" cy="1378570"/>
          </a:xfrm>
          <a:prstGeom prst="rect">
            <a:avLst/>
          </a:prstGeom>
          <a:solidFill>
            <a:srgbClr val="3BA9A2"/>
          </a:solidFill>
          <a:ln w="6480">
            <a:noFill/>
          </a:ln>
        </p:spPr>
      </p:sp>
      <p:sp>
        <p:nvSpPr>
          <p:cNvPr id="87" name="CustomShape 2"/>
          <p:cNvSpPr/>
          <p:nvPr/>
        </p:nvSpPr>
        <p:spPr>
          <a:xfrm>
            <a:off x="790222" y="0"/>
            <a:ext cx="11401178" cy="1324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n-US" sz="4400" dirty="0" smtClean="0">
                <a:solidFill>
                  <a:srgbClr val="FFFFFF"/>
                </a:solidFill>
                <a:cs typeface="Arial"/>
              </a:rPr>
              <a:t>First comment at the bottom of curl docs</a:t>
            </a:r>
            <a:endParaRPr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464824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4824"/>
          <a:stretch/>
        </p:blipFill>
        <p:spPr>
          <a:xfrm>
            <a:off x="1260028" y="0"/>
            <a:ext cx="7477384" cy="58414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1576" y="0"/>
            <a:ext cx="2940424" cy="220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490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0" y="0"/>
            <a:ext cx="12191400" cy="1378570"/>
          </a:xfrm>
          <a:prstGeom prst="rect">
            <a:avLst/>
          </a:prstGeom>
          <a:solidFill>
            <a:srgbClr val="3BA9A2"/>
          </a:solidFill>
          <a:ln w="6480">
            <a:noFill/>
          </a:ln>
        </p:spPr>
      </p:sp>
      <p:sp>
        <p:nvSpPr>
          <p:cNvPr id="87" name="CustomShape 2"/>
          <p:cNvSpPr/>
          <p:nvPr/>
        </p:nvSpPr>
        <p:spPr>
          <a:xfrm>
            <a:off x="767644" y="0"/>
            <a:ext cx="11423756" cy="1324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n-US" sz="4400" dirty="0" smtClean="0">
                <a:solidFill>
                  <a:srgbClr val="FFFFFF"/>
                </a:solidFill>
                <a:latin typeface="Arial"/>
                <a:cs typeface="Arial"/>
              </a:rPr>
              <a:t>PHP Docs for Curl</a:t>
            </a:r>
            <a:endParaRPr dirty="0">
              <a:latin typeface="Arial"/>
              <a:cs typeface="Arial"/>
            </a:endParaRPr>
          </a:p>
        </p:txBody>
      </p:sp>
      <p:pic>
        <p:nvPicPr>
          <p:cNvPr id="88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0641451" y="6367199"/>
            <a:ext cx="1374840" cy="360360"/>
          </a:xfrm>
          <a:prstGeom prst="rect">
            <a:avLst/>
          </a:prstGeom>
          <a:ln>
            <a:noFill/>
          </a:ln>
        </p:spPr>
      </p:pic>
      <p:sp>
        <p:nvSpPr>
          <p:cNvPr id="89" name="CustomShape 3"/>
          <p:cNvSpPr/>
          <p:nvPr/>
        </p:nvSpPr>
        <p:spPr>
          <a:xfrm>
            <a:off x="274320" y="1425039"/>
            <a:ext cx="11795400" cy="5250081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571500" indent="-393192">
              <a:lnSpc>
                <a:spcPct val="100000"/>
              </a:lnSpc>
              <a:buFont typeface="Arial"/>
              <a:buChar char="•"/>
            </a:pPr>
            <a:r>
              <a:rPr lang="en-US" sz="2800" dirty="0" smtClean="0">
                <a:solidFill>
                  <a:srgbClr val="767171"/>
                </a:solidFill>
                <a:latin typeface="Arial"/>
                <a:cs typeface="Arial"/>
              </a:rPr>
              <a:t>How many key-related options are there to curl in PHP </a:t>
            </a:r>
            <a:r>
              <a:rPr lang="mr-IN" sz="2800" dirty="0" smtClean="0">
                <a:solidFill>
                  <a:srgbClr val="767171"/>
                </a:solidFill>
                <a:latin typeface="Arial"/>
                <a:cs typeface="Arial"/>
              </a:rPr>
              <a:t>–</a:t>
            </a:r>
            <a:r>
              <a:rPr lang="en-US" sz="2800" dirty="0" smtClean="0">
                <a:solidFill>
                  <a:srgbClr val="767171"/>
                </a:solidFill>
                <a:latin typeface="Arial"/>
                <a:cs typeface="Arial"/>
              </a:rPr>
              <a:t> CURLOPT_ </a:t>
            </a:r>
          </a:p>
          <a:p>
            <a:pPr marL="1028700" lvl="1" indent="-393192">
              <a:buFont typeface="Arial"/>
              <a:buChar char="•"/>
            </a:pPr>
            <a:r>
              <a:rPr lang="en-US" sz="2400" b="1" dirty="0">
                <a:solidFill>
                  <a:srgbClr val="767171"/>
                </a:solidFill>
                <a:cs typeface="Arial"/>
              </a:rPr>
              <a:t>SSLCERT</a:t>
            </a:r>
            <a:r>
              <a:rPr lang="en-US" sz="2400" dirty="0">
                <a:solidFill>
                  <a:srgbClr val="767171"/>
                </a:solidFill>
                <a:cs typeface="Arial"/>
              </a:rPr>
              <a:t>, SSLCERTPASSWD, </a:t>
            </a:r>
            <a:r>
              <a:rPr lang="en-US" sz="2400" dirty="0" smtClean="0">
                <a:solidFill>
                  <a:srgbClr val="767171"/>
                </a:solidFill>
                <a:cs typeface="Arial"/>
              </a:rPr>
              <a:t>SSLCERTTYPE, </a:t>
            </a:r>
            <a:r>
              <a:rPr lang="en-US" sz="2400" b="1" dirty="0" smtClean="0">
                <a:solidFill>
                  <a:srgbClr val="767171"/>
                </a:solidFill>
              </a:rPr>
              <a:t>SSLKEY</a:t>
            </a:r>
            <a:r>
              <a:rPr lang="en-US" sz="2400" dirty="0" smtClean="0">
                <a:solidFill>
                  <a:srgbClr val="767171"/>
                </a:solidFill>
              </a:rPr>
              <a:t>, SSLKEYPASSWD, SSLKEYTYPE, SSH_HOST_PUBLIC_KEY_MD5, SSH_PUBLIC_KEYFILE, SSH_PRIVATE_KEYFILE, PINNEDPUBLICKEY, </a:t>
            </a:r>
            <a:r>
              <a:rPr lang="en-US" sz="2400" b="1" dirty="0" smtClean="0">
                <a:solidFill>
                  <a:srgbClr val="767171"/>
                </a:solidFill>
              </a:rPr>
              <a:t>CERTINFO</a:t>
            </a:r>
            <a:r>
              <a:rPr lang="en-US" sz="2400" dirty="0" smtClean="0">
                <a:solidFill>
                  <a:srgbClr val="767171"/>
                </a:solidFill>
              </a:rPr>
              <a:t>, SSL_VERIFYPEER, CAINFO, CAPATH</a:t>
            </a:r>
          </a:p>
          <a:p>
            <a:pPr marL="571500" indent="-393192">
              <a:buFont typeface="Arial"/>
              <a:buChar char="•"/>
            </a:pPr>
            <a:r>
              <a:rPr lang="en-US" sz="2800" dirty="0" smtClean="0">
                <a:solidFill>
                  <a:srgbClr val="767171"/>
                </a:solidFill>
              </a:rPr>
              <a:t>Documentation:</a:t>
            </a:r>
          </a:p>
          <a:p>
            <a:pPr marL="1028700" lvl="1" indent="-393192">
              <a:buFont typeface="Arial"/>
              <a:buChar char="•"/>
            </a:pPr>
            <a:r>
              <a:rPr lang="en-US" sz="2400" b="1" dirty="0">
                <a:solidFill>
                  <a:srgbClr val="767171"/>
                </a:solidFill>
                <a:cs typeface="Arial"/>
              </a:rPr>
              <a:t>CERTINFO</a:t>
            </a:r>
            <a:r>
              <a:rPr lang="en-US" sz="2400" dirty="0">
                <a:solidFill>
                  <a:srgbClr val="767171"/>
                </a:solidFill>
                <a:cs typeface="Arial"/>
              </a:rPr>
              <a:t>: </a:t>
            </a:r>
            <a:r>
              <a:rPr lang="en-US" sz="2400" dirty="0">
                <a:solidFill>
                  <a:srgbClr val="767171"/>
                </a:solidFill>
              </a:rPr>
              <a:t>TRUE to output SSL certification information to </a:t>
            </a:r>
            <a:r>
              <a:rPr lang="en-US" sz="2400" i="1" dirty="0">
                <a:solidFill>
                  <a:srgbClr val="767171"/>
                </a:solidFill>
              </a:rPr>
              <a:t>STDERR</a:t>
            </a:r>
            <a:r>
              <a:rPr lang="en-US" sz="2400" dirty="0">
                <a:solidFill>
                  <a:srgbClr val="767171"/>
                </a:solidFill>
              </a:rPr>
              <a:t> on secure transfers.</a:t>
            </a:r>
            <a:endParaRPr lang="en-US" sz="2400" dirty="0">
              <a:solidFill>
                <a:srgbClr val="767171"/>
              </a:solidFill>
              <a:cs typeface="Arial"/>
            </a:endParaRPr>
          </a:p>
          <a:p>
            <a:pPr marL="1028700" lvl="1" indent="-393192">
              <a:buFont typeface="Arial"/>
              <a:buChar char="•"/>
            </a:pPr>
            <a:r>
              <a:rPr lang="en-US" sz="2400" b="1" dirty="0" smtClean="0">
                <a:solidFill>
                  <a:srgbClr val="767171"/>
                </a:solidFill>
              </a:rPr>
              <a:t>SSLCERT: </a:t>
            </a:r>
            <a:r>
              <a:rPr lang="en-US" sz="2400" dirty="0">
                <a:solidFill>
                  <a:srgbClr val="767171"/>
                </a:solidFill>
              </a:rPr>
              <a:t>The name of a file containing a PEM formatted certificate.</a:t>
            </a:r>
            <a:r>
              <a:rPr lang="en-US" sz="2400" dirty="0" smtClean="0">
                <a:solidFill>
                  <a:srgbClr val="767171"/>
                </a:solidFill>
              </a:rPr>
              <a:t> </a:t>
            </a:r>
          </a:p>
          <a:p>
            <a:pPr marL="1028700" lvl="1" indent="-393192">
              <a:buFont typeface="Arial"/>
              <a:buChar char="•"/>
            </a:pPr>
            <a:r>
              <a:rPr lang="en-US" sz="2400" b="1" dirty="0" smtClean="0">
                <a:solidFill>
                  <a:srgbClr val="767171"/>
                </a:solidFill>
                <a:latin typeface="Arial"/>
                <a:cs typeface="Arial"/>
              </a:rPr>
              <a:t>SSLKEY</a:t>
            </a:r>
            <a:r>
              <a:rPr lang="en-US" sz="2400" dirty="0" smtClean="0">
                <a:solidFill>
                  <a:srgbClr val="767171"/>
                </a:solidFill>
                <a:latin typeface="Arial"/>
                <a:cs typeface="Arial"/>
              </a:rPr>
              <a:t>: </a:t>
            </a:r>
            <a:r>
              <a:rPr lang="en-US" sz="2400" dirty="0">
                <a:solidFill>
                  <a:srgbClr val="767171"/>
                </a:solidFill>
              </a:rPr>
              <a:t>The name of a file containing a private SSL key.</a:t>
            </a:r>
            <a:endParaRPr lang="en-US" sz="2400" dirty="0" smtClean="0">
              <a:solidFill>
                <a:srgbClr val="767171"/>
              </a:solidFill>
              <a:latin typeface="Arial"/>
              <a:cs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20" y="3810000"/>
            <a:ext cx="1219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02990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0" y="0"/>
            <a:ext cx="12191400" cy="1378570"/>
          </a:xfrm>
          <a:prstGeom prst="rect">
            <a:avLst/>
          </a:prstGeom>
          <a:solidFill>
            <a:srgbClr val="3BA9A2"/>
          </a:solidFill>
          <a:ln w="6480">
            <a:noFill/>
          </a:ln>
        </p:spPr>
      </p:sp>
      <p:sp>
        <p:nvSpPr>
          <p:cNvPr id="87" name="CustomShape 2"/>
          <p:cNvSpPr/>
          <p:nvPr/>
        </p:nvSpPr>
        <p:spPr>
          <a:xfrm>
            <a:off x="767644" y="0"/>
            <a:ext cx="11423756" cy="1324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n-US" sz="4400" dirty="0" smtClean="0">
                <a:solidFill>
                  <a:srgbClr val="FFFFFF"/>
                </a:solidFill>
                <a:latin typeface="Arial"/>
                <a:cs typeface="Arial"/>
              </a:rPr>
              <a:t>Man page for --cert</a:t>
            </a:r>
            <a:endParaRPr dirty="0">
              <a:latin typeface="Arial"/>
              <a:cs typeface="Arial"/>
            </a:endParaRPr>
          </a:p>
        </p:txBody>
      </p:sp>
      <p:pic>
        <p:nvPicPr>
          <p:cNvPr id="88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0641451" y="6367199"/>
            <a:ext cx="1374840" cy="360360"/>
          </a:xfrm>
          <a:prstGeom prst="rect">
            <a:avLst/>
          </a:prstGeom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1" y="1378570"/>
            <a:ext cx="12197653" cy="460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54406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0" y="-1"/>
            <a:ext cx="12191400" cy="1371600"/>
          </a:xfrm>
          <a:prstGeom prst="rect">
            <a:avLst/>
          </a:prstGeom>
          <a:solidFill>
            <a:srgbClr val="3BA9A2"/>
          </a:solidFill>
          <a:ln w="6480">
            <a:noFill/>
          </a:ln>
        </p:spPr>
      </p:sp>
      <p:sp>
        <p:nvSpPr>
          <p:cNvPr id="87" name="CustomShape 2"/>
          <p:cNvSpPr/>
          <p:nvPr/>
        </p:nvSpPr>
        <p:spPr>
          <a:xfrm>
            <a:off x="812153" y="0"/>
            <a:ext cx="10514880" cy="1324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n-US" sz="4400" dirty="0" smtClean="0">
                <a:solidFill>
                  <a:srgbClr val="FFFFFF"/>
                </a:solidFill>
                <a:latin typeface="Arial"/>
                <a:cs typeface="Arial"/>
              </a:rPr>
              <a:t>It’s not that curl is bad!</a:t>
            </a:r>
            <a:endParaRPr dirty="0">
              <a:latin typeface="Arial"/>
              <a:cs typeface="Arial"/>
            </a:endParaRPr>
          </a:p>
        </p:txBody>
      </p:sp>
      <p:pic>
        <p:nvPicPr>
          <p:cNvPr id="88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246600" y="6320160"/>
            <a:ext cx="1374840" cy="360360"/>
          </a:xfrm>
          <a:prstGeom prst="rect">
            <a:avLst/>
          </a:prstGeom>
          <a:ln>
            <a:noFill/>
          </a:ln>
        </p:spPr>
      </p:pic>
      <p:sp>
        <p:nvSpPr>
          <p:cNvPr id="89" name="CustomShape 3"/>
          <p:cNvSpPr/>
          <p:nvPr/>
        </p:nvSpPr>
        <p:spPr>
          <a:xfrm>
            <a:off x="774155" y="1807883"/>
            <a:ext cx="10590876" cy="4692457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endParaRPr sz="4000" dirty="0">
              <a:solidFill>
                <a:srgbClr val="767171"/>
              </a:solidFill>
              <a:latin typeface="Arial"/>
              <a:cs typeface="Arial"/>
            </a:endParaRPr>
          </a:p>
          <a:p>
            <a:pPr algn="ctr"/>
            <a:r>
              <a:rPr lang="en-US" sz="4000" dirty="0" smtClean="0">
                <a:solidFill>
                  <a:srgbClr val="767171"/>
                </a:solidFill>
                <a:cs typeface="Arial"/>
              </a:rPr>
              <a:t>It’s just that it’s too low-level</a:t>
            </a:r>
            <a:r>
              <a:rPr lang="mr-IN" sz="4000" dirty="0" smtClean="0">
                <a:solidFill>
                  <a:srgbClr val="767171"/>
                </a:solidFill>
                <a:cs typeface="Arial"/>
              </a:rPr>
              <a:t>…</a:t>
            </a:r>
            <a:endParaRPr sz="4000" dirty="0">
              <a:solidFill>
                <a:srgbClr val="767171"/>
              </a:solidFill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243" y="4154111"/>
            <a:ext cx="11696700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6772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0" y="-1"/>
            <a:ext cx="12191400" cy="1371600"/>
          </a:xfrm>
          <a:prstGeom prst="rect">
            <a:avLst/>
          </a:prstGeom>
          <a:solidFill>
            <a:srgbClr val="3BA9A2"/>
          </a:solidFill>
          <a:ln w="6480">
            <a:noFill/>
          </a:ln>
        </p:spPr>
      </p:sp>
      <p:sp>
        <p:nvSpPr>
          <p:cNvPr id="87" name="CustomShape 2"/>
          <p:cNvSpPr/>
          <p:nvPr/>
        </p:nvSpPr>
        <p:spPr>
          <a:xfrm>
            <a:off x="812153" y="0"/>
            <a:ext cx="10514880" cy="1324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n-US" sz="4400" dirty="0" smtClean="0">
                <a:solidFill>
                  <a:srgbClr val="FFFFFF"/>
                </a:solidFill>
                <a:latin typeface="Arial"/>
                <a:cs typeface="Arial"/>
              </a:rPr>
              <a:t>Mistake 5</a:t>
            </a:r>
            <a:endParaRPr dirty="0">
              <a:latin typeface="Arial"/>
              <a:cs typeface="Arial"/>
            </a:endParaRPr>
          </a:p>
        </p:txBody>
      </p:sp>
      <p:pic>
        <p:nvPicPr>
          <p:cNvPr id="88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246600" y="6320160"/>
            <a:ext cx="1374840" cy="360360"/>
          </a:xfrm>
          <a:prstGeom prst="rect">
            <a:avLst/>
          </a:prstGeom>
          <a:ln>
            <a:noFill/>
          </a:ln>
        </p:spPr>
      </p:pic>
      <p:sp>
        <p:nvSpPr>
          <p:cNvPr id="89" name="CustomShape 3"/>
          <p:cNvSpPr/>
          <p:nvPr/>
        </p:nvSpPr>
        <p:spPr>
          <a:xfrm>
            <a:off x="472140" y="2449689"/>
            <a:ext cx="11247120" cy="4230831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4000" dirty="0" smtClean="0">
                <a:solidFill>
                  <a:srgbClr val="767171"/>
                </a:solidFill>
                <a:latin typeface="Arial"/>
                <a:cs typeface="Arial"/>
              </a:rPr>
              <a:t>Trusting crypto code examples</a:t>
            </a:r>
          </a:p>
          <a:p>
            <a:pPr algn="ctr">
              <a:lnSpc>
                <a:spcPct val="100000"/>
              </a:lnSpc>
            </a:pPr>
            <a:endParaRPr lang="en-US" sz="4000" dirty="0" smtClean="0">
              <a:solidFill>
                <a:srgbClr val="767171"/>
              </a:solidFill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lang="en-US" sz="4000" dirty="0" smtClean="0">
                <a:solidFill>
                  <a:srgbClr val="767171"/>
                </a:solidFill>
                <a:latin typeface="Arial"/>
                <a:cs typeface="Arial"/>
              </a:rPr>
              <a:t>without professional guidance.</a:t>
            </a:r>
            <a:endParaRPr lang="en-US" sz="4000" dirty="0" smtClean="0">
              <a:solidFill>
                <a:srgbClr val="76717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34204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0" y="0"/>
            <a:ext cx="12191400" cy="1378570"/>
          </a:xfrm>
          <a:prstGeom prst="rect">
            <a:avLst/>
          </a:prstGeom>
          <a:solidFill>
            <a:srgbClr val="3BA9A2"/>
          </a:solidFill>
          <a:ln w="6480">
            <a:noFill/>
          </a:ln>
        </p:spPr>
      </p:sp>
      <p:sp>
        <p:nvSpPr>
          <p:cNvPr id="87" name="CustomShape 2"/>
          <p:cNvSpPr/>
          <p:nvPr/>
        </p:nvSpPr>
        <p:spPr>
          <a:xfrm>
            <a:off x="796666" y="0"/>
            <a:ext cx="10514880" cy="1324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n-US" sz="4400" dirty="0" smtClean="0">
                <a:solidFill>
                  <a:srgbClr val="FFFFFF"/>
                </a:solidFill>
                <a:latin typeface="Arial"/>
                <a:cs typeface="Arial"/>
              </a:rPr>
              <a:t>Mistakes to </a:t>
            </a:r>
            <a:r>
              <a:rPr lang="en-US" sz="4400" dirty="0" smtClean="0">
                <a:solidFill>
                  <a:srgbClr val="FFFFFF"/>
                </a:solidFill>
                <a:latin typeface="Arial"/>
                <a:cs typeface="Arial"/>
              </a:rPr>
              <a:t>watch out for</a:t>
            </a:r>
            <a:endParaRPr dirty="0">
              <a:latin typeface="Arial"/>
              <a:cs typeface="Arial"/>
            </a:endParaRPr>
          </a:p>
        </p:txBody>
      </p:sp>
      <p:pic>
        <p:nvPicPr>
          <p:cNvPr id="88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0816560" y="6497640"/>
            <a:ext cx="1374840" cy="360360"/>
          </a:xfrm>
          <a:prstGeom prst="rect">
            <a:avLst/>
          </a:prstGeom>
          <a:ln>
            <a:noFill/>
          </a:ln>
        </p:spPr>
      </p:pic>
      <p:sp>
        <p:nvSpPr>
          <p:cNvPr id="6" name="CustomShape 3"/>
          <p:cNvSpPr/>
          <p:nvPr/>
        </p:nvSpPr>
        <p:spPr>
          <a:xfrm>
            <a:off x="274320" y="1490133"/>
            <a:ext cx="11741971" cy="468488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692658" indent="-514350">
              <a:lnSpc>
                <a:spcPct val="100000"/>
              </a:lnSpc>
              <a:buFont typeface="+mj-lt"/>
              <a:buAutoNum type="arabicPeriod"/>
            </a:pPr>
            <a:r>
              <a:rPr lang="en-US" sz="2800" dirty="0" smtClean="0">
                <a:solidFill>
                  <a:srgbClr val="767171"/>
                </a:solidFill>
                <a:latin typeface="Arial"/>
                <a:cs typeface="Arial"/>
              </a:rPr>
              <a:t>Not using crypto is the biggest mistake!</a:t>
            </a:r>
          </a:p>
          <a:p>
            <a:pPr marL="692658" indent="-514350">
              <a:lnSpc>
                <a:spcPct val="100000"/>
              </a:lnSpc>
              <a:buFont typeface="+mj-lt"/>
              <a:buAutoNum type="arabicPeriod"/>
            </a:pPr>
            <a:endParaRPr lang="en-US" sz="2800" dirty="0" smtClean="0">
              <a:solidFill>
                <a:srgbClr val="767171"/>
              </a:solidFill>
              <a:latin typeface="Arial"/>
              <a:cs typeface="Arial"/>
            </a:endParaRPr>
          </a:p>
          <a:p>
            <a:pPr marL="692658" indent="-514350">
              <a:lnSpc>
                <a:spcPct val="100000"/>
              </a:lnSpc>
              <a:buFont typeface="+mj-lt"/>
              <a:buAutoNum type="arabicPeriod"/>
            </a:pPr>
            <a:r>
              <a:rPr lang="en-US" sz="2800" dirty="0" smtClean="0">
                <a:solidFill>
                  <a:srgbClr val="767171"/>
                </a:solidFill>
                <a:latin typeface="Arial"/>
                <a:cs typeface="Arial"/>
              </a:rPr>
              <a:t>Directly using low-level primitives like AES</a:t>
            </a:r>
            <a:endParaRPr lang="en-US" sz="2800" dirty="0" smtClean="0">
              <a:solidFill>
                <a:srgbClr val="767171"/>
              </a:solidFill>
              <a:latin typeface="Arial"/>
              <a:cs typeface="Arial"/>
            </a:endParaRPr>
          </a:p>
          <a:p>
            <a:pPr marL="692658" indent="-514350">
              <a:lnSpc>
                <a:spcPct val="100000"/>
              </a:lnSpc>
              <a:buFont typeface="+mj-lt"/>
              <a:buAutoNum type="arabicPeriod"/>
            </a:pPr>
            <a:endParaRPr lang="en-US" sz="2800" dirty="0" smtClean="0">
              <a:solidFill>
                <a:srgbClr val="767171"/>
              </a:solidFill>
              <a:latin typeface="Arial"/>
              <a:cs typeface="Arial"/>
            </a:endParaRPr>
          </a:p>
          <a:p>
            <a:pPr marL="692658" indent="-514350">
              <a:lnSpc>
                <a:spcPct val="100000"/>
              </a:lnSpc>
              <a:buFont typeface="+mj-lt"/>
              <a:buAutoNum type="arabicPeriod"/>
            </a:pPr>
            <a:r>
              <a:rPr lang="en-US" sz="2800" dirty="0" smtClean="0">
                <a:solidFill>
                  <a:srgbClr val="767171"/>
                </a:solidFill>
                <a:latin typeface="Arial"/>
                <a:cs typeface="Arial"/>
              </a:rPr>
              <a:t>Letting a weak attack model undermine the correctness goal</a:t>
            </a:r>
          </a:p>
          <a:p>
            <a:pPr marL="692658" indent="-514350">
              <a:lnSpc>
                <a:spcPct val="100000"/>
              </a:lnSpc>
              <a:buFont typeface="+mj-lt"/>
              <a:buAutoNum type="arabicPeriod"/>
            </a:pPr>
            <a:endParaRPr lang="en-US" sz="2800" dirty="0">
              <a:solidFill>
                <a:srgbClr val="767171"/>
              </a:solidFill>
              <a:latin typeface="Arial"/>
              <a:cs typeface="Arial"/>
            </a:endParaRPr>
          </a:p>
          <a:p>
            <a:pPr marL="692658" indent="-514350">
              <a:lnSpc>
                <a:spcPct val="100000"/>
              </a:lnSpc>
              <a:buFont typeface="+mj-lt"/>
              <a:buAutoNum type="arabicPeriod"/>
            </a:pPr>
            <a:r>
              <a:rPr lang="en-US" sz="2800" dirty="0" smtClean="0">
                <a:solidFill>
                  <a:srgbClr val="767171"/>
                </a:solidFill>
                <a:latin typeface="Arial"/>
                <a:cs typeface="Arial"/>
              </a:rPr>
              <a:t>Ask </a:t>
            </a:r>
            <a:r>
              <a:rPr lang="en-US" sz="2800" dirty="0" smtClean="0">
                <a:solidFill>
                  <a:srgbClr val="767171"/>
                </a:solidFill>
                <a:latin typeface="Arial"/>
                <a:cs typeface="Arial"/>
              </a:rPr>
              <a:t>about the key management </a:t>
            </a:r>
            <a:r>
              <a:rPr lang="en-US" sz="2800" dirty="0" smtClean="0">
                <a:solidFill>
                  <a:srgbClr val="767171"/>
                </a:solidFill>
                <a:latin typeface="Arial"/>
                <a:cs typeface="Arial"/>
              </a:rPr>
              <a:t>strategy</a:t>
            </a:r>
          </a:p>
          <a:p>
            <a:pPr marL="692658" indent="-514350">
              <a:lnSpc>
                <a:spcPct val="100000"/>
              </a:lnSpc>
              <a:buFont typeface="+mj-lt"/>
              <a:buAutoNum type="arabicPeriod"/>
            </a:pPr>
            <a:endParaRPr lang="en-US" sz="2800" dirty="0" smtClean="0">
              <a:solidFill>
                <a:srgbClr val="767171"/>
              </a:solidFill>
              <a:latin typeface="Arial"/>
              <a:cs typeface="Arial"/>
            </a:endParaRPr>
          </a:p>
          <a:p>
            <a:pPr marL="692658" indent="-514350">
              <a:lnSpc>
                <a:spcPct val="100000"/>
              </a:lnSpc>
              <a:buFont typeface="+mj-lt"/>
              <a:buAutoNum type="arabicPeriod"/>
            </a:pPr>
            <a:r>
              <a:rPr lang="en-US" sz="2800" dirty="0" smtClean="0">
                <a:solidFill>
                  <a:srgbClr val="767171"/>
                </a:solidFill>
                <a:latin typeface="Arial"/>
                <a:cs typeface="Arial"/>
              </a:rPr>
              <a:t>Trusting crypto code examples without professional guidance</a:t>
            </a:r>
          </a:p>
          <a:p>
            <a:pPr marL="692658" indent="-514350">
              <a:lnSpc>
                <a:spcPct val="100000"/>
              </a:lnSpc>
              <a:buFont typeface="+mj-lt"/>
              <a:buAutoNum type="arabicPeriod"/>
            </a:pPr>
            <a:endParaRPr lang="en-US" sz="2800" dirty="0">
              <a:solidFill>
                <a:srgbClr val="767171"/>
              </a:solidFill>
              <a:latin typeface="Arial"/>
              <a:cs typeface="Arial"/>
            </a:endParaRPr>
          </a:p>
          <a:p>
            <a:pPr marL="692658" indent="-514350">
              <a:lnSpc>
                <a:spcPct val="100000"/>
              </a:lnSpc>
              <a:buFont typeface="+mj-lt"/>
              <a:buAutoNum type="arabicPeriod"/>
            </a:pPr>
            <a:r>
              <a:rPr lang="en-US" sz="2800" i="1" dirty="0" smtClean="0">
                <a:solidFill>
                  <a:srgbClr val="767171"/>
                </a:solidFill>
                <a:latin typeface="Arial"/>
                <a:cs typeface="Arial"/>
              </a:rPr>
              <a:t>Watch </a:t>
            </a:r>
            <a:r>
              <a:rPr lang="en-US" sz="2800" i="1" dirty="0" smtClean="0">
                <a:solidFill>
                  <a:srgbClr val="767171"/>
                </a:solidFill>
                <a:latin typeface="Arial"/>
                <a:cs typeface="Arial"/>
              </a:rPr>
              <a:t>for “old or broken” stuff: DES, MD4, MD5, SHA1, RC4, (RSA</a:t>
            </a:r>
            <a:r>
              <a:rPr lang="en-US" sz="2800" i="1" dirty="0" smtClean="0">
                <a:solidFill>
                  <a:srgbClr val="767171"/>
                </a:solidFill>
                <a:latin typeface="Arial"/>
                <a:cs typeface="Arial"/>
              </a:rPr>
              <a:t>)</a:t>
            </a:r>
            <a:endParaRPr lang="en-US" sz="2800" i="1" dirty="0" smtClean="0">
              <a:solidFill>
                <a:srgbClr val="76717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937474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0" y="-1"/>
            <a:ext cx="12191400" cy="1371600"/>
          </a:xfrm>
          <a:prstGeom prst="rect">
            <a:avLst/>
          </a:prstGeom>
          <a:solidFill>
            <a:srgbClr val="3BA9A2"/>
          </a:solidFill>
          <a:ln w="6480">
            <a:noFill/>
          </a:ln>
        </p:spPr>
      </p:sp>
      <p:sp>
        <p:nvSpPr>
          <p:cNvPr id="87" name="CustomShape 2"/>
          <p:cNvSpPr/>
          <p:nvPr/>
        </p:nvSpPr>
        <p:spPr>
          <a:xfrm>
            <a:off x="812153" y="0"/>
            <a:ext cx="10514880" cy="1324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n-US" sz="4400" dirty="0" smtClean="0">
                <a:solidFill>
                  <a:srgbClr val="FFFFFF"/>
                </a:solidFill>
                <a:latin typeface="Arial"/>
                <a:cs typeface="Arial"/>
              </a:rPr>
              <a:t>But</a:t>
            </a:r>
            <a:r>
              <a:rPr lang="mr-IN" sz="4400" dirty="0" smtClean="0">
                <a:solidFill>
                  <a:srgbClr val="FFFFFF"/>
                </a:solidFill>
                <a:latin typeface="Arial"/>
                <a:cs typeface="Arial"/>
              </a:rPr>
              <a:t>…</a:t>
            </a:r>
            <a:r>
              <a:rPr lang="en-US" sz="4400" dirty="0" smtClean="0">
                <a:solidFill>
                  <a:srgbClr val="FFFFFF"/>
                </a:solidFill>
                <a:latin typeface="Arial"/>
                <a:cs typeface="Arial"/>
              </a:rPr>
              <a:t> I </a:t>
            </a:r>
            <a:r>
              <a:rPr lang="en-US" sz="4400" dirty="0" smtClean="0">
                <a:solidFill>
                  <a:srgbClr val="FFFFFF"/>
                </a:solidFill>
                <a:latin typeface="Arial"/>
                <a:cs typeface="Arial"/>
              </a:rPr>
              <a:t>have a </a:t>
            </a:r>
            <a:r>
              <a:rPr lang="en-US" sz="4400" dirty="0" smtClean="0">
                <a:solidFill>
                  <a:srgbClr val="FFFFFF"/>
                </a:solidFill>
                <a:latin typeface="Arial"/>
                <a:cs typeface="Arial"/>
              </a:rPr>
              <a:t>saying</a:t>
            </a:r>
            <a:r>
              <a:rPr lang="en-US" sz="4400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endParaRPr dirty="0">
              <a:latin typeface="Arial"/>
              <a:cs typeface="Arial"/>
            </a:endParaRPr>
          </a:p>
        </p:txBody>
      </p:sp>
      <p:pic>
        <p:nvPicPr>
          <p:cNvPr id="88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246600" y="6320160"/>
            <a:ext cx="1374840" cy="360360"/>
          </a:xfrm>
          <a:prstGeom prst="rect">
            <a:avLst/>
          </a:prstGeom>
          <a:ln>
            <a:noFill/>
          </a:ln>
        </p:spPr>
      </p:pic>
      <p:sp>
        <p:nvSpPr>
          <p:cNvPr id="89" name="CustomShape 3"/>
          <p:cNvSpPr/>
          <p:nvPr/>
        </p:nvSpPr>
        <p:spPr>
          <a:xfrm>
            <a:off x="774155" y="1807883"/>
            <a:ext cx="10590876" cy="4692457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endParaRPr sz="4000" dirty="0">
              <a:solidFill>
                <a:srgbClr val="767171"/>
              </a:solidFill>
              <a:latin typeface="Arial"/>
              <a:cs typeface="Arial"/>
            </a:endParaRPr>
          </a:p>
          <a:p>
            <a:pPr algn="ctr"/>
            <a:r>
              <a:rPr lang="en-US" sz="4000" dirty="0" smtClean="0">
                <a:solidFill>
                  <a:srgbClr val="767171"/>
                </a:solidFill>
                <a:cs typeface="Arial"/>
              </a:rPr>
              <a:t>"Don</a:t>
            </a:r>
            <a:r>
              <a:rPr lang="mr-IN" sz="4000" dirty="0" smtClean="0">
                <a:solidFill>
                  <a:srgbClr val="767171"/>
                </a:solidFill>
                <a:cs typeface="Arial"/>
              </a:rPr>
              <a:t>’</a:t>
            </a:r>
            <a:r>
              <a:rPr lang="en-US" sz="4000" dirty="0" smtClean="0">
                <a:solidFill>
                  <a:srgbClr val="767171"/>
                </a:solidFill>
                <a:cs typeface="Arial"/>
              </a:rPr>
              <a:t>t blame users for security problems.”</a:t>
            </a:r>
          </a:p>
          <a:p>
            <a:pPr algn="ctr"/>
            <a:endParaRPr lang="en-US" sz="4000" dirty="0">
              <a:solidFill>
                <a:srgbClr val="767171"/>
              </a:solidFill>
              <a:latin typeface="Arial"/>
              <a:cs typeface="Arial"/>
            </a:endParaRPr>
          </a:p>
          <a:p>
            <a:pPr algn="ctr"/>
            <a:endParaRPr lang="en-US" sz="4000" dirty="0" smtClean="0">
              <a:solidFill>
                <a:srgbClr val="767171"/>
              </a:solidFill>
              <a:latin typeface="Arial"/>
              <a:cs typeface="Arial"/>
            </a:endParaRPr>
          </a:p>
          <a:p>
            <a:pPr algn="ctr"/>
            <a:r>
              <a:rPr lang="en-US" sz="3200" dirty="0" smtClean="0">
                <a:solidFill>
                  <a:srgbClr val="767171"/>
                </a:solidFill>
                <a:latin typeface="Arial"/>
                <a:cs typeface="Arial"/>
              </a:rPr>
              <a:t>e.g. You didn’t get hacked because you had a bad password, you got hacked because a programmer forgot to check for SQL injection vulnerabilities.</a:t>
            </a:r>
            <a:endParaRPr sz="4000" dirty="0">
              <a:solidFill>
                <a:srgbClr val="76717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226864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0" y="-1"/>
            <a:ext cx="12191400" cy="1371600"/>
          </a:xfrm>
          <a:prstGeom prst="rect">
            <a:avLst/>
          </a:prstGeom>
          <a:solidFill>
            <a:srgbClr val="3BA9A2"/>
          </a:solidFill>
          <a:ln w="6480">
            <a:noFill/>
          </a:ln>
        </p:spPr>
      </p:sp>
      <p:sp>
        <p:nvSpPr>
          <p:cNvPr id="87" name="CustomShape 2"/>
          <p:cNvSpPr/>
          <p:nvPr/>
        </p:nvSpPr>
        <p:spPr>
          <a:xfrm>
            <a:off x="812153" y="0"/>
            <a:ext cx="10514880" cy="1324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n-US" sz="4400" dirty="0" smtClean="0">
                <a:solidFill>
                  <a:srgbClr val="FFFFFF"/>
                </a:solidFill>
                <a:latin typeface="Arial"/>
                <a:cs typeface="Arial"/>
              </a:rPr>
              <a:t>Likewise</a:t>
            </a:r>
            <a:r>
              <a:rPr lang="mr-IN" sz="4400" dirty="0" smtClean="0">
                <a:solidFill>
                  <a:srgbClr val="FFFFFF"/>
                </a:solidFill>
                <a:latin typeface="Arial"/>
                <a:cs typeface="Arial"/>
              </a:rPr>
              <a:t>…</a:t>
            </a:r>
            <a:endParaRPr dirty="0">
              <a:latin typeface="Arial"/>
              <a:cs typeface="Arial"/>
            </a:endParaRPr>
          </a:p>
        </p:txBody>
      </p:sp>
      <p:pic>
        <p:nvPicPr>
          <p:cNvPr id="88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246600" y="6320160"/>
            <a:ext cx="1374840" cy="360360"/>
          </a:xfrm>
          <a:prstGeom prst="rect">
            <a:avLst/>
          </a:prstGeom>
          <a:ln>
            <a:noFill/>
          </a:ln>
        </p:spPr>
      </p:pic>
      <p:sp>
        <p:nvSpPr>
          <p:cNvPr id="89" name="CustomShape 3"/>
          <p:cNvSpPr/>
          <p:nvPr/>
        </p:nvSpPr>
        <p:spPr>
          <a:xfrm>
            <a:off x="774155" y="1807883"/>
            <a:ext cx="10590876" cy="4692457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endParaRPr sz="4000" dirty="0">
              <a:solidFill>
                <a:srgbClr val="767171"/>
              </a:solidFill>
              <a:latin typeface="Arial"/>
              <a:cs typeface="Arial"/>
            </a:endParaRPr>
          </a:p>
          <a:p>
            <a:pPr algn="ctr"/>
            <a:r>
              <a:rPr lang="en-US" sz="4000" dirty="0" smtClean="0">
                <a:solidFill>
                  <a:srgbClr val="767171"/>
                </a:solidFill>
                <a:cs typeface="Arial"/>
              </a:rPr>
              <a:t>"Don</a:t>
            </a:r>
            <a:r>
              <a:rPr lang="mr-IN" sz="4000" dirty="0" smtClean="0">
                <a:solidFill>
                  <a:srgbClr val="767171"/>
                </a:solidFill>
                <a:cs typeface="Arial"/>
              </a:rPr>
              <a:t>’</a:t>
            </a:r>
            <a:r>
              <a:rPr lang="en-US" sz="4000" dirty="0" smtClean="0">
                <a:solidFill>
                  <a:srgbClr val="767171"/>
                </a:solidFill>
                <a:cs typeface="Arial"/>
              </a:rPr>
              <a:t>t blame developers for crypto problems.”</a:t>
            </a:r>
          </a:p>
          <a:p>
            <a:pPr algn="ctr"/>
            <a:endParaRPr lang="en-US" sz="4000" dirty="0">
              <a:solidFill>
                <a:srgbClr val="767171"/>
              </a:solidFill>
              <a:latin typeface="Arial"/>
              <a:cs typeface="Arial"/>
            </a:endParaRPr>
          </a:p>
          <a:p>
            <a:pPr algn="ctr"/>
            <a:endParaRPr lang="en-US" sz="4000" dirty="0" smtClean="0">
              <a:solidFill>
                <a:srgbClr val="767171"/>
              </a:solidFill>
              <a:latin typeface="Arial"/>
              <a:cs typeface="Arial"/>
            </a:endParaRPr>
          </a:p>
          <a:p>
            <a:pPr algn="ctr"/>
            <a:r>
              <a:rPr lang="mr-IN" sz="3200" dirty="0" smtClean="0">
                <a:solidFill>
                  <a:srgbClr val="767171"/>
                </a:solidFill>
                <a:latin typeface="Arial"/>
                <a:cs typeface="Arial"/>
              </a:rPr>
              <a:t>…</a:t>
            </a:r>
            <a:r>
              <a:rPr lang="en-US" sz="3200" dirty="0" smtClean="0">
                <a:solidFill>
                  <a:srgbClr val="767171"/>
                </a:solidFill>
                <a:latin typeface="Arial"/>
                <a:cs typeface="Arial"/>
              </a:rPr>
              <a:t> What can the crypto community do better?</a:t>
            </a:r>
            <a:endParaRPr sz="4000" dirty="0">
              <a:solidFill>
                <a:srgbClr val="76717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806806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0" y="-36000"/>
            <a:ext cx="12191400" cy="3608280"/>
          </a:xfrm>
          <a:prstGeom prst="rect">
            <a:avLst/>
          </a:prstGeom>
          <a:solidFill>
            <a:srgbClr val="3BA9A2"/>
          </a:solidFill>
          <a:ln w="6480">
            <a:noFill/>
          </a:ln>
        </p:spPr>
      </p:sp>
      <p:sp>
        <p:nvSpPr>
          <p:cNvPr id="79" name="CustomShape 2"/>
          <p:cNvSpPr/>
          <p:nvPr/>
        </p:nvSpPr>
        <p:spPr>
          <a:xfrm>
            <a:off x="612000" y="1122480"/>
            <a:ext cx="11077920" cy="2386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b"/>
          <a:lstStyle/>
          <a:p>
            <a:pPr algn="ctr"/>
            <a:r>
              <a:rPr lang="en-US" sz="4400" dirty="0" smtClean="0">
                <a:solidFill>
                  <a:srgbClr val="FFFFFF"/>
                </a:solidFill>
                <a:latin typeface="Arial"/>
                <a:cs typeface="Arial"/>
              </a:rPr>
              <a:t>Solutions</a:t>
            </a:r>
            <a:endParaRPr dirty="0">
              <a:latin typeface="Arial"/>
              <a:cs typeface="Arial"/>
            </a:endParaRPr>
          </a:p>
        </p:txBody>
      </p:sp>
      <p:pic>
        <p:nvPicPr>
          <p:cNvPr id="80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246600" y="6320160"/>
            <a:ext cx="1374840" cy="360360"/>
          </a:xfrm>
          <a:prstGeom prst="rect">
            <a:avLst/>
          </a:prstGeom>
          <a:ln>
            <a:noFill/>
          </a:ln>
        </p:spPr>
      </p:pic>
      <p:sp>
        <p:nvSpPr>
          <p:cNvPr id="81" name="CustomShape 3"/>
          <p:cNvSpPr/>
          <p:nvPr/>
        </p:nvSpPr>
        <p:spPr>
          <a:xfrm>
            <a:off x="0" y="3783960"/>
            <a:ext cx="12191400" cy="1308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4000" dirty="0" smtClean="0">
                <a:solidFill>
                  <a:srgbClr val="767171"/>
                </a:solidFill>
                <a:latin typeface="Arial"/>
                <a:cs typeface="Arial"/>
              </a:rPr>
              <a:t>A world with better security</a:t>
            </a:r>
            <a:endParaRPr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155132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0" y="-36000"/>
            <a:ext cx="12191400" cy="3608280"/>
          </a:xfrm>
          <a:prstGeom prst="rect">
            <a:avLst/>
          </a:prstGeom>
          <a:solidFill>
            <a:srgbClr val="3BA9A2"/>
          </a:solidFill>
          <a:ln w="6480">
            <a:noFill/>
          </a:ln>
        </p:spPr>
      </p:sp>
      <p:sp>
        <p:nvSpPr>
          <p:cNvPr id="79" name="CustomShape 2"/>
          <p:cNvSpPr/>
          <p:nvPr/>
        </p:nvSpPr>
        <p:spPr>
          <a:xfrm>
            <a:off x="612000" y="1122480"/>
            <a:ext cx="11077920" cy="2386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b"/>
          <a:lstStyle/>
          <a:p>
            <a:pPr algn="ctr"/>
            <a:r>
              <a:rPr lang="en-US" sz="4400" dirty="0" smtClean="0">
                <a:solidFill>
                  <a:srgbClr val="FFFFFF"/>
                </a:solidFill>
                <a:latin typeface="Arial"/>
                <a:cs typeface="Arial"/>
              </a:rPr>
              <a:t>The Abstraction Gap</a:t>
            </a:r>
            <a:endParaRPr dirty="0">
              <a:latin typeface="Arial"/>
              <a:cs typeface="Arial"/>
            </a:endParaRPr>
          </a:p>
        </p:txBody>
      </p:sp>
      <p:pic>
        <p:nvPicPr>
          <p:cNvPr id="80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246600" y="6320160"/>
            <a:ext cx="1374840" cy="360360"/>
          </a:xfrm>
          <a:prstGeom prst="rect">
            <a:avLst/>
          </a:prstGeom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5212522" y="6596390"/>
            <a:ext cx="17669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Proprietary Information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9845319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0" y="0"/>
            <a:ext cx="12191400" cy="1378570"/>
          </a:xfrm>
          <a:prstGeom prst="rect">
            <a:avLst/>
          </a:prstGeom>
          <a:solidFill>
            <a:srgbClr val="3BA9A2"/>
          </a:solidFill>
          <a:ln w="6480">
            <a:noFill/>
          </a:ln>
        </p:spPr>
      </p:sp>
      <p:sp>
        <p:nvSpPr>
          <p:cNvPr id="87" name="CustomShape 2"/>
          <p:cNvSpPr/>
          <p:nvPr/>
        </p:nvSpPr>
        <p:spPr>
          <a:xfrm>
            <a:off x="796666" y="0"/>
            <a:ext cx="10514880" cy="1324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n-US" sz="4400" dirty="0" smtClean="0">
                <a:solidFill>
                  <a:srgbClr val="FFFFFF"/>
                </a:solidFill>
                <a:latin typeface="Arial"/>
                <a:cs typeface="Arial"/>
              </a:rPr>
              <a:t>The abstraction stack of building crypto</a:t>
            </a:r>
            <a:endParaRPr dirty="0">
              <a:latin typeface="Arial"/>
              <a:cs typeface="Arial"/>
            </a:endParaRPr>
          </a:p>
        </p:txBody>
      </p:sp>
      <p:pic>
        <p:nvPicPr>
          <p:cNvPr id="88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0817160" y="6482251"/>
            <a:ext cx="1374840" cy="360360"/>
          </a:xfrm>
          <a:prstGeom prst="rect">
            <a:avLst/>
          </a:prstGeom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5212522" y="6596390"/>
            <a:ext cx="17669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Proprietary Information</a:t>
            </a:r>
            <a:endParaRPr lang="en-US" sz="1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50" y="2978150"/>
            <a:ext cx="11696700" cy="901700"/>
          </a:xfrm>
          <a:prstGeom prst="rect">
            <a:avLst/>
          </a:prstGeom>
        </p:spPr>
      </p:pic>
      <p:sp>
        <p:nvSpPr>
          <p:cNvPr id="8" name="CustomShape 3"/>
          <p:cNvSpPr/>
          <p:nvPr/>
        </p:nvSpPr>
        <p:spPr>
          <a:xfrm>
            <a:off x="0" y="4707468"/>
            <a:ext cx="12016291" cy="1967652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178308" algn="ctr">
              <a:lnSpc>
                <a:spcPct val="100000"/>
              </a:lnSpc>
            </a:pPr>
            <a:r>
              <a:rPr lang="en-US" sz="2800" b="1" dirty="0" smtClean="0">
                <a:solidFill>
                  <a:srgbClr val="767171"/>
                </a:solidFill>
                <a:cs typeface="Arial"/>
              </a:rPr>
              <a:t>The left side is completely generic and can be used for anything.</a:t>
            </a:r>
          </a:p>
          <a:p>
            <a:pPr marL="178308" algn="ctr">
              <a:lnSpc>
                <a:spcPct val="100000"/>
              </a:lnSpc>
            </a:pPr>
            <a:r>
              <a:rPr lang="en-US" sz="2800" b="1" dirty="0" smtClean="0">
                <a:solidFill>
                  <a:srgbClr val="767171"/>
                </a:solidFill>
                <a:latin typeface="Arial"/>
                <a:cs typeface="Arial"/>
              </a:rPr>
              <a:t>The right side is specific and can only be used for one thing.</a:t>
            </a:r>
          </a:p>
          <a:p>
            <a:pPr marL="178308" algn="ctr">
              <a:lnSpc>
                <a:spcPct val="100000"/>
              </a:lnSpc>
            </a:pPr>
            <a:r>
              <a:rPr lang="en-US" sz="2800" b="1" dirty="0" smtClean="0">
                <a:solidFill>
                  <a:srgbClr val="767171"/>
                </a:solidFill>
                <a:latin typeface="Arial"/>
                <a:cs typeface="Arial"/>
              </a:rPr>
              <a:t>This always happens with abstractions.</a:t>
            </a:r>
            <a:endParaRPr sz="2400" b="1" dirty="0">
              <a:solidFill>
                <a:srgbClr val="76717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883701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976" y="0"/>
            <a:ext cx="64167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2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0" y="0"/>
            <a:ext cx="12191400" cy="1378570"/>
          </a:xfrm>
          <a:prstGeom prst="rect">
            <a:avLst/>
          </a:prstGeom>
          <a:solidFill>
            <a:srgbClr val="3BA9A2"/>
          </a:solidFill>
          <a:ln w="6480">
            <a:noFill/>
          </a:ln>
        </p:spPr>
      </p:sp>
      <p:sp>
        <p:nvSpPr>
          <p:cNvPr id="87" name="CustomShape 2"/>
          <p:cNvSpPr/>
          <p:nvPr/>
        </p:nvSpPr>
        <p:spPr>
          <a:xfrm>
            <a:off x="1" y="0"/>
            <a:ext cx="12191400" cy="1324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en-US" sz="4400" dirty="0" smtClean="0">
                <a:solidFill>
                  <a:srgbClr val="FFFFFF"/>
                </a:solidFill>
                <a:latin typeface="Arial"/>
                <a:cs typeface="Arial"/>
              </a:rPr>
              <a:t>Mistakes creep into the gaps between layers</a:t>
            </a:r>
            <a:endParaRPr dirty="0">
              <a:latin typeface="Arial"/>
              <a:cs typeface="Arial"/>
            </a:endParaRPr>
          </a:p>
        </p:txBody>
      </p:sp>
      <p:pic>
        <p:nvPicPr>
          <p:cNvPr id="88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0641451" y="6367199"/>
            <a:ext cx="1374840" cy="360360"/>
          </a:xfrm>
          <a:prstGeom prst="rect">
            <a:avLst/>
          </a:prstGeom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5212522" y="6596390"/>
            <a:ext cx="17669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Proprietary Information</a:t>
            </a:r>
            <a:endParaRPr lang="en-US" sz="1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50" y="2292350"/>
            <a:ext cx="11696700" cy="22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69935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0" y="0"/>
            <a:ext cx="12191400" cy="1378570"/>
          </a:xfrm>
          <a:prstGeom prst="rect">
            <a:avLst/>
          </a:prstGeom>
          <a:solidFill>
            <a:srgbClr val="3BA9A2"/>
          </a:solidFill>
          <a:ln w="6480">
            <a:noFill/>
          </a:ln>
        </p:spPr>
      </p:sp>
      <p:sp>
        <p:nvSpPr>
          <p:cNvPr id="87" name="CustomShape 2"/>
          <p:cNvSpPr/>
          <p:nvPr/>
        </p:nvSpPr>
        <p:spPr>
          <a:xfrm>
            <a:off x="1" y="0"/>
            <a:ext cx="12191400" cy="1324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en-US" sz="4400" dirty="0" smtClean="0">
                <a:solidFill>
                  <a:srgbClr val="FFFFFF"/>
                </a:solidFill>
                <a:latin typeface="Arial"/>
                <a:cs typeface="Arial"/>
              </a:rPr>
              <a:t>In Crypto, there are very few tools in this gap</a:t>
            </a:r>
            <a:endParaRPr dirty="0">
              <a:latin typeface="Arial"/>
              <a:cs typeface="Arial"/>
            </a:endParaRPr>
          </a:p>
        </p:txBody>
      </p:sp>
      <p:pic>
        <p:nvPicPr>
          <p:cNvPr id="88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0641451" y="6367199"/>
            <a:ext cx="1374840" cy="360360"/>
          </a:xfrm>
          <a:prstGeom prst="rect">
            <a:avLst/>
          </a:prstGeom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5212522" y="6596390"/>
            <a:ext cx="17669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Proprietary Information</a:t>
            </a:r>
            <a:endParaRPr lang="en-US" sz="1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50" y="2292350"/>
            <a:ext cx="11696700" cy="22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39119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0" y="0"/>
            <a:ext cx="12191400" cy="1378570"/>
          </a:xfrm>
          <a:prstGeom prst="rect">
            <a:avLst/>
          </a:prstGeom>
          <a:solidFill>
            <a:srgbClr val="3BA9A2"/>
          </a:solidFill>
          <a:ln w="6480">
            <a:noFill/>
          </a:ln>
        </p:spPr>
      </p:sp>
      <p:sp>
        <p:nvSpPr>
          <p:cNvPr id="87" name="CustomShape 2"/>
          <p:cNvSpPr/>
          <p:nvPr/>
        </p:nvSpPr>
        <p:spPr>
          <a:xfrm>
            <a:off x="1" y="0"/>
            <a:ext cx="12191400" cy="1324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en-US" sz="4400" dirty="0" smtClean="0">
                <a:solidFill>
                  <a:srgbClr val="FFFFFF"/>
                </a:solidFill>
                <a:latin typeface="Arial"/>
                <a:cs typeface="Arial"/>
              </a:rPr>
              <a:t>That big gap is an opportunity for improvement</a:t>
            </a:r>
            <a:endParaRPr dirty="0">
              <a:latin typeface="Arial"/>
              <a:cs typeface="Arial"/>
            </a:endParaRPr>
          </a:p>
        </p:txBody>
      </p:sp>
      <p:pic>
        <p:nvPicPr>
          <p:cNvPr id="88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0641451" y="6367199"/>
            <a:ext cx="1374840" cy="360360"/>
          </a:xfrm>
          <a:prstGeom prst="rect">
            <a:avLst/>
          </a:prstGeom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5212522" y="6596390"/>
            <a:ext cx="17669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Proprietary Information</a:t>
            </a:r>
            <a:endParaRPr lang="en-US" sz="1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50" y="2292350"/>
            <a:ext cx="11696700" cy="22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81264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0" y="0"/>
            <a:ext cx="12191400" cy="1378570"/>
          </a:xfrm>
          <a:prstGeom prst="rect">
            <a:avLst/>
          </a:prstGeom>
          <a:solidFill>
            <a:srgbClr val="3BA9A2"/>
          </a:solidFill>
          <a:ln w="6480">
            <a:noFill/>
          </a:ln>
        </p:spPr>
      </p:sp>
      <p:sp>
        <p:nvSpPr>
          <p:cNvPr id="87" name="CustomShape 2"/>
          <p:cNvSpPr/>
          <p:nvPr/>
        </p:nvSpPr>
        <p:spPr>
          <a:xfrm>
            <a:off x="796665" y="0"/>
            <a:ext cx="11394735" cy="1324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n-US" sz="4400" dirty="0" smtClean="0">
                <a:solidFill>
                  <a:srgbClr val="FFFFFF"/>
                </a:solidFill>
                <a:latin typeface="Arial"/>
                <a:cs typeface="Arial"/>
              </a:rPr>
              <a:t>Positive Example 1: Our </a:t>
            </a:r>
            <a:r>
              <a:rPr lang="en-US" sz="4400" dirty="0" smtClean="0">
                <a:solidFill>
                  <a:srgbClr val="FFFFFF"/>
                </a:solidFill>
                <a:latin typeface="Arial"/>
                <a:cs typeface="Arial"/>
              </a:rPr>
              <a:t>Java AES Library</a:t>
            </a:r>
          </a:p>
        </p:txBody>
      </p:sp>
      <p:pic>
        <p:nvPicPr>
          <p:cNvPr id="88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0641451" y="6367199"/>
            <a:ext cx="1374840" cy="360360"/>
          </a:xfrm>
          <a:prstGeom prst="rect">
            <a:avLst/>
          </a:prstGeom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5212522" y="6596390"/>
            <a:ext cx="17669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Proprietary Information</a:t>
            </a:r>
            <a:endParaRPr lang="en-US" sz="1000" dirty="0"/>
          </a:p>
        </p:txBody>
      </p:sp>
      <p:sp>
        <p:nvSpPr>
          <p:cNvPr id="8" name="CustomShape 3"/>
          <p:cNvSpPr/>
          <p:nvPr/>
        </p:nvSpPr>
        <p:spPr>
          <a:xfrm>
            <a:off x="274320" y="5195944"/>
            <a:ext cx="11795400" cy="1479175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178308" algn="ctr">
              <a:lnSpc>
                <a:spcPct val="100000"/>
              </a:lnSpc>
            </a:pPr>
            <a:r>
              <a:rPr lang="en-US" sz="2800" b="1" dirty="0" smtClean="0">
                <a:solidFill>
                  <a:srgbClr val="767171"/>
                </a:solidFill>
                <a:cs typeface="Arial"/>
              </a:rPr>
              <a:t>Let’s dig in</a:t>
            </a:r>
            <a:r>
              <a:rPr lang="mr-IN" sz="2800" b="1" dirty="0" smtClean="0">
                <a:solidFill>
                  <a:srgbClr val="767171"/>
                </a:solidFill>
                <a:cs typeface="Arial"/>
              </a:rPr>
              <a:t>…</a:t>
            </a:r>
            <a:endParaRPr sz="2400" b="1" dirty="0">
              <a:solidFill>
                <a:srgbClr val="767171"/>
              </a:solidFill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50" y="2156882"/>
            <a:ext cx="11696700" cy="22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77422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0" y="0"/>
            <a:ext cx="12191400" cy="1378570"/>
          </a:xfrm>
          <a:prstGeom prst="rect">
            <a:avLst/>
          </a:prstGeom>
          <a:solidFill>
            <a:srgbClr val="3BA9A2"/>
          </a:solidFill>
          <a:ln w="6480">
            <a:noFill/>
          </a:ln>
        </p:spPr>
      </p:sp>
      <p:sp>
        <p:nvSpPr>
          <p:cNvPr id="87" name="CustomShape 2"/>
          <p:cNvSpPr/>
          <p:nvPr/>
        </p:nvSpPr>
        <p:spPr>
          <a:xfrm>
            <a:off x="796665" y="0"/>
            <a:ext cx="11219625" cy="1324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n-US" sz="4400" dirty="0" smtClean="0">
                <a:solidFill>
                  <a:srgbClr val="FFFFFF"/>
                </a:solidFill>
                <a:latin typeface="Arial"/>
                <a:cs typeface="Arial"/>
              </a:rPr>
              <a:t>What Java Provides (the problem)</a:t>
            </a:r>
            <a:endParaRPr dirty="0">
              <a:latin typeface="Arial"/>
              <a:cs typeface="Arial"/>
            </a:endParaRPr>
          </a:p>
        </p:txBody>
      </p:sp>
      <p:pic>
        <p:nvPicPr>
          <p:cNvPr id="6" name="Picture 5" descr="Screen Shot 2014-12-15 at 2.00.5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26" y="2108495"/>
            <a:ext cx="11213747" cy="4566625"/>
          </a:xfrm>
          <a:prstGeom prst="rect">
            <a:avLst/>
          </a:prstGeom>
        </p:spPr>
      </p:pic>
      <p:sp>
        <p:nvSpPr>
          <p:cNvPr id="7" name="CustomShape 3"/>
          <p:cNvSpPr/>
          <p:nvPr/>
        </p:nvSpPr>
        <p:spPr>
          <a:xfrm>
            <a:off x="274320" y="1425039"/>
            <a:ext cx="11795400" cy="5250081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178308" algn="ctr"/>
            <a:r>
              <a:rPr lang="en-US" sz="2800" dirty="0" err="1" smtClean="0">
                <a:solidFill>
                  <a:srgbClr val="767171"/>
                </a:solidFill>
                <a:cs typeface="Arial"/>
              </a:rPr>
              <a:t>javax.crypto</a:t>
            </a:r>
            <a:r>
              <a:rPr lang="en-US" sz="2800" dirty="0" smtClean="0">
                <a:solidFill>
                  <a:srgbClr val="767171"/>
                </a:solidFill>
                <a:cs typeface="Arial"/>
              </a:rPr>
              <a:t> functions </a:t>
            </a:r>
            <a:r>
              <a:rPr lang="en-US" sz="2800" dirty="0">
                <a:solidFill>
                  <a:srgbClr val="767171"/>
                </a:solidFill>
                <a:cs typeface="Arial"/>
              </a:rPr>
              <a:t>are: </a:t>
            </a:r>
            <a:r>
              <a:rPr lang="en-US" sz="2800" dirty="0" err="1">
                <a:solidFill>
                  <a:srgbClr val="767171"/>
                </a:solidFill>
                <a:cs typeface="Arial"/>
              </a:rPr>
              <a:t>getInstance</a:t>
            </a:r>
            <a:r>
              <a:rPr lang="en-US" sz="2800" dirty="0">
                <a:solidFill>
                  <a:srgbClr val="767171"/>
                </a:solidFill>
                <a:cs typeface="Arial"/>
              </a:rPr>
              <a:t>(), </a:t>
            </a:r>
            <a:r>
              <a:rPr lang="en-US" sz="2800" dirty="0" err="1">
                <a:solidFill>
                  <a:srgbClr val="767171"/>
                </a:solidFill>
                <a:cs typeface="Arial"/>
              </a:rPr>
              <a:t>init</a:t>
            </a:r>
            <a:r>
              <a:rPr lang="en-US" sz="2800" dirty="0">
                <a:solidFill>
                  <a:srgbClr val="767171"/>
                </a:solidFill>
                <a:cs typeface="Arial"/>
              </a:rPr>
              <a:t>(), </a:t>
            </a:r>
            <a:r>
              <a:rPr lang="en-US" sz="2800" dirty="0" err="1">
                <a:solidFill>
                  <a:srgbClr val="767171"/>
                </a:solidFill>
                <a:cs typeface="Arial"/>
              </a:rPr>
              <a:t>doFinal</a:t>
            </a:r>
            <a:r>
              <a:rPr lang="en-US" sz="2800" dirty="0" smtClean="0">
                <a:solidFill>
                  <a:srgbClr val="767171"/>
                </a:solidFill>
                <a:cs typeface="Arial"/>
              </a:rPr>
              <a:t>()</a:t>
            </a:r>
          </a:p>
        </p:txBody>
      </p:sp>
      <p:pic>
        <p:nvPicPr>
          <p:cNvPr id="88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0253530" y="6314760"/>
            <a:ext cx="1374840" cy="3603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833051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0" y="0"/>
            <a:ext cx="12191400" cy="802371"/>
          </a:xfrm>
          <a:prstGeom prst="rect">
            <a:avLst/>
          </a:prstGeom>
          <a:solidFill>
            <a:srgbClr val="3BA9A2"/>
          </a:solidFill>
          <a:ln w="6480">
            <a:noFill/>
          </a:ln>
        </p:spPr>
      </p:sp>
      <p:sp>
        <p:nvSpPr>
          <p:cNvPr id="87" name="CustomShape 2"/>
          <p:cNvSpPr/>
          <p:nvPr/>
        </p:nvSpPr>
        <p:spPr>
          <a:xfrm>
            <a:off x="796666" y="0"/>
            <a:ext cx="10514880" cy="802371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n-US" sz="4400" dirty="0" smtClean="0">
                <a:solidFill>
                  <a:srgbClr val="FFFFFF"/>
                </a:solidFill>
                <a:latin typeface="Arial"/>
                <a:cs typeface="Arial"/>
              </a:rPr>
              <a:t>Experience: What </a:t>
            </a:r>
            <a:r>
              <a:rPr lang="en-US" sz="4400" dirty="0" smtClean="0">
                <a:solidFill>
                  <a:srgbClr val="FFFFFF"/>
                </a:solidFill>
                <a:latin typeface="Arial"/>
                <a:cs typeface="Arial"/>
              </a:rPr>
              <a:t>Our Library Provides</a:t>
            </a:r>
            <a:endParaRPr dirty="0"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84" y="836238"/>
            <a:ext cx="12192000" cy="6055629"/>
          </a:xfrm>
          <a:prstGeom prst="rect">
            <a:avLst/>
          </a:prstGeom>
        </p:spPr>
      </p:pic>
      <p:pic>
        <p:nvPicPr>
          <p:cNvPr id="88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0641451" y="6367199"/>
            <a:ext cx="1374840" cy="3603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00437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0" y="0"/>
            <a:ext cx="12191400" cy="1378570"/>
          </a:xfrm>
          <a:prstGeom prst="rect">
            <a:avLst/>
          </a:prstGeom>
          <a:solidFill>
            <a:srgbClr val="3BA9A2"/>
          </a:solidFill>
          <a:ln w="6480">
            <a:noFill/>
          </a:ln>
        </p:spPr>
      </p:sp>
      <p:sp>
        <p:nvSpPr>
          <p:cNvPr id="87" name="CustomShape 2"/>
          <p:cNvSpPr/>
          <p:nvPr/>
        </p:nvSpPr>
        <p:spPr>
          <a:xfrm>
            <a:off x="796666" y="0"/>
            <a:ext cx="10514880" cy="1324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n-US" sz="4400" dirty="0" smtClean="0">
                <a:solidFill>
                  <a:srgbClr val="FFFFFF"/>
                </a:solidFill>
                <a:latin typeface="Arial"/>
                <a:cs typeface="Arial"/>
              </a:rPr>
              <a:t>System Properties</a:t>
            </a:r>
            <a:endParaRPr dirty="0">
              <a:latin typeface="Arial"/>
              <a:cs typeface="Arial"/>
            </a:endParaRPr>
          </a:p>
        </p:txBody>
      </p:sp>
      <p:pic>
        <p:nvPicPr>
          <p:cNvPr id="88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0641451" y="6367199"/>
            <a:ext cx="1374840" cy="360360"/>
          </a:xfrm>
          <a:prstGeom prst="rect">
            <a:avLst/>
          </a:prstGeom>
          <a:ln>
            <a:noFill/>
          </a:ln>
        </p:spPr>
      </p:pic>
      <p:sp>
        <p:nvSpPr>
          <p:cNvPr id="6" name="CustomShape 3"/>
          <p:cNvSpPr/>
          <p:nvPr/>
        </p:nvSpPr>
        <p:spPr>
          <a:xfrm>
            <a:off x="274320" y="1862667"/>
            <a:ext cx="11795400" cy="481245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571500" indent="-393192">
              <a:lnSpc>
                <a:spcPct val="100000"/>
              </a:lnSpc>
              <a:buFont typeface="Arial"/>
              <a:buChar char="•"/>
            </a:pPr>
            <a:r>
              <a:rPr lang="en-US" sz="2800" dirty="0" smtClean="0">
                <a:solidFill>
                  <a:srgbClr val="767171"/>
                </a:solidFill>
                <a:latin typeface="Arial"/>
                <a:cs typeface="Arial"/>
              </a:rPr>
              <a:t>We realize that people want simple copy-paste code.</a:t>
            </a:r>
          </a:p>
          <a:p>
            <a:pPr marL="571500" indent="-393192">
              <a:lnSpc>
                <a:spcPct val="100000"/>
              </a:lnSpc>
              <a:buFont typeface="Arial"/>
              <a:buChar char="•"/>
            </a:pPr>
            <a:r>
              <a:rPr lang="en-US" sz="2800" dirty="0" smtClean="0">
                <a:solidFill>
                  <a:srgbClr val="767171"/>
                </a:solidFill>
                <a:latin typeface="Arial"/>
                <a:cs typeface="Arial"/>
              </a:rPr>
              <a:t>Works for Strings: Operates as a stream cipher, base64 encoding.</a:t>
            </a:r>
          </a:p>
          <a:p>
            <a:pPr marL="571500" indent="-393192">
              <a:lnSpc>
                <a:spcPct val="100000"/>
              </a:lnSpc>
              <a:buFont typeface="Arial"/>
              <a:buChar char="•"/>
            </a:pPr>
            <a:r>
              <a:rPr lang="en-US" sz="2800" dirty="0" smtClean="0">
                <a:solidFill>
                  <a:srgbClr val="767171"/>
                </a:solidFill>
                <a:latin typeface="Arial"/>
                <a:cs typeface="Arial"/>
              </a:rPr>
              <a:t>Algorithm &amp; Mode: AES 128, CBC.</a:t>
            </a:r>
          </a:p>
          <a:p>
            <a:pPr marL="571500" indent="-393192">
              <a:lnSpc>
                <a:spcPct val="100000"/>
              </a:lnSpc>
              <a:buFont typeface="Arial"/>
              <a:buChar char="•"/>
            </a:pPr>
            <a:r>
              <a:rPr lang="en-US" sz="2800" dirty="0" smtClean="0">
                <a:solidFill>
                  <a:srgbClr val="767171"/>
                </a:solidFill>
                <a:latin typeface="Arial"/>
                <a:cs typeface="Arial"/>
              </a:rPr>
              <a:t>Secure IV generation and handling.</a:t>
            </a:r>
          </a:p>
          <a:p>
            <a:pPr marL="571500" indent="-393192">
              <a:lnSpc>
                <a:spcPct val="100000"/>
              </a:lnSpc>
              <a:buFont typeface="Arial"/>
              <a:buChar char="•"/>
            </a:pPr>
            <a:r>
              <a:rPr lang="en-US" sz="2800" dirty="0" smtClean="0">
                <a:solidFill>
                  <a:srgbClr val="767171"/>
                </a:solidFill>
                <a:latin typeface="Arial"/>
                <a:cs typeface="Arial"/>
              </a:rPr>
              <a:t>Secure key generation for random or password-based keys.</a:t>
            </a:r>
          </a:p>
          <a:p>
            <a:pPr marL="571500" indent="-393192">
              <a:lnSpc>
                <a:spcPct val="100000"/>
              </a:lnSpc>
              <a:buFont typeface="Arial"/>
              <a:buChar char="•"/>
            </a:pPr>
            <a:r>
              <a:rPr lang="en-US" sz="2800" dirty="0" smtClean="0">
                <a:solidFill>
                  <a:srgbClr val="767171"/>
                </a:solidFill>
                <a:latin typeface="Arial"/>
                <a:cs typeface="Arial"/>
              </a:rPr>
              <a:t>Integrity – add a SHA256 HMAC, we handle the keys.</a:t>
            </a:r>
          </a:p>
          <a:p>
            <a:pPr marL="571500" indent="-393192">
              <a:lnSpc>
                <a:spcPct val="100000"/>
              </a:lnSpc>
              <a:buFont typeface="Arial"/>
              <a:buChar char="•"/>
            </a:pPr>
            <a:r>
              <a:rPr lang="en-US" sz="2800" dirty="0" smtClean="0">
                <a:solidFill>
                  <a:srgbClr val="767171"/>
                </a:solidFill>
                <a:latin typeface="Arial"/>
                <a:cs typeface="Arial"/>
              </a:rPr>
              <a:t>Pull requests welcome!</a:t>
            </a:r>
          </a:p>
          <a:p>
            <a:pPr marL="1028700" lvl="1" indent="-393192">
              <a:buFont typeface="Arial"/>
              <a:buChar char="•"/>
            </a:pPr>
            <a:r>
              <a:rPr lang="en-US" sz="2800" dirty="0" smtClean="0">
                <a:solidFill>
                  <a:srgbClr val="767171"/>
                </a:solidFill>
                <a:cs typeface="Arial"/>
              </a:rPr>
              <a:t>https</a:t>
            </a:r>
            <a:r>
              <a:rPr lang="en-US" sz="2800" dirty="0">
                <a:solidFill>
                  <a:srgbClr val="767171"/>
                </a:solidFill>
                <a:cs typeface="Arial"/>
              </a:rPr>
              <a:t>://</a:t>
            </a:r>
            <a:r>
              <a:rPr lang="en-US" sz="2800" dirty="0" err="1">
                <a:solidFill>
                  <a:srgbClr val="767171"/>
                </a:solidFill>
                <a:cs typeface="Arial"/>
              </a:rPr>
              <a:t>github.com</a:t>
            </a:r>
            <a:r>
              <a:rPr lang="en-US" sz="2800" dirty="0">
                <a:solidFill>
                  <a:srgbClr val="767171"/>
                </a:solidFill>
                <a:cs typeface="Arial"/>
              </a:rPr>
              <a:t>/</a:t>
            </a:r>
            <a:r>
              <a:rPr lang="en-US" sz="2800" dirty="0" err="1">
                <a:solidFill>
                  <a:srgbClr val="767171"/>
                </a:solidFill>
                <a:cs typeface="Arial"/>
              </a:rPr>
              <a:t>tozny</a:t>
            </a:r>
            <a:r>
              <a:rPr lang="en-US" sz="2800" dirty="0">
                <a:solidFill>
                  <a:srgbClr val="767171"/>
                </a:solidFill>
                <a:cs typeface="Arial"/>
              </a:rPr>
              <a:t>/java-</a:t>
            </a:r>
            <a:r>
              <a:rPr lang="en-US" sz="2800" dirty="0" err="1">
                <a:solidFill>
                  <a:srgbClr val="767171"/>
                </a:solidFill>
                <a:cs typeface="Arial"/>
              </a:rPr>
              <a:t>aes</a:t>
            </a:r>
            <a:r>
              <a:rPr lang="en-US" sz="2800" dirty="0">
                <a:solidFill>
                  <a:srgbClr val="767171"/>
                </a:solidFill>
                <a:cs typeface="Arial"/>
              </a:rPr>
              <a:t>-crypto</a:t>
            </a:r>
            <a:endParaRPr lang="en-US" sz="2800" dirty="0" smtClean="0">
              <a:solidFill>
                <a:srgbClr val="76717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370811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0" y="0"/>
            <a:ext cx="12191400" cy="1378570"/>
          </a:xfrm>
          <a:prstGeom prst="rect">
            <a:avLst/>
          </a:prstGeom>
          <a:solidFill>
            <a:srgbClr val="3BA9A2"/>
          </a:solidFill>
          <a:ln w="6480">
            <a:noFill/>
          </a:ln>
        </p:spPr>
      </p:sp>
      <p:sp>
        <p:nvSpPr>
          <p:cNvPr id="87" name="CustomShape 2"/>
          <p:cNvSpPr/>
          <p:nvPr/>
        </p:nvSpPr>
        <p:spPr>
          <a:xfrm>
            <a:off x="796666" y="0"/>
            <a:ext cx="10514880" cy="1324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n-US" sz="4400" dirty="0" smtClean="0">
                <a:solidFill>
                  <a:srgbClr val="FFFFFF"/>
                </a:solidFill>
                <a:latin typeface="Arial"/>
                <a:cs typeface="Arial"/>
              </a:rPr>
              <a:t>How does this Bridge the Gap</a:t>
            </a:r>
            <a:endParaRPr dirty="0">
              <a:latin typeface="Arial"/>
              <a:cs typeface="Arial"/>
            </a:endParaRPr>
          </a:p>
        </p:txBody>
      </p:sp>
      <p:pic>
        <p:nvPicPr>
          <p:cNvPr id="88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0641451" y="6367199"/>
            <a:ext cx="1374840" cy="360360"/>
          </a:xfrm>
          <a:prstGeom prst="rect">
            <a:avLst/>
          </a:prstGeom>
          <a:ln>
            <a:noFill/>
          </a:ln>
        </p:spPr>
      </p:pic>
      <p:sp>
        <p:nvSpPr>
          <p:cNvPr id="6" name="CustomShape 3"/>
          <p:cNvSpPr/>
          <p:nvPr/>
        </p:nvSpPr>
        <p:spPr>
          <a:xfrm>
            <a:off x="274320" y="1467556"/>
            <a:ext cx="11795400" cy="5207565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178308" algn="ctr">
              <a:lnSpc>
                <a:spcPct val="100000"/>
              </a:lnSpc>
            </a:pPr>
            <a:r>
              <a:rPr lang="en-US" sz="2800" dirty="0" smtClean="0">
                <a:solidFill>
                  <a:srgbClr val="767171"/>
                </a:solidFill>
                <a:latin typeface="Arial"/>
                <a:cs typeface="Arial"/>
              </a:rPr>
              <a:t>It’s </a:t>
            </a:r>
            <a:r>
              <a:rPr lang="en-US" sz="2800" b="1" dirty="0" smtClean="0">
                <a:solidFill>
                  <a:srgbClr val="767171"/>
                </a:solidFill>
                <a:latin typeface="Arial"/>
                <a:cs typeface="Arial"/>
              </a:rPr>
              <a:t>opinionated</a:t>
            </a:r>
            <a:r>
              <a:rPr lang="en-US" sz="2800" dirty="0" smtClean="0">
                <a:solidFill>
                  <a:srgbClr val="767171"/>
                </a:solidFill>
                <a:latin typeface="Arial"/>
                <a:cs typeface="Arial"/>
              </a:rPr>
              <a:t>; it makes a LOT of choices for you</a:t>
            </a:r>
          </a:p>
          <a:p>
            <a:pPr marL="571500" indent="-393192">
              <a:lnSpc>
                <a:spcPct val="100000"/>
              </a:lnSpc>
              <a:buFont typeface="Arial"/>
              <a:buChar char="•"/>
            </a:pPr>
            <a:endParaRPr lang="en-US" sz="2800" dirty="0" smtClean="0">
              <a:solidFill>
                <a:srgbClr val="767171"/>
              </a:solidFill>
              <a:latin typeface="Arial"/>
              <a:cs typeface="Arial"/>
            </a:endParaRPr>
          </a:p>
          <a:p>
            <a:pPr marL="571500" indent="-393192">
              <a:lnSpc>
                <a:spcPct val="100000"/>
              </a:lnSpc>
              <a:buFont typeface="Arial"/>
              <a:buChar char="•"/>
            </a:pPr>
            <a:r>
              <a:rPr lang="en-US" sz="2800" dirty="0" smtClean="0">
                <a:solidFill>
                  <a:srgbClr val="767171"/>
                </a:solidFill>
                <a:latin typeface="Arial"/>
                <a:cs typeface="Arial"/>
              </a:rPr>
              <a:t>That means it’s not perfect for everything</a:t>
            </a:r>
          </a:p>
          <a:p>
            <a:pPr marL="1028700" lvl="1" indent="-393192">
              <a:buFont typeface="Arial"/>
              <a:buChar char="•"/>
            </a:pPr>
            <a:r>
              <a:rPr lang="en-US" sz="2400" dirty="0" smtClean="0">
                <a:solidFill>
                  <a:srgbClr val="767171"/>
                </a:solidFill>
                <a:latin typeface="Arial"/>
                <a:cs typeface="Arial"/>
              </a:rPr>
              <a:t>It encrypts only strings, not any object of your choosing</a:t>
            </a:r>
          </a:p>
          <a:p>
            <a:pPr marL="1028700" lvl="1" indent="-393192">
              <a:buFont typeface="Arial"/>
              <a:buChar char="•"/>
            </a:pPr>
            <a:r>
              <a:rPr lang="en-US" sz="2400" dirty="0" smtClean="0">
                <a:solidFill>
                  <a:srgbClr val="767171"/>
                </a:solidFill>
                <a:latin typeface="Arial"/>
                <a:cs typeface="Arial"/>
              </a:rPr>
              <a:t>It’s for data at rest, not transit</a:t>
            </a:r>
          </a:p>
          <a:p>
            <a:pPr marL="1028700" lvl="1" indent="-393192">
              <a:buFont typeface="Arial"/>
              <a:buChar char="•"/>
            </a:pPr>
            <a:r>
              <a:rPr lang="en-US" sz="2400" dirty="0" smtClean="0">
                <a:solidFill>
                  <a:srgbClr val="767171"/>
                </a:solidFill>
                <a:latin typeface="Arial"/>
                <a:cs typeface="Arial"/>
              </a:rPr>
              <a:t>It generates keys, IVs, etc., all in the way </a:t>
            </a:r>
            <a:r>
              <a:rPr lang="en-US" sz="2400" b="1" dirty="0" smtClean="0">
                <a:solidFill>
                  <a:srgbClr val="767171"/>
                </a:solidFill>
                <a:latin typeface="Arial"/>
                <a:cs typeface="Arial"/>
              </a:rPr>
              <a:t>we</a:t>
            </a:r>
            <a:r>
              <a:rPr lang="en-US" sz="2400" dirty="0" smtClean="0">
                <a:solidFill>
                  <a:srgbClr val="767171"/>
                </a:solidFill>
                <a:latin typeface="Arial"/>
                <a:cs typeface="Arial"/>
              </a:rPr>
              <a:t> choose</a:t>
            </a:r>
          </a:p>
          <a:p>
            <a:pPr marL="1028700" lvl="1" indent="-393192">
              <a:buFont typeface="Arial"/>
              <a:buChar char="•"/>
            </a:pPr>
            <a:r>
              <a:rPr lang="en-US" sz="2400" dirty="0" smtClean="0">
                <a:solidFill>
                  <a:srgbClr val="767171"/>
                </a:solidFill>
                <a:latin typeface="Arial"/>
                <a:cs typeface="Arial"/>
              </a:rPr>
              <a:t>It’s not transparent database encryption</a:t>
            </a:r>
          </a:p>
          <a:p>
            <a:pPr marL="571500" indent="-393192">
              <a:buFont typeface="Arial"/>
              <a:buChar char="•"/>
            </a:pPr>
            <a:r>
              <a:rPr lang="en-US" sz="2800" dirty="0" smtClean="0">
                <a:solidFill>
                  <a:srgbClr val="767171"/>
                </a:solidFill>
                <a:latin typeface="Arial"/>
                <a:cs typeface="Arial"/>
              </a:rPr>
              <a:t>For-instance on performance</a:t>
            </a:r>
          </a:p>
          <a:p>
            <a:pPr marL="1028700" lvl="1" indent="-393192">
              <a:buFont typeface="Arial"/>
              <a:buChar char="•"/>
            </a:pPr>
            <a:r>
              <a:rPr lang="en-US" sz="2400" dirty="0" smtClean="0">
                <a:solidFill>
                  <a:srgbClr val="767171"/>
                </a:solidFill>
                <a:latin typeface="Arial"/>
                <a:cs typeface="Arial"/>
              </a:rPr>
              <a:t>10k rounds of password-based key generation isn’t fast on all platforms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6238" y="5302200"/>
            <a:ext cx="7198924" cy="139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13742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0" y="0"/>
            <a:ext cx="12191400" cy="1378570"/>
          </a:xfrm>
          <a:prstGeom prst="rect">
            <a:avLst/>
          </a:prstGeom>
          <a:solidFill>
            <a:srgbClr val="3BA9A2"/>
          </a:solidFill>
          <a:ln w="6480">
            <a:noFill/>
          </a:ln>
        </p:spPr>
      </p:sp>
      <p:sp>
        <p:nvSpPr>
          <p:cNvPr id="87" name="CustomShape 2"/>
          <p:cNvSpPr/>
          <p:nvPr/>
        </p:nvSpPr>
        <p:spPr>
          <a:xfrm>
            <a:off x="745067" y="0"/>
            <a:ext cx="11446334" cy="1324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n-US" sz="4400" dirty="0" smtClean="0">
                <a:solidFill>
                  <a:srgbClr val="FFFFFF"/>
                </a:solidFill>
                <a:latin typeface="Arial"/>
                <a:cs typeface="Arial"/>
              </a:rPr>
              <a:t>Positive Example 2: Signal Protocol</a:t>
            </a:r>
            <a:endParaRPr dirty="0">
              <a:latin typeface="Arial"/>
              <a:cs typeface="Arial"/>
            </a:endParaRPr>
          </a:p>
        </p:txBody>
      </p:sp>
      <p:pic>
        <p:nvPicPr>
          <p:cNvPr id="88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0641451" y="6367199"/>
            <a:ext cx="1374840" cy="360360"/>
          </a:xfrm>
          <a:prstGeom prst="rect">
            <a:avLst/>
          </a:prstGeom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5212522" y="6596390"/>
            <a:ext cx="17669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Proprietary Information</a:t>
            </a:r>
            <a:endParaRPr lang="en-US" sz="1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50" y="2292350"/>
            <a:ext cx="11696700" cy="22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46578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0" y="0"/>
            <a:ext cx="12191400" cy="1378570"/>
          </a:xfrm>
          <a:prstGeom prst="rect">
            <a:avLst/>
          </a:prstGeom>
          <a:solidFill>
            <a:srgbClr val="3BA9A2"/>
          </a:solidFill>
          <a:ln w="6480">
            <a:noFill/>
          </a:ln>
        </p:spPr>
      </p:sp>
      <p:sp>
        <p:nvSpPr>
          <p:cNvPr id="87" name="CustomShape 2"/>
          <p:cNvSpPr/>
          <p:nvPr/>
        </p:nvSpPr>
        <p:spPr>
          <a:xfrm>
            <a:off x="571500" y="0"/>
            <a:ext cx="11619900" cy="1324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n-US" sz="4400" dirty="0" smtClean="0">
                <a:solidFill>
                  <a:srgbClr val="FFFFFF"/>
                </a:solidFill>
                <a:latin typeface="Arial"/>
                <a:cs typeface="Arial"/>
              </a:rPr>
              <a:t>End-to-end Crypto in Brief</a:t>
            </a:r>
            <a:endParaRPr dirty="0">
              <a:latin typeface="Arial"/>
              <a:cs typeface="Arial"/>
            </a:endParaRPr>
          </a:p>
        </p:txBody>
      </p:sp>
      <p:pic>
        <p:nvPicPr>
          <p:cNvPr id="88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0641451" y="6367199"/>
            <a:ext cx="1374840" cy="360360"/>
          </a:xfrm>
          <a:prstGeom prst="rect">
            <a:avLst/>
          </a:prstGeom>
          <a:ln>
            <a:noFill/>
          </a:ln>
        </p:spPr>
      </p:pic>
      <p:sp>
        <p:nvSpPr>
          <p:cNvPr id="89" name="CustomShape 3"/>
          <p:cNvSpPr/>
          <p:nvPr/>
        </p:nvSpPr>
        <p:spPr>
          <a:xfrm>
            <a:off x="274320" y="1581374"/>
            <a:ext cx="11795400" cy="5093746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571500" indent="-393192">
              <a:lnSpc>
                <a:spcPct val="100000"/>
              </a:lnSpc>
              <a:buFont typeface="Arial"/>
              <a:buChar char="•"/>
            </a:pPr>
            <a:endParaRPr lang="en-US" sz="2800" dirty="0">
              <a:solidFill>
                <a:srgbClr val="767171"/>
              </a:solidFill>
              <a:latin typeface="Arial"/>
              <a:cs typeface="Arial"/>
            </a:endParaRPr>
          </a:p>
          <a:p>
            <a:pPr marL="571500" indent="-393192">
              <a:buFont typeface="Arial"/>
              <a:buChar char="•"/>
            </a:pPr>
            <a:r>
              <a:rPr lang="en-US" sz="2800" dirty="0" smtClean="0">
                <a:solidFill>
                  <a:srgbClr val="767171"/>
                </a:solidFill>
                <a:cs typeface="Arial"/>
              </a:rPr>
              <a:t>Encrypt data as soon as it’s created</a:t>
            </a:r>
          </a:p>
          <a:p>
            <a:pPr marL="571500" indent="-393192">
              <a:buFont typeface="Arial"/>
              <a:buChar char="•"/>
            </a:pPr>
            <a:endParaRPr lang="en-US" sz="2800" dirty="0" smtClean="0">
              <a:solidFill>
                <a:srgbClr val="767171"/>
              </a:solidFill>
              <a:cs typeface="Arial"/>
            </a:endParaRPr>
          </a:p>
          <a:p>
            <a:pPr marL="571500" indent="-393192">
              <a:buFont typeface="Arial"/>
              <a:buChar char="•"/>
            </a:pPr>
            <a:r>
              <a:rPr lang="en-US" sz="2800" dirty="0" smtClean="0">
                <a:solidFill>
                  <a:srgbClr val="767171"/>
                </a:solidFill>
                <a:cs typeface="Arial"/>
              </a:rPr>
              <a:t>Decrypt it only when you need it</a:t>
            </a:r>
          </a:p>
          <a:p>
            <a:pPr marL="571500" indent="-393192">
              <a:buFont typeface="Arial"/>
              <a:buChar char="•"/>
            </a:pPr>
            <a:endParaRPr lang="en-US" sz="2800" dirty="0">
              <a:solidFill>
                <a:srgbClr val="767171"/>
              </a:solidFill>
              <a:cs typeface="Arial"/>
            </a:endParaRPr>
          </a:p>
          <a:p>
            <a:pPr marL="571500" indent="-393192">
              <a:buFont typeface="Arial"/>
              <a:buChar char="•"/>
            </a:pPr>
            <a:r>
              <a:rPr lang="en-US" sz="2800" dirty="0">
                <a:solidFill>
                  <a:srgbClr val="767171"/>
                </a:solidFill>
                <a:cs typeface="Arial"/>
              </a:rPr>
              <a:t>Distribute keys to the systems that need it</a:t>
            </a:r>
            <a:endParaRPr lang="en-US" sz="2000" dirty="0">
              <a:solidFill>
                <a:srgbClr val="767171"/>
              </a:solidFill>
              <a:cs typeface="Arial"/>
            </a:endParaRPr>
          </a:p>
          <a:p>
            <a:pPr marL="571500" indent="-393192">
              <a:buFont typeface="Arial"/>
              <a:buChar char="•"/>
            </a:pPr>
            <a:endParaRPr lang="en-US" sz="2800" dirty="0" smtClean="0">
              <a:solidFill>
                <a:srgbClr val="767171"/>
              </a:solidFill>
              <a:cs typeface="Arial"/>
            </a:endParaRPr>
          </a:p>
          <a:p>
            <a:pPr marL="571500" indent="-393192">
              <a:buFont typeface="Arial"/>
              <a:buChar char="•"/>
            </a:pPr>
            <a:r>
              <a:rPr lang="en-US" sz="2800" dirty="0" smtClean="0">
                <a:solidFill>
                  <a:srgbClr val="767171"/>
                </a:solidFill>
                <a:cs typeface="Arial"/>
              </a:rPr>
              <a:t>No intermediate systems get the data</a:t>
            </a:r>
          </a:p>
          <a:p>
            <a:pPr marL="571500" indent="-393192">
              <a:lnSpc>
                <a:spcPct val="100000"/>
              </a:lnSpc>
              <a:buFont typeface="Arial"/>
              <a:buChar char="•"/>
            </a:pPr>
            <a:endParaRPr lang="en-US" sz="2800" dirty="0">
              <a:solidFill>
                <a:srgbClr val="767171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12522" y="6596390"/>
            <a:ext cx="17669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Proprietary Information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2636" y="2155376"/>
            <a:ext cx="35560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53592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0" y="-36000"/>
            <a:ext cx="12191400" cy="3608280"/>
          </a:xfrm>
          <a:prstGeom prst="rect">
            <a:avLst/>
          </a:prstGeom>
          <a:solidFill>
            <a:srgbClr val="3BA9A2"/>
          </a:solidFill>
          <a:ln w="6480">
            <a:noFill/>
          </a:ln>
        </p:spPr>
      </p:sp>
      <p:sp>
        <p:nvSpPr>
          <p:cNvPr id="79" name="CustomShape 2"/>
          <p:cNvSpPr/>
          <p:nvPr/>
        </p:nvSpPr>
        <p:spPr>
          <a:xfrm>
            <a:off x="612000" y="1122480"/>
            <a:ext cx="11077920" cy="2386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b"/>
          <a:lstStyle/>
          <a:p>
            <a:pPr algn="ctr"/>
            <a:r>
              <a:rPr lang="en-US" sz="4400" dirty="0" smtClean="0">
                <a:solidFill>
                  <a:srgbClr val="FFFFFF"/>
                </a:solidFill>
                <a:latin typeface="Arial"/>
                <a:cs typeface="Arial"/>
              </a:rPr>
              <a:t>How many of you prefer</a:t>
            </a:r>
            <a:endParaRPr dirty="0">
              <a:latin typeface="Arial"/>
              <a:cs typeface="Arial"/>
            </a:endParaRPr>
          </a:p>
        </p:txBody>
      </p:sp>
      <p:pic>
        <p:nvPicPr>
          <p:cNvPr id="80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246600" y="6320160"/>
            <a:ext cx="1374840" cy="360360"/>
          </a:xfrm>
          <a:prstGeom prst="rect">
            <a:avLst/>
          </a:prstGeom>
          <a:ln>
            <a:noFill/>
          </a:ln>
        </p:spPr>
      </p:pic>
      <p:sp>
        <p:nvSpPr>
          <p:cNvPr id="81" name="CustomShape 3"/>
          <p:cNvSpPr/>
          <p:nvPr/>
        </p:nvSpPr>
        <p:spPr>
          <a:xfrm>
            <a:off x="0" y="3783960"/>
            <a:ext cx="12191400" cy="1308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4000" dirty="0" smtClean="0">
                <a:solidFill>
                  <a:srgbClr val="767171"/>
                </a:solidFill>
                <a:latin typeface="Arial"/>
                <a:cs typeface="Arial"/>
              </a:rPr>
              <a:t>The fake headlines about security?</a:t>
            </a:r>
            <a:endParaRPr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82255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0" y="0"/>
            <a:ext cx="12191400" cy="1378570"/>
          </a:xfrm>
          <a:prstGeom prst="rect">
            <a:avLst/>
          </a:prstGeom>
          <a:solidFill>
            <a:srgbClr val="3BA9A2"/>
          </a:solidFill>
          <a:ln w="6480">
            <a:noFill/>
          </a:ln>
        </p:spPr>
      </p:sp>
      <p:sp>
        <p:nvSpPr>
          <p:cNvPr id="87" name="CustomShape 2"/>
          <p:cNvSpPr/>
          <p:nvPr/>
        </p:nvSpPr>
        <p:spPr>
          <a:xfrm>
            <a:off x="796665" y="0"/>
            <a:ext cx="11219625" cy="1324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n-US" sz="4400" smtClean="0">
                <a:solidFill>
                  <a:srgbClr val="FFFFFF"/>
                </a:solidFill>
                <a:latin typeface="Arial"/>
                <a:cs typeface="Arial"/>
              </a:rPr>
              <a:t>Signal: An </a:t>
            </a:r>
            <a:r>
              <a:rPr lang="en-US" sz="4400" dirty="0" smtClean="0">
                <a:solidFill>
                  <a:srgbClr val="FFFFFF"/>
                </a:solidFill>
                <a:latin typeface="Arial"/>
                <a:cs typeface="Arial"/>
              </a:rPr>
              <a:t>end-to-end secure chat protocol</a:t>
            </a:r>
            <a:endParaRPr dirty="0">
              <a:latin typeface="Arial"/>
              <a:cs typeface="Arial"/>
            </a:endParaRPr>
          </a:p>
        </p:txBody>
      </p:sp>
      <p:pic>
        <p:nvPicPr>
          <p:cNvPr id="88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0641451" y="6367199"/>
            <a:ext cx="1374840" cy="360360"/>
          </a:xfrm>
          <a:prstGeom prst="rect">
            <a:avLst/>
          </a:prstGeom>
          <a:ln>
            <a:noFill/>
          </a:ln>
        </p:spPr>
      </p:pic>
      <p:sp>
        <p:nvSpPr>
          <p:cNvPr id="6" name="CustomShape 3"/>
          <p:cNvSpPr/>
          <p:nvPr/>
        </p:nvSpPr>
        <p:spPr>
          <a:xfrm>
            <a:off x="274320" y="1862667"/>
            <a:ext cx="11795400" cy="481245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571500" indent="-393192">
              <a:lnSpc>
                <a:spcPct val="100000"/>
              </a:lnSpc>
              <a:buFont typeface="Arial"/>
              <a:buChar char="•"/>
            </a:pPr>
            <a:r>
              <a:rPr lang="en-US" sz="2800" dirty="0" smtClean="0">
                <a:solidFill>
                  <a:srgbClr val="767171"/>
                </a:solidFill>
                <a:latin typeface="Arial"/>
                <a:cs typeface="Arial"/>
              </a:rPr>
              <a:t>Open Whisper Systems specified the protocol publically</a:t>
            </a:r>
          </a:p>
          <a:p>
            <a:pPr marL="571500" indent="-393192">
              <a:lnSpc>
                <a:spcPct val="100000"/>
              </a:lnSpc>
              <a:buFont typeface="Arial"/>
              <a:buChar char="•"/>
            </a:pPr>
            <a:endParaRPr lang="en-US" sz="2800" dirty="0" smtClean="0">
              <a:solidFill>
                <a:srgbClr val="767171"/>
              </a:solidFill>
              <a:latin typeface="Arial"/>
              <a:cs typeface="Arial"/>
            </a:endParaRPr>
          </a:p>
          <a:p>
            <a:pPr marL="571500" indent="-393192">
              <a:lnSpc>
                <a:spcPct val="100000"/>
              </a:lnSpc>
              <a:buFont typeface="Arial"/>
              <a:buChar char="•"/>
            </a:pPr>
            <a:r>
              <a:rPr lang="en-US" sz="2800" dirty="0" smtClean="0">
                <a:solidFill>
                  <a:srgbClr val="767171"/>
                </a:solidFill>
                <a:latin typeface="Arial"/>
                <a:cs typeface="Arial"/>
              </a:rPr>
              <a:t>Signal: Their secure chat app</a:t>
            </a:r>
          </a:p>
          <a:p>
            <a:pPr marL="571500" indent="-393192">
              <a:lnSpc>
                <a:spcPct val="100000"/>
              </a:lnSpc>
              <a:buFont typeface="Arial"/>
              <a:buChar char="•"/>
            </a:pPr>
            <a:endParaRPr lang="en-US" sz="2800" dirty="0" smtClean="0">
              <a:solidFill>
                <a:srgbClr val="767171"/>
              </a:solidFill>
              <a:latin typeface="Arial"/>
              <a:cs typeface="Arial"/>
            </a:endParaRPr>
          </a:p>
          <a:p>
            <a:pPr marL="571500" indent="-393192">
              <a:lnSpc>
                <a:spcPct val="100000"/>
              </a:lnSpc>
              <a:buFont typeface="Arial"/>
              <a:buChar char="•"/>
            </a:pPr>
            <a:r>
              <a:rPr lang="en-US" sz="2800" dirty="0" smtClean="0">
                <a:solidFill>
                  <a:srgbClr val="767171"/>
                </a:solidFill>
                <a:latin typeface="Arial"/>
                <a:cs typeface="Arial"/>
              </a:rPr>
              <a:t>WhatsApp, Facebook, and others have implemented it</a:t>
            </a:r>
          </a:p>
          <a:p>
            <a:pPr marL="571500" indent="-393192">
              <a:lnSpc>
                <a:spcPct val="100000"/>
              </a:lnSpc>
              <a:buFont typeface="Arial"/>
              <a:buChar char="•"/>
            </a:pPr>
            <a:endParaRPr lang="en-US" sz="2800" dirty="0" smtClean="0">
              <a:solidFill>
                <a:srgbClr val="767171"/>
              </a:solidFill>
              <a:latin typeface="Arial"/>
              <a:cs typeface="Arial"/>
            </a:endParaRPr>
          </a:p>
          <a:p>
            <a:pPr marL="571500" indent="-393192">
              <a:lnSpc>
                <a:spcPct val="100000"/>
              </a:lnSpc>
              <a:buFont typeface="Arial"/>
              <a:buChar char="•"/>
            </a:pPr>
            <a:r>
              <a:rPr lang="en-US" sz="2800" dirty="0" smtClean="0">
                <a:solidFill>
                  <a:srgbClr val="767171"/>
                </a:solidFill>
                <a:latin typeface="Arial"/>
                <a:cs typeface="Arial"/>
              </a:rPr>
              <a:t>It solves a specific problem and solves it well!</a:t>
            </a:r>
          </a:p>
          <a:p>
            <a:pPr marL="571500" indent="-393192">
              <a:lnSpc>
                <a:spcPct val="100000"/>
              </a:lnSpc>
              <a:buFont typeface="Arial"/>
              <a:buChar char="•"/>
            </a:pPr>
            <a:endParaRPr lang="en-US" sz="2800" dirty="0" smtClean="0">
              <a:solidFill>
                <a:srgbClr val="767171"/>
              </a:solidFill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8730" y="5315394"/>
            <a:ext cx="7937094" cy="154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19437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0" y="0"/>
            <a:ext cx="12191400" cy="1378570"/>
          </a:xfrm>
          <a:prstGeom prst="rect">
            <a:avLst/>
          </a:prstGeom>
          <a:solidFill>
            <a:srgbClr val="3BA9A2"/>
          </a:solidFill>
          <a:ln w="6480">
            <a:noFill/>
          </a:ln>
        </p:spPr>
      </p:sp>
      <p:sp>
        <p:nvSpPr>
          <p:cNvPr id="87" name="CustomShape 2"/>
          <p:cNvSpPr/>
          <p:nvPr/>
        </p:nvSpPr>
        <p:spPr>
          <a:xfrm>
            <a:off x="745067" y="0"/>
            <a:ext cx="11446334" cy="1324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n-US" sz="4400" dirty="0" smtClean="0">
                <a:solidFill>
                  <a:srgbClr val="FFFFFF"/>
                </a:solidFill>
                <a:latin typeface="Arial"/>
                <a:cs typeface="Arial"/>
              </a:rPr>
              <a:t>Positive Example 3: </a:t>
            </a:r>
            <a:r>
              <a:rPr lang="en-US" sz="4400" dirty="0" err="1" smtClean="0">
                <a:solidFill>
                  <a:srgbClr val="FFFFFF"/>
                </a:solidFill>
                <a:latin typeface="Arial"/>
                <a:cs typeface="Arial"/>
              </a:rPr>
              <a:t>libSodium</a:t>
            </a:r>
            <a:endParaRPr dirty="0">
              <a:latin typeface="Arial"/>
              <a:cs typeface="Arial"/>
            </a:endParaRPr>
          </a:p>
        </p:txBody>
      </p:sp>
      <p:pic>
        <p:nvPicPr>
          <p:cNvPr id="88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0641451" y="6367199"/>
            <a:ext cx="1374840" cy="360360"/>
          </a:xfrm>
          <a:prstGeom prst="rect">
            <a:avLst/>
          </a:prstGeom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5212522" y="6596390"/>
            <a:ext cx="17669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Proprietary Information</a:t>
            </a:r>
            <a:endParaRPr lang="en-US" sz="1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50" y="3847395"/>
            <a:ext cx="11696700" cy="901700"/>
          </a:xfrm>
          <a:prstGeom prst="rect">
            <a:avLst/>
          </a:prstGeom>
        </p:spPr>
      </p:pic>
      <p:sp>
        <p:nvSpPr>
          <p:cNvPr id="8" name="CustomShape 3"/>
          <p:cNvSpPr/>
          <p:nvPr/>
        </p:nvSpPr>
        <p:spPr>
          <a:xfrm>
            <a:off x="274320" y="1467556"/>
            <a:ext cx="11741971" cy="504613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178308" algn="ctr"/>
            <a:endParaRPr lang="en-US" sz="2800" dirty="0" smtClean="0">
              <a:solidFill>
                <a:srgbClr val="767171"/>
              </a:solidFill>
              <a:cs typeface="Arial"/>
            </a:endParaRPr>
          </a:p>
          <a:p>
            <a:pPr marL="178308" algn="ctr"/>
            <a:r>
              <a:rPr lang="en-US" sz="2800" b="1" dirty="0" smtClean="0">
                <a:solidFill>
                  <a:srgbClr val="767171"/>
                </a:solidFill>
                <a:cs typeface="Arial"/>
              </a:rPr>
              <a:t>A higher-level crypto library</a:t>
            </a:r>
          </a:p>
          <a:p>
            <a:pPr marL="178308" algn="ctr"/>
            <a:r>
              <a:rPr lang="en-US" sz="2800" b="1" dirty="0" smtClean="0">
                <a:solidFill>
                  <a:srgbClr val="767171"/>
                </a:solidFill>
                <a:cs typeface="Arial"/>
              </a:rPr>
              <a:t>We love it and use it all the time</a:t>
            </a:r>
            <a:endParaRPr lang="en-US" sz="2800" b="1" dirty="0">
              <a:solidFill>
                <a:srgbClr val="767171"/>
              </a:solidFill>
              <a:cs typeface="Arial"/>
            </a:endParaRPr>
          </a:p>
          <a:p>
            <a:pPr marL="571500" indent="-393192">
              <a:lnSpc>
                <a:spcPct val="100000"/>
              </a:lnSpc>
              <a:buFont typeface="Arial"/>
              <a:buChar char="•"/>
            </a:pPr>
            <a:endParaRPr lang="en-US" sz="2800" dirty="0" smtClean="0">
              <a:solidFill>
                <a:srgbClr val="767171"/>
              </a:solidFill>
              <a:latin typeface="Arial"/>
              <a:cs typeface="Arial"/>
            </a:endParaRPr>
          </a:p>
          <a:p>
            <a:pPr marL="571500" indent="-393192">
              <a:lnSpc>
                <a:spcPct val="100000"/>
              </a:lnSpc>
              <a:buFont typeface="Arial"/>
              <a:buChar char="•"/>
            </a:pPr>
            <a:endParaRPr lang="en-US" sz="2800" dirty="0" smtClean="0">
              <a:solidFill>
                <a:srgbClr val="76717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11734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0" y="0"/>
            <a:ext cx="12191400" cy="1378570"/>
          </a:xfrm>
          <a:prstGeom prst="rect">
            <a:avLst/>
          </a:prstGeom>
          <a:solidFill>
            <a:srgbClr val="3BA9A2"/>
          </a:solidFill>
          <a:ln w="6480">
            <a:noFill/>
          </a:ln>
        </p:spPr>
      </p:sp>
      <p:sp>
        <p:nvSpPr>
          <p:cNvPr id="87" name="CustomShape 2"/>
          <p:cNvSpPr/>
          <p:nvPr/>
        </p:nvSpPr>
        <p:spPr>
          <a:xfrm>
            <a:off x="796665" y="0"/>
            <a:ext cx="11394735" cy="1324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n-US" sz="4400" dirty="0" err="1" smtClean="0">
                <a:solidFill>
                  <a:srgbClr val="FFFFFF"/>
                </a:solidFill>
                <a:latin typeface="Arial"/>
                <a:cs typeface="Arial"/>
              </a:rPr>
              <a:t>libSodium</a:t>
            </a:r>
            <a:r>
              <a:rPr lang="en-US" sz="4400" dirty="0" smtClean="0">
                <a:solidFill>
                  <a:srgbClr val="FFFFFF"/>
                </a:solidFill>
                <a:latin typeface="Arial"/>
                <a:cs typeface="Arial"/>
              </a:rPr>
              <a:t>: Use it if there’s no protocol library</a:t>
            </a:r>
            <a:endParaRPr dirty="0">
              <a:latin typeface="Arial"/>
              <a:cs typeface="Arial"/>
            </a:endParaRPr>
          </a:p>
        </p:txBody>
      </p:sp>
      <p:pic>
        <p:nvPicPr>
          <p:cNvPr id="88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0641451" y="6367199"/>
            <a:ext cx="1374840" cy="360360"/>
          </a:xfrm>
          <a:prstGeom prst="rect">
            <a:avLst/>
          </a:prstGeom>
          <a:ln>
            <a:noFill/>
          </a:ln>
        </p:spPr>
      </p:pic>
      <p:sp>
        <p:nvSpPr>
          <p:cNvPr id="6" name="CustomShape 3"/>
          <p:cNvSpPr/>
          <p:nvPr/>
        </p:nvSpPr>
        <p:spPr>
          <a:xfrm>
            <a:off x="274320" y="1862667"/>
            <a:ext cx="11795400" cy="481245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571500" indent="-393192">
              <a:lnSpc>
                <a:spcPct val="100000"/>
              </a:lnSpc>
              <a:buFont typeface="Arial"/>
              <a:buChar char="•"/>
            </a:pPr>
            <a:r>
              <a:rPr lang="en-US" sz="2800" dirty="0" smtClean="0">
                <a:solidFill>
                  <a:srgbClr val="767171"/>
                </a:solidFill>
                <a:latin typeface="Arial"/>
                <a:cs typeface="Arial"/>
              </a:rPr>
              <a:t>Pros: Higher-level than ciphers</a:t>
            </a:r>
          </a:p>
          <a:p>
            <a:pPr marL="1028700" lvl="1" indent="-393192">
              <a:buFont typeface="Arial"/>
              <a:buChar char="•"/>
            </a:pPr>
            <a:r>
              <a:rPr lang="en-US" sz="2400" dirty="0">
                <a:solidFill>
                  <a:srgbClr val="767171"/>
                </a:solidFill>
                <a:cs typeface="Arial"/>
              </a:rPr>
              <a:t>Makes lots of choices for </a:t>
            </a:r>
            <a:r>
              <a:rPr lang="en-US" sz="2400" dirty="0" smtClean="0">
                <a:solidFill>
                  <a:srgbClr val="767171"/>
                </a:solidFill>
                <a:cs typeface="Arial"/>
              </a:rPr>
              <a:t>you</a:t>
            </a:r>
          </a:p>
          <a:p>
            <a:pPr marL="1028700" lvl="1" indent="-393192">
              <a:buFont typeface="Arial"/>
              <a:buChar char="•"/>
            </a:pPr>
            <a:r>
              <a:rPr lang="en-US" sz="2400" dirty="0" smtClean="0">
                <a:solidFill>
                  <a:srgbClr val="767171"/>
                </a:solidFill>
                <a:latin typeface="Arial"/>
                <a:cs typeface="Arial"/>
              </a:rPr>
              <a:t>Combines authenticated symmetric and asymmetric crypto</a:t>
            </a:r>
          </a:p>
          <a:p>
            <a:pPr marL="571500" indent="-393192">
              <a:buFont typeface="Arial"/>
              <a:buChar char="•"/>
            </a:pPr>
            <a:endParaRPr lang="en-US" sz="2800" dirty="0" smtClean="0">
              <a:solidFill>
                <a:srgbClr val="767171"/>
              </a:solidFill>
              <a:latin typeface="Arial"/>
              <a:cs typeface="Arial"/>
            </a:endParaRPr>
          </a:p>
          <a:p>
            <a:pPr marL="571500" indent="-393192">
              <a:buFont typeface="Arial"/>
              <a:buChar char="•"/>
            </a:pPr>
            <a:r>
              <a:rPr lang="en-US" sz="2800" dirty="0" smtClean="0">
                <a:solidFill>
                  <a:srgbClr val="767171"/>
                </a:solidFill>
                <a:latin typeface="Arial"/>
                <a:cs typeface="Arial"/>
              </a:rPr>
              <a:t>Cons: Lower level than protocols</a:t>
            </a:r>
          </a:p>
          <a:p>
            <a:pPr marL="1028700" lvl="1" indent="-393192">
              <a:buFont typeface="Arial"/>
              <a:buChar char="•"/>
            </a:pPr>
            <a:r>
              <a:rPr lang="en-US" sz="2400" dirty="0">
                <a:solidFill>
                  <a:srgbClr val="767171"/>
                </a:solidFill>
                <a:cs typeface="Arial"/>
              </a:rPr>
              <a:t>Its choices are somewhat </a:t>
            </a:r>
            <a:r>
              <a:rPr lang="en-US" sz="2400" dirty="0" smtClean="0">
                <a:solidFill>
                  <a:srgbClr val="767171"/>
                </a:solidFill>
                <a:cs typeface="Arial"/>
              </a:rPr>
              <a:t>odd - </a:t>
            </a:r>
            <a:r>
              <a:rPr lang="en-US" sz="2400" dirty="0" smtClean="0">
                <a:solidFill>
                  <a:srgbClr val="767171"/>
                </a:solidFill>
                <a:latin typeface="Arial"/>
                <a:cs typeface="Arial"/>
              </a:rPr>
              <a:t>Doesn’t use the NIST ciphers</a:t>
            </a:r>
          </a:p>
          <a:p>
            <a:pPr marL="1028700" lvl="1" indent="-393192">
              <a:buFont typeface="Arial"/>
              <a:buChar char="•"/>
            </a:pPr>
            <a:r>
              <a:rPr lang="en-US" sz="2400" dirty="0" smtClean="0">
                <a:solidFill>
                  <a:srgbClr val="767171"/>
                </a:solidFill>
                <a:latin typeface="Arial"/>
                <a:cs typeface="Arial"/>
              </a:rPr>
              <a:t>Documentation is still a little weak</a:t>
            </a:r>
          </a:p>
          <a:p>
            <a:pPr marL="571500" indent="-393192">
              <a:lnSpc>
                <a:spcPct val="100000"/>
              </a:lnSpc>
              <a:buFont typeface="Arial"/>
              <a:buChar char="•"/>
            </a:pPr>
            <a:endParaRPr lang="en-US" sz="2800" dirty="0" smtClean="0">
              <a:solidFill>
                <a:srgbClr val="767171"/>
              </a:solidFill>
              <a:latin typeface="Arial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266" y="5596946"/>
            <a:ext cx="8770867" cy="67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1911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0" y="0"/>
            <a:ext cx="12191400" cy="1378570"/>
          </a:xfrm>
          <a:prstGeom prst="rect">
            <a:avLst/>
          </a:prstGeom>
          <a:solidFill>
            <a:srgbClr val="3BA9A2"/>
          </a:solidFill>
          <a:ln w="6480">
            <a:noFill/>
          </a:ln>
        </p:spPr>
      </p:sp>
      <p:sp>
        <p:nvSpPr>
          <p:cNvPr id="87" name="CustomShape 2"/>
          <p:cNvSpPr/>
          <p:nvPr/>
        </p:nvSpPr>
        <p:spPr>
          <a:xfrm>
            <a:off x="796666" y="0"/>
            <a:ext cx="11273054" cy="1324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n-US" sz="4400" dirty="0" smtClean="0">
                <a:solidFill>
                  <a:srgbClr val="FFFFFF"/>
                </a:solidFill>
                <a:latin typeface="Arial"/>
                <a:cs typeface="Arial"/>
              </a:rPr>
              <a:t>End-to-end beyond chat (Bonus Example 4)</a:t>
            </a:r>
            <a:endParaRPr dirty="0">
              <a:latin typeface="Arial"/>
              <a:cs typeface="Arial"/>
            </a:endParaRPr>
          </a:p>
        </p:txBody>
      </p:sp>
      <p:pic>
        <p:nvPicPr>
          <p:cNvPr id="88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0641451" y="6367199"/>
            <a:ext cx="1374840" cy="360360"/>
          </a:xfrm>
          <a:prstGeom prst="rect">
            <a:avLst/>
          </a:prstGeom>
          <a:ln>
            <a:noFill/>
          </a:ln>
        </p:spPr>
      </p:pic>
      <p:sp>
        <p:nvSpPr>
          <p:cNvPr id="6" name="CustomShape 3"/>
          <p:cNvSpPr/>
          <p:nvPr/>
        </p:nvSpPr>
        <p:spPr>
          <a:xfrm>
            <a:off x="101600" y="1467556"/>
            <a:ext cx="11968120" cy="5207565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178308" algn="ctr">
              <a:lnSpc>
                <a:spcPct val="100000"/>
              </a:lnSpc>
            </a:pPr>
            <a:r>
              <a:rPr lang="en-US" sz="2800" dirty="0" smtClean="0">
                <a:solidFill>
                  <a:srgbClr val="767171"/>
                </a:solidFill>
                <a:latin typeface="Arial"/>
                <a:cs typeface="Arial"/>
              </a:rPr>
              <a:t>We’ve launched a much more complete commercial product.</a:t>
            </a:r>
          </a:p>
          <a:p>
            <a:pPr marL="571500" indent="-393192">
              <a:lnSpc>
                <a:spcPct val="100000"/>
              </a:lnSpc>
              <a:buFont typeface="Arial"/>
              <a:buChar char="•"/>
            </a:pPr>
            <a:endParaRPr lang="en-US" sz="2800" dirty="0" smtClean="0">
              <a:solidFill>
                <a:srgbClr val="767171"/>
              </a:solidFill>
              <a:latin typeface="Arial"/>
              <a:cs typeface="Arial"/>
            </a:endParaRPr>
          </a:p>
          <a:p>
            <a:pPr marL="571500" indent="-393192">
              <a:lnSpc>
                <a:spcPct val="100000"/>
              </a:lnSpc>
              <a:buFont typeface="Arial"/>
              <a:buChar char="•"/>
            </a:pPr>
            <a:r>
              <a:rPr lang="en-US" sz="2800" dirty="0" smtClean="0">
                <a:solidFill>
                  <a:srgbClr val="767171"/>
                </a:solidFill>
                <a:latin typeface="Arial"/>
                <a:cs typeface="Arial"/>
              </a:rPr>
              <a:t>We used this Java AES project to verify the need</a:t>
            </a:r>
          </a:p>
          <a:p>
            <a:pPr marL="571500" indent="-393192">
              <a:lnSpc>
                <a:spcPct val="100000"/>
              </a:lnSpc>
              <a:buFont typeface="Arial"/>
              <a:buChar char="•"/>
            </a:pPr>
            <a:endParaRPr lang="en-US" sz="2800" dirty="0">
              <a:solidFill>
                <a:srgbClr val="767171"/>
              </a:solidFill>
              <a:latin typeface="Arial"/>
              <a:cs typeface="Arial"/>
            </a:endParaRPr>
          </a:p>
          <a:p>
            <a:pPr marL="571500" indent="-393192">
              <a:lnSpc>
                <a:spcPct val="100000"/>
              </a:lnSpc>
              <a:buFont typeface="Arial"/>
              <a:buChar char="•"/>
            </a:pPr>
            <a:r>
              <a:rPr lang="en-US" sz="2800" dirty="0" smtClean="0">
                <a:solidFill>
                  <a:srgbClr val="767171"/>
                </a:solidFill>
                <a:latin typeface="Arial"/>
                <a:cs typeface="Arial"/>
              </a:rPr>
              <a:t>It was wildly successful, but the problem is much bigger than Java AES</a:t>
            </a:r>
          </a:p>
          <a:p>
            <a:pPr marL="571500" indent="-393192">
              <a:lnSpc>
                <a:spcPct val="100000"/>
              </a:lnSpc>
              <a:buFont typeface="Arial"/>
              <a:buChar char="•"/>
            </a:pPr>
            <a:endParaRPr lang="en-US" sz="2800" dirty="0">
              <a:solidFill>
                <a:srgbClr val="767171"/>
              </a:solidFill>
              <a:latin typeface="Arial"/>
              <a:cs typeface="Arial"/>
            </a:endParaRPr>
          </a:p>
          <a:p>
            <a:pPr marL="571500" indent="-393192">
              <a:lnSpc>
                <a:spcPct val="100000"/>
              </a:lnSpc>
              <a:buFont typeface="Arial"/>
              <a:buChar char="•"/>
            </a:pPr>
            <a:r>
              <a:rPr lang="en-US" sz="2800" dirty="0" smtClean="0">
                <a:solidFill>
                  <a:srgbClr val="767171"/>
                </a:solidFill>
                <a:latin typeface="Arial"/>
                <a:cs typeface="Arial"/>
              </a:rPr>
              <a:t>Come chat with me if you’re curious</a:t>
            </a:r>
            <a:endParaRPr lang="en-US" sz="2400" dirty="0" smtClean="0">
              <a:solidFill>
                <a:srgbClr val="767171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3238" y="5322266"/>
            <a:ext cx="7901736" cy="153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7868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0" y="-36000"/>
            <a:ext cx="12191400" cy="3608280"/>
          </a:xfrm>
          <a:prstGeom prst="rect">
            <a:avLst/>
          </a:prstGeom>
          <a:solidFill>
            <a:srgbClr val="3BA9A2"/>
          </a:solidFill>
          <a:ln w="6480">
            <a:noFill/>
          </a:ln>
        </p:spPr>
      </p:sp>
      <p:sp>
        <p:nvSpPr>
          <p:cNvPr id="79" name="CustomShape 2"/>
          <p:cNvSpPr/>
          <p:nvPr/>
        </p:nvSpPr>
        <p:spPr>
          <a:xfrm>
            <a:off x="612000" y="1122480"/>
            <a:ext cx="11077920" cy="2386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b"/>
          <a:lstStyle/>
          <a:p>
            <a:pPr algn="ctr"/>
            <a:r>
              <a:rPr lang="en-US" sz="4400" dirty="0" smtClean="0">
                <a:solidFill>
                  <a:srgbClr val="FFFFFF"/>
                </a:solidFill>
                <a:latin typeface="Arial"/>
                <a:cs typeface="Arial"/>
              </a:rPr>
              <a:t>What you can do</a:t>
            </a:r>
            <a:endParaRPr dirty="0">
              <a:latin typeface="Arial"/>
              <a:cs typeface="Arial"/>
            </a:endParaRPr>
          </a:p>
        </p:txBody>
      </p:sp>
      <p:pic>
        <p:nvPicPr>
          <p:cNvPr id="80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246600" y="6320160"/>
            <a:ext cx="1374840" cy="360360"/>
          </a:xfrm>
          <a:prstGeom prst="rect">
            <a:avLst/>
          </a:prstGeom>
          <a:ln>
            <a:noFill/>
          </a:ln>
        </p:spPr>
      </p:pic>
      <p:sp>
        <p:nvSpPr>
          <p:cNvPr id="81" name="CustomShape 3"/>
          <p:cNvSpPr/>
          <p:nvPr/>
        </p:nvSpPr>
        <p:spPr>
          <a:xfrm>
            <a:off x="0" y="3783960"/>
            <a:ext cx="12191400" cy="1308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4000" dirty="0" smtClean="0">
                <a:solidFill>
                  <a:srgbClr val="767171"/>
                </a:solidFill>
                <a:latin typeface="Arial"/>
                <a:cs typeface="Arial"/>
              </a:rPr>
              <a:t>In your day job</a:t>
            </a:r>
            <a:r>
              <a:rPr lang="mr-IN" sz="4000" dirty="0" smtClean="0">
                <a:solidFill>
                  <a:srgbClr val="767171"/>
                </a:solidFill>
                <a:latin typeface="Arial"/>
                <a:cs typeface="Arial"/>
              </a:rPr>
              <a:t>…</a:t>
            </a:r>
            <a:endParaRPr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35719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0" y="0"/>
            <a:ext cx="12191400" cy="1378570"/>
          </a:xfrm>
          <a:prstGeom prst="rect">
            <a:avLst/>
          </a:prstGeom>
          <a:solidFill>
            <a:srgbClr val="3BA9A2"/>
          </a:solidFill>
          <a:ln w="6480">
            <a:noFill/>
          </a:ln>
        </p:spPr>
      </p:sp>
      <p:sp>
        <p:nvSpPr>
          <p:cNvPr id="87" name="CustomShape 2"/>
          <p:cNvSpPr/>
          <p:nvPr/>
        </p:nvSpPr>
        <p:spPr>
          <a:xfrm>
            <a:off x="1" y="0"/>
            <a:ext cx="12191400" cy="1324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en-US" sz="4400" dirty="0" smtClean="0">
                <a:solidFill>
                  <a:srgbClr val="FFFFFF"/>
                </a:solidFill>
                <a:latin typeface="Arial"/>
                <a:cs typeface="Arial"/>
              </a:rPr>
              <a:t>How to get it right</a:t>
            </a:r>
            <a:endParaRPr dirty="0">
              <a:latin typeface="Arial"/>
              <a:cs typeface="Arial"/>
            </a:endParaRPr>
          </a:p>
        </p:txBody>
      </p:sp>
      <p:pic>
        <p:nvPicPr>
          <p:cNvPr id="88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0641451" y="6367199"/>
            <a:ext cx="1374840" cy="360360"/>
          </a:xfrm>
          <a:prstGeom prst="rect">
            <a:avLst/>
          </a:prstGeom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5212522" y="6596390"/>
            <a:ext cx="17669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Proprietary Information</a:t>
            </a:r>
            <a:endParaRPr lang="en-US" sz="1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291" y="3343828"/>
            <a:ext cx="11696700" cy="2273300"/>
          </a:xfrm>
          <a:prstGeom prst="rect">
            <a:avLst/>
          </a:prstGeom>
        </p:spPr>
      </p:pic>
      <p:sp>
        <p:nvSpPr>
          <p:cNvPr id="8" name="CustomShape 3"/>
          <p:cNvSpPr/>
          <p:nvPr/>
        </p:nvSpPr>
        <p:spPr>
          <a:xfrm>
            <a:off x="101600" y="1727200"/>
            <a:ext cx="11968120" cy="4947921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178308" algn="ctr">
              <a:lnSpc>
                <a:spcPct val="100000"/>
              </a:lnSpc>
            </a:pPr>
            <a:r>
              <a:rPr lang="en-US" sz="4000" dirty="0" smtClean="0">
                <a:solidFill>
                  <a:srgbClr val="767171"/>
                </a:solidFill>
                <a:latin typeface="Arial"/>
                <a:cs typeface="Arial"/>
              </a:rPr>
              <a:t>If you have the expertise, build Tools in </a:t>
            </a:r>
            <a:r>
              <a:rPr lang="en-US" sz="4000" b="1" dirty="0" smtClean="0">
                <a:solidFill>
                  <a:srgbClr val="767171"/>
                </a:solidFill>
                <a:latin typeface="Arial"/>
                <a:cs typeface="Arial"/>
              </a:rPr>
              <a:t>this</a:t>
            </a:r>
            <a:r>
              <a:rPr lang="en-US" sz="4000" dirty="0" smtClean="0">
                <a:solidFill>
                  <a:srgbClr val="767171"/>
                </a:solidFill>
                <a:latin typeface="Arial"/>
                <a:cs typeface="Arial"/>
              </a:rPr>
              <a:t> gap:</a:t>
            </a:r>
            <a:endParaRPr lang="en-US" sz="3600" dirty="0" smtClean="0">
              <a:solidFill>
                <a:srgbClr val="76717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497141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0" y="0"/>
            <a:ext cx="12191400" cy="1378570"/>
          </a:xfrm>
          <a:prstGeom prst="rect">
            <a:avLst/>
          </a:prstGeom>
          <a:solidFill>
            <a:srgbClr val="3BA9A2"/>
          </a:solidFill>
          <a:ln w="6480">
            <a:noFill/>
          </a:ln>
        </p:spPr>
      </p:sp>
      <p:sp>
        <p:nvSpPr>
          <p:cNvPr id="87" name="CustomShape 2"/>
          <p:cNvSpPr/>
          <p:nvPr/>
        </p:nvSpPr>
        <p:spPr>
          <a:xfrm>
            <a:off x="796666" y="0"/>
            <a:ext cx="10514880" cy="1324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n-US" sz="4400" dirty="0" smtClean="0">
                <a:solidFill>
                  <a:srgbClr val="FFFFFF"/>
                </a:solidFill>
                <a:latin typeface="Arial"/>
                <a:cs typeface="Arial"/>
              </a:rPr>
              <a:t>For the rest of us</a:t>
            </a:r>
            <a:endParaRPr dirty="0">
              <a:latin typeface="Arial"/>
              <a:cs typeface="Arial"/>
            </a:endParaRPr>
          </a:p>
        </p:txBody>
      </p:sp>
      <p:pic>
        <p:nvPicPr>
          <p:cNvPr id="88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0816560" y="6478940"/>
            <a:ext cx="1374840" cy="360360"/>
          </a:xfrm>
          <a:prstGeom prst="rect">
            <a:avLst/>
          </a:prstGeom>
          <a:ln>
            <a:noFill/>
          </a:ln>
        </p:spPr>
      </p:pic>
      <p:sp>
        <p:nvSpPr>
          <p:cNvPr id="6" name="CustomShape 3"/>
          <p:cNvSpPr/>
          <p:nvPr/>
        </p:nvSpPr>
        <p:spPr>
          <a:xfrm>
            <a:off x="274320" y="1467556"/>
            <a:ext cx="11741971" cy="504613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571500" indent="-393192">
              <a:lnSpc>
                <a:spcPct val="100000"/>
              </a:lnSpc>
              <a:buFont typeface="Arial"/>
              <a:buChar char="•"/>
            </a:pPr>
            <a:r>
              <a:rPr lang="en-US" sz="2800" dirty="0" smtClean="0">
                <a:solidFill>
                  <a:srgbClr val="767171"/>
                </a:solidFill>
                <a:latin typeface="Arial"/>
                <a:cs typeface="Arial"/>
              </a:rPr>
              <a:t>Decide on your security and privacy goals</a:t>
            </a:r>
          </a:p>
          <a:p>
            <a:pPr marL="571500" indent="-393192">
              <a:lnSpc>
                <a:spcPct val="100000"/>
              </a:lnSpc>
              <a:buFont typeface="Arial"/>
              <a:buChar char="•"/>
            </a:pPr>
            <a:endParaRPr lang="en-US" sz="2800" dirty="0" smtClean="0">
              <a:solidFill>
                <a:srgbClr val="767171"/>
              </a:solidFill>
              <a:latin typeface="Arial"/>
              <a:cs typeface="Arial"/>
            </a:endParaRPr>
          </a:p>
          <a:p>
            <a:pPr marL="571500" indent="-393192">
              <a:lnSpc>
                <a:spcPct val="100000"/>
              </a:lnSpc>
              <a:buFont typeface="Arial"/>
              <a:buChar char="•"/>
            </a:pPr>
            <a:r>
              <a:rPr lang="en-US" sz="2800" dirty="0" smtClean="0">
                <a:solidFill>
                  <a:srgbClr val="767171"/>
                </a:solidFill>
                <a:latin typeface="Arial"/>
                <a:cs typeface="Arial"/>
              </a:rPr>
              <a:t>Plan for a strong attacker</a:t>
            </a:r>
          </a:p>
          <a:p>
            <a:pPr marL="571500" indent="-393192">
              <a:lnSpc>
                <a:spcPct val="100000"/>
              </a:lnSpc>
              <a:buFont typeface="Arial"/>
              <a:buChar char="•"/>
            </a:pPr>
            <a:endParaRPr lang="en-US" sz="2800" dirty="0" smtClean="0">
              <a:solidFill>
                <a:srgbClr val="767171"/>
              </a:solidFill>
              <a:latin typeface="Arial"/>
              <a:cs typeface="Arial"/>
            </a:endParaRPr>
          </a:p>
          <a:p>
            <a:pPr marL="571500" indent="-393192">
              <a:lnSpc>
                <a:spcPct val="100000"/>
              </a:lnSpc>
              <a:buFont typeface="Arial"/>
              <a:buChar char="•"/>
            </a:pPr>
            <a:r>
              <a:rPr lang="en-US" sz="2800" dirty="0" smtClean="0">
                <a:solidFill>
                  <a:srgbClr val="767171"/>
                </a:solidFill>
                <a:latin typeface="Arial"/>
                <a:cs typeface="Arial"/>
              </a:rPr>
              <a:t>Use a tool that’s close to your abstraction </a:t>
            </a:r>
            <a:r>
              <a:rPr lang="en-US" sz="2800" dirty="0" smtClean="0">
                <a:solidFill>
                  <a:srgbClr val="767171"/>
                </a:solidFill>
                <a:latin typeface="Arial"/>
                <a:cs typeface="Arial"/>
              </a:rPr>
              <a:t>layer or </a:t>
            </a:r>
            <a:r>
              <a:rPr lang="en-US" sz="2800" dirty="0" err="1" smtClean="0">
                <a:solidFill>
                  <a:srgbClr val="767171"/>
                </a:solidFill>
                <a:latin typeface="Arial"/>
                <a:cs typeface="Arial"/>
              </a:rPr>
              <a:t>libSodium</a:t>
            </a:r>
            <a:endParaRPr lang="en-US" sz="2800" dirty="0" smtClean="0">
              <a:solidFill>
                <a:srgbClr val="767171"/>
              </a:solidFill>
              <a:latin typeface="Arial"/>
              <a:cs typeface="Arial"/>
            </a:endParaRPr>
          </a:p>
          <a:p>
            <a:pPr marL="571500" indent="-393192">
              <a:lnSpc>
                <a:spcPct val="100000"/>
              </a:lnSpc>
              <a:buFont typeface="Arial"/>
              <a:buChar char="•"/>
            </a:pPr>
            <a:endParaRPr lang="en-US" sz="2800" dirty="0" smtClean="0">
              <a:solidFill>
                <a:srgbClr val="767171"/>
              </a:solidFill>
              <a:latin typeface="Arial"/>
              <a:cs typeface="Arial"/>
            </a:endParaRPr>
          </a:p>
          <a:p>
            <a:pPr marL="571500" indent="-393192">
              <a:lnSpc>
                <a:spcPct val="100000"/>
              </a:lnSpc>
              <a:buFont typeface="Arial"/>
              <a:buChar char="•"/>
            </a:pPr>
            <a:r>
              <a:rPr lang="en-US" sz="2800" dirty="0" smtClean="0">
                <a:solidFill>
                  <a:srgbClr val="767171"/>
                </a:solidFill>
                <a:latin typeface="Arial"/>
                <a:cs typeface="Arial"/>
              </a:rPr>
              <a:t>Ideally, use a trained cryptographer to implement your approach</a:t>
            </a:r>
          </a:p>
          <a:p>
            <a:pPr marL="571500" indent="-393192">
              <a:lnSpc>
                <a:spcPct val="100000"/>
              </a:lnSpc>
              <a:buFont typeface="Arial"/>
              <a:buChar char="•"/>
            </a:pPr>
            <a:endParaRPr lang="en-US" sz="2800" dirty="0" smtClean="0">
              <a:solidFill>
                <a:srgbClr val="767171"/>
              </a:solidFill>
              <a:latin typeface="Arial"/>
              <a:cs typeface="Arial"/>
            </a:endParaRPr>
          </a:p>
          <a:p>
            <a:pPr marL="571500" indent="-393192">
              <a:lnSpc>
                <a:spcPct val="100000"/>
              </a:lnSpc>
              <a:buFont typeface="Arial"/>
              <a:buChar char="•"/>
            </a:pPr>
            <a:r>
              <a:rPr lang="en-US" sz="2800" dirty="0" smtClean="0">
                <a:solidFill>
                  <a:srgbClr val="767171"/>
                </a:solidFill>
                <a:latin typeface="Arial"/>
                <a:cs typeface="Arial"/>
              </a:rPr>
              <a:t>Otherwise, get training and have a cryptographer check your work</a:t>
            </a:r>
          </a:p>
          <a:p>
            <a:pPr marL="178308" algn="ctr"/>
            <a:endParaRPr lang="en-US" sz="2800" dirty="0" smtClean="0">
              <a:solidFill>
                <a:srgbClr val="767171"/>
              </a:solidFill>
              <a:cs typeface="Arial"/>
            </a:endParaRPr>
          </a:p>
          <a:p>
            <a:pPr marL="178308" algn="ctr"/>
            <a:r>
              <a:rPr lang="en-US" sz="2800" b="1" dirty="0" smtClean="0">
                <a:solidFill>
                  <a:srgbClr val="767171"/>
                </a:solidFill>
                <a:cs typeface="Arial"/>
              </a:rPr>
              <a:t>Remember: crypto </a:t>
            </a:r>
            <a:r>
              <a:rPr lang="en-US" sz="2800" b="1" dirty="0" smtClean="0">
                <a:solidFill>
                  <a:srgbClr val="767171"/>
                </a:solidFill>
                <a:cs typeface="Arial"/>
              </a:rPr>
              <a:t>is there for when “access control” fails</a:t>
            </a:r>
            <a:endParaRPr lang="en-US" sz="2800" b="1" dirty="0">
              <a:solidFill>
                <a:srgbClr val="767171"/>
              </a:solidFill>
              <a:cs typeface="Arial"/>
            </a:endParaRPr>
          </a:p>
          <a:p>
            <a:pPr marL="571500" indent="-393192">
              <a:lnSpc>
                <a:spcPct val="100000"/>
              </a:lnSpc>
              <a:buFont typeface="Arial"/>
              <a:buChar char="•"/>
            </a:pPr>
            <a:endParaRPr lang="en-US" sz="2800" dirty="0" smtClean="0">
              <a:solidFill>
                <a:srgbClr val="767171"/>
              </a:solidFill>
              <a:latin typeface="Arial"/>
              <a:cs typeface="Arial"/>
            </a:endParaRPr>
          </a:p>
          <a:p>
            <a:pPr marL="571500" indent="-393192">
              <a:lnSpc>
                <a:spcPct val="100000"/>
              </a:lnSpc>
              <a:buFont typeface="Arial"/>
              <a:buChar char="•"/>
            </a:pPr>
            <a:endParaRPr lang="en-US" sz="2800" dirty="0" smtClean="0">
              <a:solidFill>
                <a:srgbClr val="76717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590610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ustomShape 1"/>
          <p:cNvSpPr/>
          <p:nvPr/>
        </p:nvSpPr>
        <p:spPr>
          <a:xfrm>
            <a:off x="0" y="-36000"/>
            <a:ext cx="12191400" cy="3608280"/>
          </a:xfrm>
          <a:prstGeom prst="rect">
            <a:avLst/>
          </a:prstGeom>
          <a:solidFill>
            <a:srgbClr val="3BA9A2"/>
          </a:solidFill>
          <a:ln w="6480">
            <a:noFill/>
          </a:ln>
        </p:spPr>
      </p:sp>
      <p:sp>
        <p:nvSpPr>
          <p:cNvPr id="115" name="CustomShape 2"/>
          <p:cNvSpPr/>
          <p:nvPr/>
        </p:nvSpPr>
        <p:spPr>
          <a:xfrm>
            <a:off x="612000" y="1122480"/>
            <a:ext cx="11077920" cy="2386800"/>
          </a:xfrm>
          <a:prstGeom prst="rect">
            <a:avLst/>
          </a:prstGeom>
          <a:noFill/>
          <a:ln>
            <a:noFill/>
          </a:ln>
        </p:spPr>
      </p:sp>
      <p:pic>
        <p:nvPicPr>
          <p:cNvPr id="116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246600" y="6320160"/>
            <a:ext cx="1374840" cy="360360"/>
          </a:xfrm>
          <a:prstGeom prst="rect">
            <a:avLst/>
          </a:prstGeom>
          <a:ln>
            <a:noFill/>
          </a:ln>
        </p:spPr>
      </p:pic>
      <p:sp>
        <p:nvSpPr>
          <p:cNvPr id="117" name="CustomShape 3"/>
          <p:cNvSpPr/>
          <p:nvPr/>
        </p:nvSpPr>
        <p:spPr>
          <a:xfrm>
            <a:off x="0" y="3783960"/>
            <a:ext cx="12191400" cy="1308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rgbClr val="767171"/>
                </a:solidFill>
                <a:latin typeface="Arial"/>
                <a:cs typeface="Arial"/>
              </a:rPr>
              <a:t>Thank You!</a:t>
            </a:r>
            <a:endParaRPr dirty="0">
              <a:solidFill>
                <a:srgbClr val="767171"/>
              </a:solidFill>
              <a:latin typeface="Arial"/>
              <a:cs typeface="Arial"/>
            </a:endParaRPr>
          </a:p>
        </p:txBody>
      </p:sp>
      <p:sp>
        <p:nvSpPr>
          <p:cNvPr id="118" name="CustomShape 4"/>
          <p:cNvSpPr/>
          <p:nvPr/>
        </p:nvSpPr>
        <p:spPr>
          <a:xfrm>
            <a:off x="5873760" y="5303520"/>
            <a:ext cx="6095160" cy="19771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US" sz="2800" dirty="0">
                <a:solidFill>
                  <a:srgbClr val="767171"/>
                </a:solidFill>
                <a:latin typeface="Arial"/>
                <a:cs typeface="Arial"/>
              </a:rPr>
              <a:t>Isaac Potoczny-Jones</a:t>
            </a:r>
            <a:endParaRPr dirty="0">
              <a:latin typeface="Arial"/>
              <a:cs typeface="Arial"/>
            </a:endParaRPr>
          </a:p>
          <a:p>
            <a:pPr algn="r">
              <a:lnSpc>
                <a:spcPct val="100000"/>
              </a:lnSpc>
            </a:pPr>
            <a:r>
              <a:rPr lang="en-US" sz="2800" dirty="0" err="1">
                <a:solidFill>
                  <a:srgbClr val="3BA9A2"/>
                </a:solidFill>
                <a:latin typeface="Arial"/>
                <a:cs typeface="Arial"/>
              </a:rPr>
              <a:t>ijones@tozny.com</a:t>
            </a:r>
            <a:endParaRPr dirty="0">
              <a:latin typeface="Arial"/>
              <a:cs typeface="Arial"/>
            </a:endParaRPr>
          </a:p>
          <a:p>
            <a:pPr algn="r">
              <a:lnSpc>
                <a:spcPct val="100000"/>
              </a:lnSpc>
            </a:pPr>
            <a:r>
              <a:rPr lang="en-US" sz="2800" smtClean="0">
                <a:solidFill>
                  <a:srgbClr val="767171"/>
                </a:solidFill>
                <a:latin typeface="Arial"/>
                <a:cs typeface="Arial"/>
              </a:rPr>
              <a:t>https:</a:t>
            </a:r>
            <a:r>
              <a:rPr lang="en-US" sz="2800" dirty="0">
                <a:solidFill>
                  <a:srgbClr val="767171"/>
                </a:solidFill>
                <a:latin typeface="Arial"/>
                <a:cs typeface="Arial"/>
              </a:rPr>
              <a:t>//</a:t>
            </a:r>
            <a:r>
              <a:rPr lang="en-US" sz="2800" dirty="0" err="1">
                <a:solidFill>
                  <a:srgbClr val="767171"/>
                </a:solidFill>
                <a:latin typeface="Arial"/>
                <a:cs typeface="Arial"/>
              </a:rPr>
              <a:t>tozny.com</a:t>
            </a:r>
            <a:endParaRPr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0" y="-36000"/>
            <a:ext cx="12191400" cy="3608280"/>
          </a:xfrm>
          <a:prstGeom prst="rect">
            <a:avLst/>
          </a:prstGeom>
          <a:solidFill>
            <a:srgbClr val="3BA9A2"/>
          </a:solidFill>
          <a:ln w="6480">
            <a:noFill/>
          </a:ln>
        </p:spPr>
      </p:sp>
      <p:sp>
        <p:nvSpPr>
          <p:cNvPr id="79" name="CustomShape 2"/>
          <p:cNvSpPr/>
          <p:nvPr/>
        </p:nvSpPr>
        <p:spPr>
          <a:xfrm>
            <a:off x="612000" y="1122480"/>
            <a:ext cx="11077920" cy="2386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b"/>
          <a:lstStyle/>
          <a:p>
            <a:pPr algn="ctr"/>
            <a:r>
              <a:rPr lang="en-US" sz="4400" dirty="0" smtClean="0">
                <a:solidFill>
                  <a:srgbClr val="FFFFFF"/>
                </a:solidFill>
                <a:latin typeface="Arial"/>
                <a:cs typeface="Arial"/>
              </a:rPr>
              <a:t>What is the reality</a:t>
            </a:r>
            <a:endParaRPr dirty="0">
              <a:latin typeface="Arial"/>
              <a:cs typeface="Arial"/>
            </a:endParaRPr>
          </a:p>
        </p:txBody>
      </p:sp>
      <p:pic>
        <p:nvPicPr>
          <p:cNvPr id="80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246600" y="6320160"/>
            <a:ext cx="1374840" cy="360360"/>
          </a:xfrm>
          <a:prstGeom prst="rect">
            <a:avLst/>
          </a:prstGeom>
          <a:ln>
            <a:noFill/>
          </a:ln>
        </p:spPr>
      </p:pic>
      <p:sp>
        <p:nvSpPr>
          <p:cNvPr id="81" name="CustomShape 3"/>
          <p:cNvSpPr/>
          <p:nvPr/>
        </p:nvSpPr>
        <p:spPr>
          <a:xfrm>
            <a:off x="0" y="3783960"/>
            <a:ext cx="12191400" cy="1308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4000" dirty="0" smtClean="0">
                <a:solidFill>
                  <a:srgbClr val="767171"/>
                </a:solidFill>
                <a:latin typeface="Arial"/>
                <a:cs typeface="Arial"/>
              </a:rPr>
              <a:t>behind this fantasy?</a:t>
            </a:r>
            <a:endParaRPr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775221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5" y="960486"/>
            <a:ext cx="5378118" cy="4567478"/>
          </a:xfrm>
          <a:prstGeom prst="rect">
            <a:avLst/>
          </a:prstGeom>
        </p:spPr>
      </p:pic>
      <p:sp>
        <p:nvSpPr>
          <p:cNvPr id="86" name="CustomShape 1"/>
          <p:cNvSpPr/>
          <p:nvPr/>
        </p:nvSpPr>
        <p:spPr>
          <a:xfrm>
            <a:off x="0" y="-487975"/>
            <a:ext cx="12191400" cy="1378570"/>
          </a:xfrm>
          <a:prstGeom prst="rect">
            <a:avLst/>
          </a:prstGeom>
          <a:solidFill>
            <a:srgbClr val="3BA9A2"/>
          </a:solidFill>
          <a:ln w="6480">
            <a:noFill/>
          </a:ln>
        </p:spPr>
      </p:sp>
      <p:sp>
        <p:nvSpPr>
          <p:cNvPr id="87" name="CustomShape 2"/>
          <p:cNvSpPr/>
          <p:nvPr/>
        </p:nvSpPr>
        <p:spPr>
          <a:xfrm>
            <a:off x="1" y="0"/>
            <a:ext cx="12191399" cy="890595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en-US" sz="4400" dirty="0">
                <a:solidFill>
                  <a:srgbClr val="FFFFFF"/>
                </a:solidFill>
                <a:latin typeface="Arial"/>
                <a:cs typeface="Arial"/>
              </a:rPr>
              <a:t>Good Crypto Makes Data Breaches Not Matter</a:t>
            </a:r>
            <a:endParaRPr dirty="0"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34316" y="5527964"/>
            <a:ext cx="1953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$ per Record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93" y="2252648"/>
            <a:ext cx="5278354" cy="4574574"/>
          </a:xfrm>
          <a:prstGeom prst="rect">
            <a:avLst/>
          </a:prstGeom>
          <a:ln w="44450">
            <a:solidFill>
              <a:srgbClr val="3BA9A2"/>
            </a:solidFill>
          </a:ln>
        </p:spPr>
      </p:pic>
      <p:cxnSp>
        <p:nvCxnSpPr>
          <p:cNvPr id="8" name="Straight Arrow Connector 7"/>
          <p:cNvCxnSpPr/>
          <p:nvPr/>
        </p:nvCxnSpPr>
        <p:spPr>
          <a:xfrm flipH="1">
            <a:off x="7076209" y="1657172"/>
            <a:ext cx="1657859" cy="968437"/>
          </a:xfrm>
          <a:prstGeom prst="straightConnector1">
            <a:avLst/>
          </a:prstGeom>
          <a:ln>
            <a:solidFill>
              <a:srgbClr val="3BA9A2"/>
            </a:solidFill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287987" y="1247637"/>
            <a:ext cx="4550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Crypto Matters</a:t>
            </a:r>
            <a:endParaRPr lang="en-US" b="1" dirty="0"/>
          </a:p>
        </p:txBody>
      </p:sp>
      <p:sp>
        <p:nvSpPr>
          <p:cNvPr id="9" name="Rectangle 8"/>
          <p:cNvSpPr/>
          <p:nvPr/>
        </p:nvSpPr>
        <p:spPr>
          <a:xfrm>
            <a:off x="0" y="6581001"/>
            <a:ext cx="405752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err="1" smtClean="0"/>
              <a:t>Ponemon</a:t>
            </a:r>
            <a:r>
              <a:rPr lang="en-US" sz="1000" dirty="0" smtClean="0"/>
              <a:t> - http</a:t>
            </a:r>
            <a:r>
              <a:rPr lang="en-US" sz="1000" dirty="0"/>
              <a:t>://www-03.ibm.com/security/infographics/data-breach/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FD210D3-DCCC-4469-A393-9AEEA324727A}"/>
              </a:ext>
            </a:extLst>
          </p:cNvPr>
          <p:cNvSpPr txBox="1"/>
          <p:nvPr/>
        </p:nvSpPr>
        <p:spPr>
          <a:xfrm>
            <a:off x="120910" y="1657172"/>
            <a:ext cx="1363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Costs</a:t>
            </a:r>
            <a:endParaRPr lang="en-US" b="1" dirty="0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FD210D3-DCCC-4469-A393-9AEEA324727A}"/>
              </a:ext>
            </a:extLst>
          </p:cNvPr>
          <p:cNvSpPr txBox="1"/>
          <p:nvPr/>
        </p:nvSpPr>
        <p:spPr>
          <a:xfrm>
            <a:off x="9158312" y="1883316"/>
            <a:ext cx="1363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Solutions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6311004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9922</TotalTime>
  <Words>2083</Words>
  <Application>Microsoft Macintosh PowerPoint</Application>
  <PresentationFormat>Widescreen</PresentationFormat>
  <Paragraphs>431</Paragraphs>
  <Slides>77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82" baseType="lpstr">
      <vt:lpstr>Calibri</vt:lpstr>
      <vt:lpstr>DejaVu Sans</vt:lpstr>
      <vt:lpstr>StarSymbol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Isaac Potoczny-Jones</cp:lastModifiedBy>
  <cp:revision>364</cp:revision>
  <dcterms:modified xsi:type="dcterms:W3CDTF">2017-11-15T19:42:04Z</dcterms:modified>
</cp:coreProperties>
</file>