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10" r:id="rId2"/>
    <p:sldId id="510" r:id="rId3"/>
    <p:sldId id="482" r:id="rId4"/>
    <p:sldId id="511" r:id="rId5"/>
    <p:sldId id="500" r:id="rId6"/>
    <p:sldId id="460" r:id="rId7"/>
    <p:sldId id="507" r:id="rId8"/>
    <p:sldId id="508" r:id="rId9"/>
    <p:sldId id="487" r:id="rId10"/>
    <p:sldId id="488" r:id="rId11"/>
    <p:sldId id="493" r:id="rId12"/>
    <p:sldId id="496" r:id="rId13"/>
    <p:sldId id="489" r:id="rId14"/>
    <p:sldId id="501" r:id="rId15"/>
    <p:sldId id="502" r:id="rId16"/>
    <p:sldId id="503" r:id="rId17"/>
    <p:sldId id="504" r:id="rId18"/>
    <p:sldId id="505" r:id="rId19"/>
    <p:sldId id="485" r:id="rId20"/>
    <p:sldId id="477" r:id="rId21"/>
    <p:sldId id="506" r:id="rId22"/>
    <p:sldId id="483" r:id="rId23"/>
    <p:sldId id="50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04" userDrawn="1">
          <p15:clr>
            <a:srgbClr val="A4A3A4"/>
          </p15:clr>
        </p15:guide>
        <p15:guide id="4" pos="2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mri Palmon" initials="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5821"/>
    <a:srgbClr val="7F7F7F"/>
    <a:srgbClr val="008ACF"/>
    <a:srgbClr val="FCF8F6"/>
    <a:srgbClr val="63BE6A"/>
    <a:srgbClr val="0083CF"/>
    <a:srgbClr val="FFAA00"/>
    <a:srgbClr val="FF9900"/>
    <a:srgbClr val="11B0D4"/>
    <a:srgbClr val="E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1" autoAdjust="0"/>
    <p:restoredTop sz="94660" autoAdjust="0"/>
  </p:normalViewPr>
  <p:slideViewPr>
    <p:cSldViewPr snapToGrid="0">
      <p:cViewPr varScale="1">
        <p:scale>
          <a:sx n="212" d="100"/>
          <a:sy n="212" d="100"/>
        </p:scale>
        <p:origin x="1408" y="184"/>
      </p:cViewPr>
      <p:guideLst>
        <p:guide orient="horz" pos="4104"/>
        <p:guide pos="216"/>
      </p:guideLst>
    </p:cSldViewPr>
  </p:slideViewPr>
  <p:outlineViewPr>
    <p:cViewPr>
      <p:scale>
        <a:sx n="33" d="100"/>
        <a:sy n="33" d="100"/>
      </p:scale>
      <p:origin x="0" y="1245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872"/>
    </p:cViewPr>
  </p:sorterViewPr>
  <p:notesViewPr>
    <p:cSldViewPr snapToGrid="0">
      <p:cViewPr varScale="1">
        <p:scale>
          <a:sx n="61" d="100"/>
          <a:sy n="61" d="100"/>
        </p:scale>
        <p:origin x="233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F3901-9184-F24C-A4A3-211FB480AE52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A8259-6055-D844-88A5-1EB592FBA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88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FC0B9-511E-4FFE-AA8E-D5EB385596CD}" type="datetimeFigureOut">
              <a:rPr lang="en-US" smtClean="0"/>
              <a:pPr/>
              <a:t>11/12/17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CEBB9-DF7C-427A-B51D-C7F593E0CC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019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98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804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0356" y="6237515"/>
            <a:ext cx="12212359" cy="620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484885" y="3369058"/>
            <a:ext cx="7933727" cy="116738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r">
              <a:lnSpc>
                <a:spcPct val="85000"/>
              </a:lnSpc>
              <a:buFont typeface="Arial" panose="020B0604020202020204" pitchFamily="34" charset="0"/>
              <a:buNone/>
              <a:defRPr sz="4600" b="1" i="0" spc="0" baseline="0">
                <a:ln>
                  <a:noFill/>
                </a:ln>
                <a:solidFill>
                  <a:srgbClr val="002D36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435813" y="4551045"/>
            <a:ext cx="6993552" cy="957404"/>
          </a:xfrm>
        </p:spPr>
        <p:txBody>
          <a:bodyPr>
            <a:noAutofit/>
          </a:bodyPr>
          <a:lstStyle>
            <a:lvl1pPr marL="0" indent="0" algn="r" defTabSz="914354" rtl="0" eaLnBrk="1" latinLnBrk="0" hangingPunct="1">
              <a:lnSpc>
                <a:spcPct val="85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800" b="0" i="0" kern="1200" spc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0" indent="0" algn="r" defTabSz="914354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800" b="0" i="0" kern="1200" spc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CiscoSans Thin"/>
              </a:defRPr>
            </a:lvl2pPr>
            <a:lvl3pPr marL="0" indent="0" algn="r" defTabSz="914354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800" b="0" i="0" kern="1200" spc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CiscoSans Thin"/>
              </a:defRPr>
            </a:lvl3pPr>
            <a:lvl4pPr marL="0" indent="0" algn="r" defTabSz="914354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800" b="0" i="0" kern="1200" spc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CiscoSans Thin"/>
              </a:defRPr>
            </a:lvl4pPr>
            <a:lvl5pPr marL="0" indent="0" algn="r" defTabSz="914354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800" b="0" i="0" kern="1200" spc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CiscoSans Thi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835" y="1134691"/>
            <a:ext cx="2708505" cy="5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815840"/>
            <a:ext cx="12192000" cy="204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176785" y="4718609"/>
            <a:ext cx="7933727" cy="116738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r">
              <a:lnSpc>
                <a:spcPct val="85000"/>
              </a:lnSpc>
              <a:buFont typeface="Arial" panose="020B0604020202020204" pitchFamily="34" charset="0"/>
              <a:buNone/>
              <a:defRPr sz="4600" b="1" i="0" spc="0" baseline="0">
                <a:ln>
                  <a:noFill/>
                </a:ln>
                <a:solidFill>
                  <a:srgbClr val="002D36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127713" y="5900596"/>
            <a:ext cx="6993552" cy="957404"/>
          </a:xfrm>
        </p:spPr>
        <p:txBody>
          <a:bodyPr>
            <a:noAutofit/>
          </a:bodyPr>
          <a:lstStyle>
            <a:lvl1pPr marL="0" indent="0" algn="r" defTabSz="914354" rtl="0" eaLnBrk="1" latinLnBrk="0" hangingPunct="1">
              <a:lnSpc>
                <a:spcPct val="85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800" b="0" i="0" kern="1200" spc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0" indent="0" algn="r" defTabSz="914354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800" b="0" i="0" kern="1200" spc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CiscoSans Thin"/>
              </a:defRPr>
            </a:lvl2pPr>
            <a:lvl3pPr marL="0" indent="0" algn="r" defTabSz="914354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800" b="0" i="0" kern="1200" spc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CiscoSans Thin"/>
              </a:defRPr>
            </a:lvl3pPr>
            <a:lvl4pPr marL="0" indent="0" algn="r" defTabSz="914354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800" b="0" i="0" kern="1200" spc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CiscoSans Thin"/>
              </a:defRPr>
            </a:lvl4pPr>
            <a:lvl5pPr marL="0" indent="0" algn="r" defTabSz="914354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800" b="0" i="0" kern="1200" spc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CiscoSans Thin"/>
              </a:defRPr>
            </a:lvl5pPr>
          </a:lstStyle>
          <a:p>
            <a:pPr lvl="0"/>
            <a:r>
              <a:rPr lang="en-US" dirty="0"/>
              <a:t>Section Subtext Here</a:t>
            </a:r>
          </a:p>
        </p:txBody>
      </p:sp>
    </p:spTree>
    <p:extLst>
      <p:ext uri="{BB962C8B-B14F-4D97-AF65-F5344CB8AC3E}">
        <p14:creationId xmlns:p14="http://schemas.microsoft.com/office/powerpoint/2010/main" val="7234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37455" y="274636"/>
            <a:ext cx="11510836" cy="8440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 [40pt]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337452" y="1177046"/>
            <a:ext cx="11510837" cy="4949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0822" indent="-334946" algn="l" defTabSz="914354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>
                <a:tab pos="685766" algn="l"/>
              </a:tabLst>
              <a:defRPr lang="en-US" sz="3200" kern="1200" dirty="0">
                <a:solidFill>
                  <a:schemeClr val="bg2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30207" indent="-284149">
              <a:lnSpc>
                <a:spcPct val="100000"/>
              </a:lnSpc>
              <a:buClr>
                <a:schemeClr val="accent1"/>
              </a:buClr>
              <a:tabLst>
                <a:tab pos="685766" algn="l"/>
              </a:tabLst>
              <a:defRPr sz="2800">
                <a:solidFill>
                  <a:schemeClr val="bg2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854032" indent="-223828">
              <a:lnSpc>
                <a:spcPct val="100000"/>
              </a:lnSpc>
              <a:buClr>
                <a:schemeClr val="accent1"/>
              </a:buClr>
              <a:defRPr sz="2400">
                <a:solidFill>
                  <a:schemeClr val="bg2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147763" indent="-231775">
              <a:lnSpc>
                <a:spcPct val="100000"/>
              </a:lnSpc>
              <a:buClr>
                <a:schemeClr val="accent1"/>
              </a:buClr>
              <a:buFont typeface="Helvetica Neue" panose="02000403000000020004" pitchFamily="50" charset="0"/>
              <a:buChar char="–"/>
              <a:defRPr>
                <a:solidFill>
                  <a:schemeClr val="bg2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</a:lstStyle>
          <a:p>
            <a:pPr lvl="0"/>
            <a:r>
              <a:rPr lang="en-US" dirty="0"/>
              <a:t>Click to edit Master text styles [32pt]</a:t>
            </a:r>
          </a:p>
          <a:p>
            <a:pPr lvl="1"/>
            <a:r>
              <a:rPr lang="en-US" dirty="0"/>
              <a:t>Second level [28pt]</a:t>
            </a:r>
          </a:p>
          <a:p>
            <a:pPr lvl="2"/>
            <a:r>
              <a:rPr lang="en-US" dirty="0"/>
              <a:t>Third level [24pt]</a:t>
            </a:r>
          </a:p>
          <a:p>
            <a:pPr lvl="3"/>
            <a:r>
              <a:rPr lang="en-US" dirty="0"/>
              <a:t>Fourth level [20pt]</a:t>
            </a:r>
          </a:p>
        </p:txBody>
      </p:sp>
    </p:spTree>
    <p:extLst>
      <p:ext uri="{BB962C8B-B14F-4D97-AF65-F5344CB8AC3E}">
        <p14:creationId xmlns:p14="http://schemas.microsoft.com/office/powerpoint/2010/main" val="95603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37455" y="274640"/>
            <a:ext cx="11510836" cy="834314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 [40pt]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6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89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3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61321" y="507453"/>
            <a:ext cx="11315081" cy="757881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b="1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" name="Shape 7"/>
          <p:cNvSpPr txBox="1">
            <a:spLocks noGrp="1"/>
          </p:cNvSpPr>
          <p:nvPr>
            <p:ph idx="1"/>
          </p:nvPr>
        </p:nvSpPr>
        <p:spPr>
          <a:xfrm>
            <a:off x="474501" y="1377368"/>
            <a:ext cx="11301899" cy="49558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80981" lvl="0" indent="-38098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 charset="0"/>
              <a:buChar char="•"/>
              <a:defRPr sz="24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9675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381282"/>
            <a:ext cx="12192000" cy="487679"/>
          </a:xfrm>
          <a:prstGeom prst="rect">
            <a:avLst/>
          </a:prstGeom>
          <a:gradFill flip="none" rotWithShape="1">
            <a:gsLst>
              <a:gs pos="100000">
                <a:srgbClr val="DEDEDE"/>
              </a:gs>
              <a:gs pos="0">
                <a:schemeClr val="bg1">
                  <a:lumMod val="9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7455" y="274639"/>
            <a:ext cx="11510836" cy="9650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452" y="1239658"/>
            <a:ext cx="11510837" cy="4886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 [32pt]</a:t>
            </a:r>
          </a:p>
          <a:p>
            <a:pPr marL="630207" lvl="1" indent="-284149" algn="l" defTabSz="914354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Lucida Grande"/>
              <a:buChar char="–"/>
              <a:tabLst>
                <a:tab pos="685766" algn="l"/>
              </a:tabLst>
            </a:pPr>
            <a:r>
              <a:rPr lang="en-US" dirty="0"/>
              <a:t>Second level [28pt]</a:t>
            </a:r>
          </a:p>
          <a:p>
            <a:pPr marL="854032" lvl="2" indent="-223828" algn="l" defTabSz="741325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Third level [24pt]</a:t>
            </a:r>
          </a:p>
          <a:p>
            <a:pPr marL="1141369" lvl="3" indent="-223828" algn="l" defTabSz="741325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Fourth level [20pt]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501935" y="6488959"/>
            <a:ext cx="466548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EF1D7E-9C34-F24D-AE56-B454DF95A495}" type="slidenum">
              <a:rPr lang="en-US" sz="1051" smtClean="0">
                <a:solidFill>
                  <a:schemeClr val="tx1"/>
                </a:solidFill>
              </a:rPr>
              <a:pPr algn="ctr"/>
              <a:t>‹#›</a:t>
            </a:fld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109884" y="6503337"/>
            <a:ext cx="73090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YugaByte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Confidential</a:t>
            </a:r>
            <a:r>
              <a:rPr lang="en-US" sz="1000" baseline="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                                                                                                     © 2017 All rights reserved.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1596917" y="6477000"/>
            <a:ext cx="284207" cy="284202"/>
          </a:xfrm>
          <a:prstGeom prst="ellipse">
            <a:avLst/>
          </a:prstGeom>
          <a:noFill/>
          <a:ln w="28575">
            <a:solidFill>
              <a:srgbClr val="F758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6491785"/>
            <a:ext cx="1368326" cy="26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1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8" r:id="rId4"/>
    <p:sldLayoutId id="2147483654" r:id="rId5"/>
    <p:sldLayoutId id="2147483664" r:id="rId6"/>
    <p:sldLayoutId id="214748366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chemeClr val="tx2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350822" indent="-334946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Font typeface="Courier New" panose="02070309020205020404" pitchFamily="49" charset="0"/>
        <a:buChar char="o"/>
        <a:tabLst/>
        <a:defRPr lang="en-US" sz="3200" kern="1200" dirty="0">
          <a:solidFill>
            <a:schemeClr val="bg2">
              <a:lumMod val="50000"/>
            </a:schemeClr>
          </a:solidFill>
          <a:latin typeface="Open Sans" charset="0"/>
          <a:ea typeface="Open Sans" charset="0"/>
          <a:cs typeface="Open Sans" charset="0"/>
        </a:defRPr>
      </a:lvl1pPr>
      <a:lvl2pPr marL="688940" indent="-342882" algn="l" defTabSz="914354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2"/>
        </a:buClr>
        <a:buFont typeface="Lucida Grande"/>
        <a:buChar char="–"/>
        <a:tabLst/>
        <a:defRPr lang="en-US" sz="2800" kern="1200" dirty="0">
          <a:solidFill>
            <a:schemeClr val="bg2">
              <a:lumMod val="50000"/>
            </a:schemeClr>
          </a:solidFill>
          <a:latin typeface="Open Sans" charset="0"/>
          <a:ea typeface="Open Sans" charset="0"/>
          <a:cs typeface="Open Sans" charset="0"/>
        </a:defRPr>
      </a:lvl2pPr>
      <a:lvl3pPr marL="852488" indent="3175" algn="l" defTabSz="741325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tabLst/>
        <a:defRPr lang="en-US" sz="2400" kern="1200" dirty="0">
          <a:solidFill>
            <a:schemeClr val="bg2">
              <a:lumMod val="50000"/>
            </a:schemeClr>
          </a:solidFill>
          <a:latin typeface="Open Sans" charset="0"/>
          <a:ea typeface="Open Sans" charset="0"/>
          <a:cs typeface="Open Sans" charset="0"/>
        </a:defRPr>
      </a:lvl3pPr>
      <a:lvl4pPr marL="1203291" indent="-285750" algn="l" defTabSz="565785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ú"/>
        <a:defRPr sz="2000" kern="1200">
          <a:solidFill>
            <a:schemeClr val="bg2">
              <a:lumMod val="50000"/>
            </a:schemeClr>
          </a:solidFill>
          <a:latin typeface="Open Sans" charset="0"/>
          <a:ea typeface="Open Sans" charset="0"/>
          <a:cs typeface="Open Sans" charset="0"/>
        </a:defRPr>
      </a:lvl4pPr>
      <a:lvl5pPr marL="1371532" indent="-223828" algn="l" defTabSz="914354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tiff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6" Type="http://schemas.openxmlformats.org/officeDocument/2006/relationships/image" Target="../media/image33.tiff"/><Relationship Id="rId7" Type="http://schemas.openxmlformats.org/officeDocument/2006/relationships/image" Target="../media/image34.tiff"/><Relationship Id="rId8" Type="http://schemas.openxmlformats.org/officeDocument/2006/relationships/image" Target="../media/image35.tiff"/><Relationship Id="rId9" Type="http://schemas.openxmlformats.org/officeDocument/2006/relationships/image" Target="../media/image36.tiff"/><Relationship Id="rId10" Type="http://schemas.openxmlformats.org/officeDocument/2006/relationships/image" Target="../media/image37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6" Type="http://schemas.openxmlformats.org/officeDocument/2006/relationships/image" Target="../media/image2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21.tiff"/><Relationship Id="rId6" Type="http://schemas.openxmlformats.org/officeDocument/2006/relationships/image" Target="../media/image44.png"/><Relationship Id="rId7" Type="http://schemas.openxmlformats.org/officeDocument/2006/relationships/image" Target="../media/image45.tiff"/><Relationship Id="rId8" Type="http://schemas.openxmlformats.org/officeDocument/2006/relationships/image" Target="../media/image46.tiff"/><Relationship Id="rId9" Type="http://schemas.openxmlformats.org/officeDocument/2006/relationships/image" Target="../media/image47.tiff"/><Relationship Id="rId10" Type="http://schemas.openxmlformats.org/officeDocument/2006/relationships/image" Target="../media/image4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4.png"/><Relationship Id="rId6" Type="http://schemas.openxmlformats.org/officeDocument/2006/relationships/image" Target="../media/image50.tiff"/><Relationship Id="rId7" Type="http://schemas.openxmlformats.org/officeDocument/2006/relationships/image" Target="../media/image51.tiff"/><Relationship Id="rId8" Type="http://schemas.openxmlformats.org/officeDocument/2006/relationships/image" Target="../media/image39.tiff"/><Relationship Id="rId9" Type="http://schemas.openxmlformats.org/officeDocument/2006/relationships/image" Target="../media/image40.tiff"/><Relationship Id="rId10" Type="http://schemas.openxmlformats.org/officeDocument/2006/relationships/image" Target="../media/image2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56.png"/><Relationship Id="rId5" Type="http://schemas.openxmlformats.org/officeDocument/2006/relationships/image" Target="../media/image59.tiff"/><Relationship Id="rId6" Type="http://schemas.openxmlformats.org/officeDocument/2006/relationships/image" Target="../media/image6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tiff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8" Type="http://schemas.openxmlformats.org/officeDocument/2006/relationships/image" Target="../media/image20.tiff"/><Relationship Id="rId9" Type="http://schemas.openxmlformats.org/officeDocument/2006/relationships/image" Target="../media/image21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8.tif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7976" y="3369058"/>
            <a:ext cx="8404411" cy="1167382"/>
          </a:xfrm>
        </p:spPr>
        <p:txBody>
          <a:bodyPr/>
          <a:lstStyle/>
          <a:p>
            <a:r>
              <a:rPr lang="en-US" sz="4800" dirty="0" smtClean="0">
                <a:solidFill>
                  <a:srgbClr val="002060"/>
                </a:solidFill>
              </a:rPr>
              <a:t>Introducing YugaByte DB</a:t>
            </a:r>
            <a:br>
              <a:rPr lang="en-US" sz="4800" dirty="0" smtClean="0">
                <a:solidFill>
                  <a:srgbClr val="002060"/>
                </a:solidFill>
              </a:rPr>
            </a:br>
            <a:endParaRPr lang="en-US" sz="2800" b="0" dirty="0">
              <a:solidFill>
                <a:srgbClr val="00206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10133" y="4551044"/>
            <a:ext cx="6993552" cy="1085667"/>
          </a:xfrm>
        </p:spPr>
        <p:txBody>
          <a:bodyPr/>
          <a:lstStyle/>
          <a:p>
            <a:r>
              <a:rPr lang="en-US" sz="2000" dirty="0" smtClean="0"/>
              <a:t>Karthik Ranganathan</a:t>
            </a:r>
            <a:endParaRPr lang="en-US" sz="2000" dirty="0" smtClean="0"/>
          </a:p>
          <a:p>
            <a:r>
              <a:rPr lang="en-US" sz="2000" dirty="0" smtClean="0"/>
              <a:t>Co-Founder &amp; CTO</a:t>
            </a:r>
            <a:endParaRPr lang="en-US" sz="2000" dirty="0" smtClean="0"/>
          </a:p>
          <a:p>
            <a:r>
              <a:rPr lang="en-US" sz="2000" dirty="0" smtClean="0"/>
              <a:t>November 13, </a:t>
            </a:r>
            <a:r>
              <a:rPr lang="en-US" sz="2000" dirty="0" smtClean="0"/>
              <a:t>2017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27" y="3287394"/>
            <a:ext cx="1177579" cy="124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54" y="274640"/>
            <a:ext cx="11854545" cy="834314"/>
          </a:xfrm>
        </p:spPr>
        <p:txBody>
          <a:bodyPr/>
          <a:lstStyle/>
          <a:p>
            <a:r>
              <a:rPr lang="en-US" dirty="0" smtClean="0"/>
              <a:t>Powering Mission-Critical </a:t>
            </a:r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/>
              <a:t>C</a:t>
            </a:r>
            <a:r>
              <a:rPr lang="en-US" dirty="0" smtClean="0"/>
              <a:t>ases</a:t>
            </a:r>
            <a:endParaRPr lang="en-US" u="sng" dirty="0"/>
          </a:p>
        </p:txBody>
      </p:sp>
      <p:sp>
        <p:nvSpPr>
          <p:cNvPr id="3" name="Can 2"/>
          <p:cNvSpPr/>
          <p:nvPr/>
        </p:nvSpPr>
        <p:spPr>
          <a:xfrm>
            <a:off x="5593356" y="5861008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Can 3"/>
          <p:cNvSpPr/>
          <p:nvPr/>
        </p:nvSpPr>
        <p:spPr>
          <a:xfrm>
            <a:off x="8409305" y="4744025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Can 4"/>
          <p:cNvSpPr/>
          <p:nvPr/>
        </p:nvSpPr>
        <p:spPr>
          <a:xfrm>
            <a:off x="2632285" y="4728581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279" y="4099107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tablet 1’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4331" y="5405342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tablet 1’</a:t>
            </a:r>
          </a:p>
        </p:txBody>
      </p:sp>
      <p:sp>
        <p:nvSpPr>
          <p:cNvPr id="10" name="Can 9"/>
          <p:cNvSpPr/>
          <p:nvPr/>
        </p:nvSpPr>
        <p:spPr>
          <a:xfrm>
            <a:off x="8409305" y="4467120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10"/>
          <p:cNvSpPr/>
          <p:nvPr/>
        </p:nvSpPr>
        <p:spPr>
          <a:xfrm>
            <a:off x="8409305" y="4181000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n 11"/>
          <p:cNvSpPr/>
          <p:nvPr/>
        </p:nvSpPr>
        <p:spPr>
          <a:xfrm>
            <a:off x="8409305" y="3896293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5593357" y="5583006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/>
          <p:cNvSpPr/>
          <p:nvPr/>
        </p:nvSpPr>
        <p:spPr>
          <a:xfrm>
            <a:off x="5593357" y="5299315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14"/>
          <p:cNvSpPr/>
          <p:nvPr/>
        </p:nvSpPr>
        <p:spPr>
          <a:xfrm>
            <a:off x="5593357" y="5014064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22419" y="3576742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yb-tserver1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02727" y="3626560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yb-tserver2</a:t>
            </a:r>
            <a:endParaRPr lang="en-US" sz="1200" b="1" dirty="0" smtClean="0">
              <a:solidFill>
                <a:schemeClr val="accent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3521" y="4784205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yb-tserver3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9970" y="4044443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tablet 1’</a:t>
            </a:r>
          </a:p>
        </p:txBody>
      </p:sp>
      <p:sp>
        <p:nvSpPr>
          <p:cNvPr id="23" name="Can 22"/>
          <p:cNvSpPr/>
          <p:nvPr/>
        </p:nvSpPr>
        <p:spPr>
          <a:xfrm>
            <a:off x="2632285" y="4448457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n 23"/>
          <p:cNvSpPr/>
          <p:nvPr/>
        </p:nvSpPr>
        <p:spPr>
          <a:xfrm>
            <a:off x="2632285" y="4162337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2632285" y="3866200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672001" y="4011819"/>
            <a:ext cx="6788864" cy="1965754"/>
            <a:chOff x="2672001" y="4011819"/>
            <a:chExt cx="6788864" cy="1965754"/>
          </a:xfrm>
        </p:grpSpPr>
        <p:sp>
          <p:nvSpPr>
            <p:cNvPr id="27" name="TextBox 26"/>
            <p:cNvSpPr txBox="1"/>
            <p:nvPr/>
          </p:nvSpPr>
          <p:spPr>
            <a:xfrm>
              <a:off x="8439432" y="4323707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tablet2-leader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34124" y="5731352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tablet3-leader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72001" y="4011819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tablet1-leader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73475" y="2303397"/>
            <a:ext cx="6861293" cy="865216"/>
            <a:chOff x="2673475" y="977517"/>
            <a:chExt cx="6861293" cy="865216"/>
          </a:xfrm>
        </p:grpSpPr>
        <p:sp>
          <p:nvSpPr>
            <p:cNvPr id="31" name="Can 30"/>
            <p:cNvSpPr/>
            <p:nvPr/>
          </p:nvSpPr>
          <p:spPr>
            <a:xfrm>
              <a:off x="2698108" y="977517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5554720" y="1450893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" name="Can 32"/>
            <p:cNvSpPr/>
            <p:nvPr/>
          </p:nvSpPr>
          <p:spPr>
            <a:xfrm>
              <a:off x="8424369" y="986847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73475" y="1089233"/>
              <a:ext cx="11320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master-follower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71551" y="1560190"/>
              <a:ext cx="10246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00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master-leader</a:t>
              </a:r>
              <a:endParaRPr lang="en-US" sz="1000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402727" y="1105679"/>
              <a:ext cx="11320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000">
                  <a:solidFill>
                    <a:srgbClr val="000000"/>
                  </a:solidFill>
                  <a:latin typeface="Open Sans" charset="0"/>
                  <a:ea typeface="Open Sans" charset="0"/>
                  <a:cs typeface="Open Sans" charset="0"/>
                </a:rPr>
                <a:t>master-follower</a:t>
              </a:r>
              <a:endParaRPr lang="en-US" sz="1000" dirty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28201" y="2215113"/>
            <a:ext cx="2270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YB-Master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Manage shard metadata &amp; coordinate system-wide ops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347" y="3999080"/>
            <a:ext cx="227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YB-TServer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Host &amp; serve user data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2632285" y="4009249"/>
            <a:ext cx="6905855" cy="2215511"/>
            <a:chOff x="2632285" y="4009249"/>
            <a:chExt cx="6905855" cy="2215511"/>
          </a:xfrm>
        </p:grpSpPr>
        <p:grpSp>
          <p:nvGrpSpPr>
            <p:cNvPr id="55" name="Group 54"/>
            <p:cNvGrpSpPr/>
            <p:nvPr/>
          </p:nvGrpSpPr>
          <p:grpSpPr>
            <a:xfrm>
              <a:off x="2632285" y="4009249"/>
              <a:ext cx="6905855" cy="1650125"/>
              <a:chOff x="2632285" y="4009249"/>
              <a:chExt cx="6905855" cy="165012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8370668" y="4009249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tablet1-follower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571551" y="5109695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tablet1-follower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8409305" y="4612739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latin typeface="Open Sans" charset="0"/>
                    <a:ea typeface="Open Sans" charset="0"/>
                    <a:cs typeface="Open Sans" charset="0"/>
                  </a:rPr>
                  <a:t>tablet3-follower</a:t>
                </a:r>
                <a:endParaRPr lang="en-US" sz="1000" dirty="0" smtClean="0">
                  <a:latin typeface="Open Sans" charset="0"/>
                  <a:ea typeface="Open Sans" charset="0"/>
                  <a:cs typeface="Open Sans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5580424" y="5413153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tablet2-follower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632718" y="4594496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tablet3-follower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632285" y="4300592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tablet2-follower</a:t>
                </a: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2986353" y="4850314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dirty="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76308" y="5978539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807319" y="4876368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4613277" y="1006965"/>
            <a:ext cx="3297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Consistency</a:t>
            </a:r>
          </a:p>
          <a:p>
            <a:pPr algn="ctr"/>
            <a:r>
              <a:rPr lang="en-US" sz="20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Zero data loss persistence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698108" y="2047914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yb-master1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83470" y="2519317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yb-master3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405932" y="2053250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yb-master2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3696" y="4326989"/>
            <a:ext cx="571500" cy="571500"/>
          </a:xfrm>
          <a:prstGeom prst="rect">
            <a:avLst/>
          </a:prstGeom>
        </p:spPr>
      </p:pic>
      <p:grpSp>
        <p:nvGrpSpPr>
          <p:cNvPr id="113" name="Group 112"/>
          <p:cNvGrpSpPr/>
          <p:nvPr/>
        </p:nvGrpSpPr>
        <p:grpSpPr>
          <a:xfrm>
            <a:off x="9467442" y="3762983"/>
            <a:ext cx="2607869" cy="849756"/>
            <a:chOff x="9467442" y="3762983"/>
            <a:chExt cx="2607869" cy="849756"/>
          </a:xfrm>
        </p:grpSpPr>
        <p:cxnSp>
          <p:nvCxnSpPr>
            <p:cNvPr id="70" name="Straight Arrow Connector 69"/>
            <p:cNvCxnSpPr>
              <a:stCxn id="69" idx="1"/>
              <a:endCxn id="17" idx="3"/>
            </p:cNvCxnSpPr>
            <p:nvPr/>
          </p:nvCxnSpPr>
          <p:spPr>
            <a:xfrm flipH="1" flipV="1">
              <a:off x="9467442" y="3765060"/>
              <a:ext cx="1916254" cy="8476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10080440" y="3765060"/>
              <a:ext cx="251460" cy="2441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1</a:t>
              </a:r>
              <a:endParaRPr lang="en-US" sz="10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0284436" y="3762983"/>
              <a:ext cx="17908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Update record in tablet3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080500" y="3126807"/>
            <a:ext cx="6035507" cy="638253"/>
            <a:chOff x="6080500" y="3126807"/>
            <a:chExt cx="6035507" cy="638253"/>
          </a:xfrm>
        </p:grpSpPr>
        <p:cxnSp>
          <p:nvCxnSpPr>
            <p:cNvPr id="74" name="Straight Arrow Connector 73"/>
            <p:cNvCxnSpPr>
              <a:stCxn id="17" idx="1"/>
              <a:endCxn id="32" idx="3"/>
            </p:cNvCxnSpPr>
            <p:nvPr/>
          </p:nvCxnSpPr>
          <p:spPr>
            <a:xfrm flipH="1" flipV="1">
              <a:off x="6080500" y="3168613"/>
              <a:ext cx="2322227" cy="5964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7138573" y="3163240"/>
              <a:ext cx="251460" cy="2441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2</a:t>
              </a:r>
              <a:endParaRPr lang="en-US" sz="10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390033" y="3126807"/>
              <a:ext cx="47259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Get latest tablet-leader locations and send to client for future caching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4933956" y="3765060"/>
            <a:ext cx="3468771" cy="1019145"/>
            <a:chOff x="4933956" y="3765060"/>
            <a:chExt cx="3468771" cy="1019145"/>
          </a:xfrm>
        </p:grpSpPr>
        <p:cxnSp>
          <p:nvCxnSpPr>
            <p:cNvPr id="77" name="Straight Arrow Connector 76"/>
            <p:cNvCxnSpPr>
              <a:stCxn id="17" idx="1"/>
              <a:endCxn id="18" idx="0"/>
            </p:cNvCxnSpPr>
            <p:nvPr/>
          </p:nvCxnSpPr>
          <p:spPr>
            <a:xfrm flipH="1">
              <a:off x="6125879" y="3765060"/>
              <a:ext cx="2276848" cy="10191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7219686" y="3942610"/>
              <a:ext cx="251460" cy="2441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/>
                <a:t>3</a:t>
              </a:r>
              <a:endParaRPr lang="en-US" sz="10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933956" y="3950491"/>
              <a:ext cx="23727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Redirect </a:t>
              </a:r>
              <a:r>
                <a:rPr lang="en-US" sz="1100" smtClean="0">
                  <a:latin typeface="Open Sans" charset="0"/>
                  <a:ea typeface="Open Sans" charset="0"/>
                  <a:cs typeface="Open Sans" charset="0"/>
                </a:rPr>
                <a:t>to current tablet3-leader</a:t>
              </a:r>
              <a:endParaRPr lang="en-US" sz="11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2605648" y="4850314"/>
            <a:ext cx="7019085" cy="1251117"/>
            <a:chOff x="2605648" y="4850314"/>
            <a:chExt cx="7019085" cy="1251117"/>
          </a:xfrm>
        </p:grpSpPr>
        <p:cxnSp>
          <p:nvCxnSpPr>
            <p:cNvPr id="80" name="Straight Arrow Connector 79"/>
            <p:cNvCxnSpPr>
              <a:stCxn id="13" idx="2"/>
              <a:endCxn id="56" idx="0"/>
            </p:cNvCxnSpPr>
            <p:nvPr/>
          </p:nvCxnSpPr>
          <p:spPr>
            <a:xfrm flipH="1" flipV="1">
              <a:off x="3129181" y="4850314"/>
              <a:ext cx="2464176" cy="9286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28" idx="3"/>
              <a:endCxn id="10" idx="3"/>
            </p:cNvCxnSpPr>
            <p:nvPr/>
          </p:nvCxnSpPr>
          <p:spPr>
            <a:xfrm flipV="1">
              <a:off x="6655557" y="4858960"/>
              <a:ext cx="2279528" cy="9955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>
              <a:off x="6767485" y="5817505"/>
              <a:ext cx="251460" cy="2441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/>
                <a:t>4</a:t>
              </a:r>
              <a:endParaRPr lang="en-US" sz="1000" dirty="0"/>
            </a:p>
          </p:txBody>
        </p:sp>
        <p:sp>
          <p:nvSpPr>
            <p:cNvPr id="101" name="Oval 100"/>
            <p:cNvSpPr/>
            <p:nvPr/>
          </p:nvSpPr>
          <p:spPr>
            <a:xfrm>
              <a:off x="5236550" y="5817505"/>
              <a:ext cx="251460" cy="2441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4</a:t>
              </a:r>
              <a:endParaRPr lang="en-US" sz="1000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5648" y="5839821"/>
              <a:ext cx="26244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mtClean="0">
                  <a:latin typeface="Open Sans" charset="0"/>
                  <a:ea typeface="Open Sans" charset="0"/>
                  <a:cs typeface="Open Sans" charset="0"/>
                </a:rPr>
                <a:t>Sync update follower </a:t>
              </a:r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replicas via Raft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00297" y="5817505"/>
              <a:ext cx="26244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Sync update follower replicas via Raft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125879" y="4612739"/>
            <a:ext cx="5957394" cy="989292"/>
            <a:chOff x="6125879" y="4612739"/>
            <a:chExt cx="5957394" cy="989292"/>
          </a:xfrm>
        </p:grpSpPr>
        <p:cxnSp>
          <p:nvCxnSpPr>
            <p:cNvPr id="86" name="Straight Arrow Connector 85"/>
            <p:cNvCxnSpPr>
              <a:stCxn id="18" idx="0"/>
              <a:endCxn id="69" idx="1"/>
            </p:cNvCxnSpPr>
            <p:nvPr/>
          </p:nvCxnSpPr>
          <p:spPr>
            <a:xfrm flipV="1">
              <a:off x="6125879" y="4612739"/>
              <a:ext cx="5257817" cy="1714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/>
            <p:cNvSpPr/>
            <p:nvPr/>
          </p:nvSpPr>
          <p:spPr>
            <a:xfrm>
              <a:off x="9741763" y="4715845"/>
              <a:ext cx="251460" cy="2441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5</a:t>
              </a:r>
              <a:endParaRPr lang="en-US" sz="10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9545399" y="5001867"/>
              <a:ext cx="2537874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Wait for majority replicas to commit</a:t>
              </a:r>
            </a:p>
            <a:p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Commit to local DocDB</a:t>
              </a:r>
            </a:p>
            <a:p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Ack client after local commit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55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54" y="274640"/>
            <a:ext cx="11854545" cy="834314"/>
          </a:xfrm>
        </p:spPr>
        <p:txBody>
          <a:bodyPr/>
          <a:lstStyle/>
          <a:p>
            <a:r>
              <a:rPr lang="en-US" dirty="0" smtClean="0"/>
              <a:t>Powering Mission-Critical </a:t>
            </a:r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/>
              <a:t>C</a:t>
            </a:r>
            <a:r>
              <a:rPr lang="en-US" dirty="0" smtClean="0"/>
              <a:t>ases</a:t>
            </a:r>
            <a:endParaRPr lang="en-US" u="sng" dirty="0"/>
          </a:p>
        </p:txBody>
      </p:sp>
      <p:sp>
        <p:nvSpPr>
          <p:cNvPr id="3" name="Can 2"/>
          <p:cNvSpPr/>
          <p:nvPr/>
        </p:nvSpPr>
        <p:spPr>
          <a:xfrm>
            <a:off x="5593356" y="5861008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Can 3"/>
          <p:cNvSpPr/>
          <p:nvPr/>
        </p:nvSpPr>
        <p:spPr>
          <a:xfrm>
            <a:off x="8409305" y="4744025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Can 4"/>
          <p:cNvSpPr/>
          <p:nvPr/>
        </p:nvSpPr>
        <p:spPr>
          <a:xfrm>
            <a:off x="2632285" y="4728581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279" y="4099107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tablet 1’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4331" y="5405342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tablet 1’</a:t>
            </a:r>
          </a:p>
        </p:txBody>
      </p:sp>
      <p:sp>
        <p:nvSpPr>
          <p:cNvPr id="10" name="Can 9"/>
          <p:cNvSpPr/>
          <p:nvPr/>
        </p:nvSpPr>
        <p:spPr>
          <a:xfrm>
            <a:off x="8409305" y="4467120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10"/>
          <p:cNvSpPr/>
          <p:nvPr/>
        </p:nvSpPr>
        <p:spPr>
          <a:xfrm>
            <a:off x="8409305" y="4181000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n 11"/>
          <p:cNvSpPr/>
          <p:nvPr/>
        </p:nvSpPr>
        <p:spPr>
          <a:xfrm>
            <a:off x="8409305" y="3896293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5593357" y="5583006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/>
          <p:cNvSpPr/>
          <p:nvPr/>
        </p:nvSpPr>
        <p:spPr>
          <a:xfrm>
            <a:off x="5593357" y="5299315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14"/>
          <p:cNvSpPr/>
          <p:nvPr/>
        </p:nvSpPr>
        <p:spPr>
          <a:xfrm>
            <a:off x="5593357" y="5014064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22419" y="3576742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yb-tserver1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02727" y="3626560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yb-tserver2</a:t>
            </a:r>
            <a:endParaRPr lang="en-US" sz="1200" b="1" dirty="0" smtClean="0">
              <a:solidFill>
                <a:schemeClr val="accent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3521" y="4784205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yb-tserver3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9970" y="4044443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tablet 1’</a:t>
            </a:r>
          </a:p>
        </p:txBody>
      </p:sp>
      <p:sp>
        <p:nvSpPr>
          <p:cNvPr id="23" name="Can 22"/>
          <p:cNvSpPr/>
          <p:nvPr/>
        </p:nvSpPr>
        <p:spPr>
          <a:xfrm>
            <a:off x="2632285" y="4448457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n 23"/>
          <p:cNvSpPr/>
          <p:nvPr/>
        </p:nvSpPr>
        <p:spPr>
          <a:xfrm>
            <a:off x="2632285" y="4162337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2632285" y="3866200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672001" y="4011819"/>
            <a:ext cx="3983556" cy="1965754"/>
            <a:chOff x="2672001" y="4011819"/>
            <a:chExt cx="3983556" cy="1965754"/>
          </a:xfrm>
        </p:grpSpPr>
        <p:sp>
          <p:nvSpPr>
            <p:cNvPr id="28" name="TextBox 27"/>
            <p:cNvSpPr txBox="1"/>
            <p:nvPr/>
          </p:nvSpPr>
          <p:spPr>
            <a:xfrm>
              <a:off x="5634124" y="5731352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tablet3-leader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72001" y="4011819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tablet1-leader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73475" y="2303397"/>
            <a:ext cx="6861293" cy="865216"/>
            <a:chOff x="2673475" y="977517"/>
            <a:chExt cx="6861293" cy="865216"/>
          </a:xfrm>
        </p:grpSpPr>
        <p:sp>
          <p:nvSpPr>
            <p:cNvPr id="31" name="Can 30"/>
            <p:cNvSpPr/>
            <p:nvPr/>
          </p:nvSpPr>
          <p:spPr>
            <a:xfrm>
              <a:off x="2698108" y="977517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5554720" y="1450893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" name="Can 32"/>
            <p:cNvSpPr/>
            <p:nvPr/>
          </p:nvSpPr>
          <p:spPr>
            <a:xfrm>
              <a:off x="8424369" y="986847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73475" y="1089233"/>
              <a:ext cx="11320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master-follower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71551" y="1560190"/>
              <a:ext cx="10246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00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master-leader</a:t>
              </a:r>
              <a:endParaRPr lang="en-US" sz="1000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402727" y="1105679"/>
              <a:ext cx="11320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000">
                  <a:solidFill>
                    <a:srgbClr val="000000"/>
                  </a:solidFill>
                  <a:latin typeface="Open Sans" charset="0"/>
                  <a:ea typeface="Open Sans" charset="0"/>
                  <a:cs typeface="Open Sans" charset="0"/>
                </a:rPr>
                <a:t>master-follower</a:t>
              </a:r>
              <a:endParaRPr lang="en-US" sz="1000" dirty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28201" y="2215113"/>
            <a:ext cx="2270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YB-Master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Manage shard metadata &amp; coordinate system-wide ops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347" y="3999080"/>
            <a:ext cx="227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YB-TServer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Host &amp; serve user data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2632718" y="4300291"/>
            <a:ext cx="6460257" cy="1924469"/>
            <a:chOff x="2632718" y="4300291"/>
            <a:chExt cx="6460257" cy="1924469"/>
          </a:xfrm>
        </p:grpSpPr>
        <p:grpSp>
          <p:nvGrpSpPr>
            <p:cNvPr id="55" name="Group 54"/>
            <p:cNvGrpSpPr/>
            <p:nvPr/>
          </p:nvGrpSpPr>
          <p:grpSpPr>
            <a:xfrm>
              <a:off x="2632718" y="4300291"/>
              <a:ext cx="4076541" cy="1359083"/>
              <a:chOff x="2632718" y="4300291"/>
              <a:chExt cx="4076541" cy="1359083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5571551" y="5109695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tablet1-follower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5580424" y="5413153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tablet2-follower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632718" y="4594496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tablet3-follower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682868" y="4300291"/>
                <a:ext cx="102143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solidFill>
                      <a:srgbClr val="0070C0"/>
                    </a:solidFill>
                    <a:latin typeface="Open Sans" charset="0"/>
                    <a:ea typeface="Open Sans" charset="0"/>
                    <a:cs typeface="Open Sans" charset="0"/>
                  </a:rPr>
                  <a:t>tablet2-leader</a:t>
                </a:r>
                <a:endPara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2986353" y="4850314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dirty="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76308" y="5978539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807319" y="4876368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4493747" y="941501"/>
            <a:ext cx="3302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Availability</a:t>
            </a:r>
          </a:p>
          <a:p>
            <a:pPr algn="ctr"/>
            <a:r>
              <a:rPr lang="en-US" sz="20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Resilient under any failure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698108" y="2047914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yb-master1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83470" y="2519317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yb-master3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405932" y="2053250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yb-master2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3696" y="4326989"/>
            <a:ext cx="571500" cy="571500"/>
          </a:xfrm>
          <a:prstGeom prst="rect">
            <a:avLst/>
          </a:prstGeom>
        </p:spPr>
      </p:pic>
      <p:grpSp>
        <p:nvGrpSpPr>
          <p:cNvPr id="113" name="Group 112"/>
          <p:cNvGrpSpPr/>
          <p:nvPr/>
        </p:nvGrpSpPr>
        <p:grpSpPr>
          <a:xfrm>
            <a:off x="9467442" y="3640995"/>
            <a:ext cx="2547924" cy="971744"/>
            <a:chOff x="9467442" y="3640995"/>
            <a:chExt cx="2547924" cy="971744"/>
          </a:xfrm>
        </p:grpSpPr>
        <p:cxnSp>
          <p:nvCxnSpPr>
            <p:cNvPr id="70" name="Straight Arrow Connector 69"/>
            <p:cNvCxnSpPr>
              <a:stCxn id="69" idx="1"/>
              <a:endCxn id="17" idx="3"/>
            </p:cNvCxnSpPr>
            <p:nvPr/>
          </p:nvCxnSpPr>
          <p:spPr>
            <a:xfrm flipH="1" flipV="1">
              <a:off x="9467442" y="3765060"/>
              <a:ext cx="1916254" cy="8476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10080440" y="3765060"/>
              <a:ext cx="251460" cy="2441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1</a:t>
              </a:r>
              <a:endParaRPr lang="en-US" sz="10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0344606" y="3640995"/>
              <a:ext cx="167076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Update record in tablet3, see </a:t>
              </a:r>
              <a:r>
                <a:rPr lang="en-US" sz="1100" smtClean="0">
                  <a:latin typeface="Open Sans" charset="0"/>
                  <a:ea typeface="Open Sans" charset="0"/>
                  <a:cs typeface="Open Sans" charset="0"/>
                </a:rPr>
                <a:t>node unreachable</a:t>
              </a:r>
              <a:endParaRPr lang="en-US" sz="11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080500" y="3126807"/>
            <a:ext cx="5303196" cy="1485932"/>
            <a:chOff x="6080500" y="3126807"/>
            <a:chExt cx="5303196" cy="1485932"/>
          </a:xfrm>
        </p:grpSpPr>
        <p:cxnSp>
          <p:nvCxnSpPr>
            <p:cNvPr id="74" name="Straight Arrow Connector 73"/>
            <p:cNvCxnSpPr>
              <a:stCxn id="69" idx="1"/>
              <a:endCxn id="32" idx="3"/>
            </p:cNvCxnSpPr>
            <p:nvPr/>
          </p:nvCxnSpPr>
          <p:spPr>
            <a:xfrm flipH="1" flipV="1">
              <a:off x="6080500" y="3168613"/>
              <a:ext cx="5303196" cy="14441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7138573" y="3163240"/>
              <a:ext cx="251460" cy="2441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2</a:t>
              </a:r>
              <a:endParaRPr lang="en-US" sz="10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390033" y="3126807"/>
              <a:ext cx="3688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Get latest tablet-leader locations and cache for future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5236550" y="4400472"/>
            <a:ext cx="6147146" cy="409643"/>
            <a:chOff x="5236550" y="4400472"/>
            <a:chExt cx="6147146" cy="409643"/>
          </a:xfrm>
        </p:grpSpPr>
        <p:cxnSp>
          <p:nvCxnSpPr>
            <p:cNvPr id="77" name="Straight Arrow Connector 76"/>
            <p:cNvCxnSpPr>
              <a:stCxn id="69" idx="1"/>
            </p:cNvCxnSpPr>
            <p:nvPr/>
          </p:nvCxnSpPr>
          <p:spPr>
            <a:xfrm flipH="1">
              <a:off x="6125878" y="4612739"/>
              <a:ext cx="5257818" cy="1973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7556952" y="4417835"/>
              <a:ext cx="251460" cy="2441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/>
                <a:t>3</a:t>
              </a:r>
              <a:endParaRPr lang="en-US" sz="10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236550" y="4400472"/>
              <a:ext cx="23647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Update via current tablet3-leader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2605648" y="4850314"/>
            <a:ext cx="2987709" cy="1251117"/>
            <a:chOff x="2605648" y="4850314"/>
            <a:chExt cx="2987709" cy="1251117"/>
          </a:xfrm>
        </p:grpSpPr>
        <p:cxnSp>
          <p:nvCxnSpPr>
            <p:cNvPr id="80" name="Straight Arrow Connector 79"/>
            <p:cNvCxnSpPr>
              <a:stCxn id="13" idx="2"/>
              <a:endCxn id="56" idx="0"/>
            </p:cNvCxnSpPr>
            <p:nvPr/>
          </p:nvCxnSpPr>
          <p:spPr>
            <a:xfrm flipH="1" flipV="1">
              <a:off x="3129181" y="4850314"/>
              <a:ext cx="2464176" cy="9286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5236550" y="5817505"/>
              <a:ext cx="251460" cy="2441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4</a:t>
              </a:r>
              <a:endParaRPr lang="en-US" sz="1000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5648" y="5839821"/>
              <a:ext cx="26244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mtClean="0">
                  <a:latin typeface="Open Sans" charset="0"/>
                  <a:ea typeface="Open Sans" charset="0"/>
                  <a:cs typeface="Open Sans" charset="0"/>
                </a:rPr>
                <a:t>Sync update follower </a:t>
              </a:r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replicas via Raft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640764" y="4811548"/>
            <a:ext cx="4766923" cy="1249034"/>
            <a:chOff x="6640764" y="4811548"/>
            <a:chExt cx="4766923" cy="1249034"/>
          </a:xfrm>
        </p:grpSpPr>
        <p:cxnSp>
          <p:nvCxnSpPr>
            <p:cNvPr id="86" name="Straight Arrow Connector 85"/>
            <p:cNvCxnSpPr/>
            <p:nvPr/>
          </p:nvCxnSpPr>
          <p:spPr>
            <a:xfrm flipV="1">
              <a:off x="6640764" y="4811548"/>
              <a:ext cx="4766923" cy="9198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/>
            <p:cNvSpPr/>
            <p:nvPr/>
          </p:nvSpPr>
          <p:spPr>
            <a:xfrm>
              <a:off x="7884777" y="5532300"/>
              <a:ext cx="251460" cy="2441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5</a:t>
              </a:r>
              <a:endParaRPr lang="en-US" sz="10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136237" y="5460418"/>
              <a:ext cx="2537874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Wait for majority replicas to commit</a:t>
              </a:r>
            </a:p>
            <a:p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Commit to local DocDB</a:t>
              </a:r>
            </a:p>
            <a:p>
              <a:r>
                <a:rPr lang="en-US" sz="1100" dirty="0" smtClean="0">
                  <a:latin typeface="Open Sans" charset="0"/>
                  <a:ea typeface="Open Sans" charset="0"/>
                  <a:cs typeface="Open Sans" charset="0"/>
                </a:rPr>
                <a:t>Ack client after local commit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629378" y="2276470"/>
            <a:ext cx="610505" cy="2496858"/>
            <a:chOff x="8629378" y="2276470"/>
            <a:chExt cx="610505" cy="24968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283" y="227647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9378" y="4163728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623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54" y="274640"/>
            <a:ext cx="11854545" cy="834314"/>
          </a:xfrm>
        </p:spPr>
        <p:txBody>
          <a:bodyPr/>
          <a:lstStyle/>
          <a:p>
            <a:r>
              <a:rPr lang="en-US" dirty="0" smtClean="0"/>
              <a:t>Powering Mission-Critical </a:t>
            </a:r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/>
              <a:t>C</a:t>
            </a:r>
            <a:r>
              <a:rPr lang="en-US" dirty="0" smtClean="0"/>
              <a:t>ases</a:t>
            </a:r>
            <a:endParaRPr lang="en-US" u="sng" dirty="0"/>
          </a:p>
        </p:txBody>
      </p:sp>
      <p:sp>
        <p:nvSpPr>
          <p:cNvPr id="65" name="TextBox 64"/>
          <p:cNvSpPr txBox="1"/>
          <p:nvPr/>
        </p:nvSpPr>
        <p:spPr>
          <a:xfrm>
            <a:off x="1674459" y="903725"/>
            <a:ext cx="8852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Performance</a:t>
            </a:r>
            <a:endParaRPr lang="en-US" sz="2800" dirty="0">
              <a:solidFill>
                <a:schemeClr val="accent1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/>
            <a:r>
              <a:rPr lang="en-US" sz="20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No quorum reads </a:t>
            </a:r>
            <a:r>
              <a:rPr lang="en-US" sz="20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Wingdings"/>
              </a:rPr>
              <a:t> </a:t>
            </a:r>
            <a:r>
              <a:rPr lang="en-US" sz="20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3x throughput of traditional quorum-based NoSQL</a:t>
            </a:r>
          </a:p>
        </p:txBody>
      </p:sp>
      <p:sp>
        <p:nvSpPr>
          <p:cNvPr id="73" name="Can 72"/>
          <p:cNvSpPr/>
          <p:nvPr/>
        </p:nvSpPr>
        <p:spPr>
          <a:xfrm>
            <a:off x="5593356" y="5861008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5" name="Can 74"/>
          <p:cNvSpPr/>
          <p:nvPr/>
        </p:nvSpPr>
        <p:spPr>
          <a:xfrm>
            <a:off x="8409305" y="4744025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6" name="Can 75"/>
          <p:cNvSpPr/>
          <p:nvPr/>
        </p:nvSpPr>
        <p:spPr>
          <a:xfrm>
            <a:off x="2632285" y="4728581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590279" y="4099107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tablet 1’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74331" y="5405342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tablet 1’</a:t>
            </a:r>
          </a:p>
        </p:txBody>
      </p:sp>
      <p:sp>
        <p:nvSpPr>
          <p:cNvPr id="81" name="Can 80"/>
          <p:cNvSpPr/>
          <p:nvPr/>
        </p:nvSpPr>
        <p:spPr>
          <a:xfrm>
            <a:off x="8409305" y="4467120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an 81"/>
          <p:cNvSpPr/>
          <p:nvPr/>
        </p:nvSpPr>
        <p:spPr>
          <a:xfrm>
            <a:off x="8409305" y="4181000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an 82"/>
          <p:cNvSpPr/>
          <p:nvPr/>
        </p:nvSpPr>
        <p:spPr>
          <a:xfrm>
            <a:off x="8409305" y="3896293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an 83"/>
          <p:cNvSpPr/>
          <p:nvPr/>
        </p:nvSpPr>
        <p:spPr>
          <a:xfrm>
            <a:off x="5593357" y="5583006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an 84"/>
          <p:cNvSpPr/>
          <p:nvPr/>
        </p:nvSpPr>
        <p:spPr>
          <a:xfrm>
            <a:off x="5593357" y="5299315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an 86"/>
          <p:cNvSpPr/>
          <p:nvPr/>
        </p:nvSpPr>
        <p:spPr>
          <a:xfrm>
            <a:off x="5593357" y="5014064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2622419" y="3576742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yb-tserver1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402727" y="3626560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yb-tserver2</a:t>
            </a:r>
            <a:endParaRPr lang="en-US" sz="1200" b="1" dirty="0" smtClean="0">
              <a:solidFill>
                <a:schemeClr val="accent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593521" y="4784205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yb-tserver3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809970" y="4044443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tablet 1’</a:t>
            </a:r>
          </a:p>
        </p:txBody>
      </p:sp>
      <p:sp>
        <p:nvSpPr>
          <p:cNvPr id="99" name="Can 98"/>
          <p:cNvSpPr/>
          <p:nvPr/>
        </p:nvSpPr>
        <p:spPr>
          <a:xfrm>
            <a:off x="2632285" y="4448457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an 99"/>
          <p:cNvSpPr/>
          <p:nvPr/>
        </p:nvSpPr>
        <p:spPr>
          <a:xfrm>
            <a:off x="2632285" y="4162337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an 101"/>
          <p:cNvSpPr/>
          <p:nvPr/>
        </p:nvSpPr>
        <p:spPr>
          <a:xfrm>
            <a:off x="2632285" y="3866200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/>
          <p:cNvGrpSpPr/>
          <p:nvPr/>
        </p:nvGrpSpPr>
        <p:grpSpPr>
          <a:xfrm>
            <a:off x="2672001" y="4011819"/>
            <a:ext cx="6788864" cy="1965754"/>
            <a:chOff x="2672001" y="4011819"/>
            <a:chExt cx="6788864" cy="1965754"/>
          </a:xfrm>
        </p:grpSpPr>
        <p:sp>
          <p:nvSpPr>
            <p:cNvPr id="104" name="TextBox 103"/>
            <p:cNvSpPr txBox="1"/>
            <p:nvPr/>
          </p:nvSpPr>
          <p:spPr>
            <a:xfrm>
              <a:off x="8439432" y="4323707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tablet2-leader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634124" y="5731352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tablet3-leader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672001" y="4011819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tablet1-leader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2673475" y="2303397"/>
            <a:ext cx="6861293" cy="865216"/>
            <a:chOff x="2673475" y="977517"/>
            <a:chExt cx="6861293" cy="865216"/>
          </a:xfrm>
        </p:grpSpPr>
        <p:sp>
          <p:nvSpPr>
            <p:cNvPr id="108" name="Can 107"/>
            <p:cNvSpPr/>
            <p:nvPr/>
          </p:nvSpPr>
          <p:spPr>
            <a:xfrm>
              <a:off x="2698108" y="977517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09" name="Can 108"/>
            <p:cNvSpPr/>
            <p:nvPr/>
          </p:nvSpPr>
          <p:spPr>
            <a:xfrm>
              <a:off x="5554720" y="1450893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11" name="Can 110"/>
            <p:cNvSpPr/>
            <p:nvPr/>
          </p:nvSpPr>
          <p:spPr>
            <a:xfrm>
              <a:off x="8424369" y="986847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673475" y="1089233"/>
              <a:ext cx="11320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master-follower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571551" y="1560190"/>
              <a:ext cx="10246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00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master-leader</a:t>
              </a:r>
              <a:endParaRPr lang="en-US" sz="1000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8402727" y="1105679"/>
              <a:ext cx="11320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000">
                  <a:solidFill>
                    <a:srgbClr val="000000"/>
                  </a:solidFill>
                  <a:latin typeface="Open Sans" charset="0"/>
                  <a:ea typeface="Open Sans" charset="0"/>
                  <a:cs typeface="Open Sans" charset="0"/>
                </a:rPr>
                <a:t>master-follower</a:t>
              </a:r>
              <a:endParaRPr lang="en-US" sz="1000" dirty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128201" y="2215113"/>
            <a:ext cx="2270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YB-Master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Manage shard metadata &amp; coordinate system-wide ops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4347" y="3999080"/>
            <a:ext cx="227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YB-TServer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Host &amp; serve user data</a:t>
            </a:r>
          </a:p>
        </p:txBody>
      </p:sp>
      <p:grpSp>
        <p:nvGrpSpPr>
          <p:cNvPr id="126" name="Group 125"/>
          <p:cNvGrpSpPr/>
          <p:nvPr/>
        </p:nvGrpSpPr>
        <p:grpSpPr>
          <a:xfrm>
            <a:off x="2632285" y="4009249"/>
            <a:ext cx="6905855" cy="2215511"/>
            <a:chOff x="2632285" y="4009249"/>
            <a:chExt cx="6905855" cy="2215511"/>
          </a:xfrm>
        </p:grpSpPr>
        <p:grpSp>
          <p:nvGrpSpPr>
            <p:cNvPr id="127" name="Group 126"/>
            <p:cNvGrpSpPr/>
            <p:nvPr/>
          </p:nvGrpSpPr>
          <p:grpSpPr>
            <a:xfrm>
              <a:off x="2632285" y="4009249"/>
              <a:ext cx="6905855" cy="1650125"/>
              <a:chOff x="2632285" y="4009249"/>
              <a:chExt cx="6905855" cy="1650125"/>
            </a:xfrm>
          </p:grpSpPr>
          <p:sp>
            <p:nvSpPr>
              <p:cNvPr id="131" name="TextBox 130"/>
              <p:cNvSpPr txBox="1"/>
              <p:nvPr/>
            </p:nvSpPr>
            <p:spPr>
              <a:xfrm>
                <a:off x="8370668" y="4009249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tablet1-follower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5571551" y="5109695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tablet1-follower</a:t>
                </a: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8409305" y="4612739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latin typeface="Open Sans" charset="0"/>
                    <a:ea typeface="Open Sans" charset="0"/>
                    <a:cs typeface="Open Sans" charset="0"/>
                  </a:rPr>
                  <a:t>tablet3-follower</a:t>
                </a:r>
                <a:endParaRPr lang="en-US" sz="1000" dirty="0" smtClean="0">
                  <a:latin typeface="Open Sans" charset="0"/>
                  <a:ea typeface="Open Sans" charset="0"/>
                  <a:cs typeface="Open Sans" charset="0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5580424" y="5413153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tablet2-follower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2632718" y="4594496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tablet3-follower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632285" y="4300592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tablet2-follower</a:t>
                </a: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2986353" y="4850314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dirty="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976308" y="5978539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807319" y="4876368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2698108" y="2047914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yb-master1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5583470" y="2519317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yb-master3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8405932" y="2053250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yb-master2</a:t>
            </a:r>
          </a:p>
        </p:txBody>
      </p:sp>
      <p:pic>
        <p:nvPicPr>
          <p:cNvPr id="140" name="Picture 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3696" y="4326989"/>
            <a:ext cx="571500" cy="5715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655557" y="4612739"/>
            <a:ext cx="4856975" cy="1623717"/>
            <a:chOff x="6655557" y="4612739"/>
            <a:chExt cx="4856975" cy="1623717"/>
          </a:xfrm>
        </p:grpSpPr>
        <p:grpSp>
          <p:nvGrpSpPr>
            <p:cNvPr id="141" name="Group 140"/>
            <p:cNvGrpSpPr/>
            <p:nvPr/>
          </p:nvGrpSpPr>
          <p:grpSpPr>
            <a:xfrm>
              <a:off x="6997741" y="5974846"/>
              <a:ext cx="4514791" cy="261610"/>
              <a:chOff x="10080440" y="3762983"/>
              <a:chExt cx="4514791" cy="261610"/>
            </a:xfrm>
          </p:grpSpPr>
          <p:sp>
            <p:nvSpPr>
              <p:cNvPr id="143" name="Oval 142"/>
              <p:cNvSpPr/>
              <p:nvPr/>
            </p:nvSpPr>
            <p:spPr>
              <a:xfrm>
                <a:off x="10080440" y="3765060"/>
                <a:ext cx="251460" cy="2441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1</a:t>
                </a: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10284436" y="3762983"/>
                <a:ext cx="431079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Read record in tablet3 (default: STRONG read consistency level)</a:t>
                </a:r>
              </a:p>
            </p:txBody>
          </p:sp>
        </p:grpSp>
        <p:cxnSp>
          <p:nvCxnSpPr>
            <p:cNvPr id="27" name="Straight Arrow Connector 26"/>
            <p:cNvCxnSpPr>
              <a:stCxn id="140" idx="1"/>
              <a:endCxn id="105" idx="3"/>
            </p:cNvCxnSpPr>
            <p:nvPr/>
          </p:nvCxnSpPr>
          <p:spPr>
            <a:xfrm flipH="1">
              <a:off x="6655557" y="4612739"/>
              <a:ext cx="4728139" cy="12417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9538140" y="3744361"/>
            <a:ext cx="2394557" cy="991489"/>
            <a:chOff x="9538140" y="3744361"/>
            <a:chExt cx="2394557" cy="991489"/>
          </a:xfrm>
        </p:grpSpPr>
        <p:cxnSp>
          <p:nvCxnSpPr>
            <p:cNvPr id="164" name="Straight Arrow Connector 163"/>
            <p:cNvCxnSpPr>
              <a:stCxn id="140" idx="1"/>
              <a:endCxn id="133" idx="3"/>
            </p:cNvCxnSpPr>
            <p:nvPr/>
          </p:nvCxnSpPr>
          <p:spPr>
            <a:xfrm flipH="1">
              <a:off x="9538140" y="4612739"/>
              <a:ext cx="1845556" cy="1231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Group 164"/>
            <p:cNvGrpSpPr/>
            <p:nvPr/>
          </p:nvGrpSpPr>
          <p:grpSpPr>
            <a:xfrm>
              <a:off x="9571084" y="3744361"/>
              <a:ext cx="2361613" cy="600164"/>
              <a:chOff x="10523075" y="3602358"/>
              <a:chExt cx="2361613" cy="600164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10581914" y="3643284"/>
                <a:ext cx="251460" cy="2441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1</a:t>
                </a: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10523075" y="3602358"/>
                <a:ext cx="2361613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Read record in tablet3 </a:t>
                </a:r>
              </a:p>
              <a:p>
                <a:pPr algn="ctr"/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(BOUNDED STALENESS or SESSION read consistency level)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70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54" y="274640"/>
            <a:ext cx="11854545" cy="834314"/>
          </a:xfrm>
        </p:spPr>
        <p:txBody>
          <a:bodyPr/>
          <a:lstStyle/>
          <a:p>
            <a:r>
              <a:rPr lang="mr-IN" dirty="0" smtClean="0"/>
              <a:t>…</a:t>
            </a:r>
            <a:r>
              <a:rPr lang="en-US" dirty="0" smtClean="0"/>
              <a:t> With Cloud-Native </a:t>
            </a:r>
            <a:r>
              <a:rPr lang="en-US" dirty="0"/>
              <a:t>A</a:t>
            </a:r>
            <a:r>
              <a:rPr lang="en-US" dirty="0" smtClean="0"/>
              <a:t>gility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514" y="837273"/>
            <a:ext cx="10989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Reconfigure [hardware | AZ | region |cloud] with zero downtime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28221" y="2648371"/>
            <a:ext cx="2270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YB-Master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Manage shard metadata &amp; coordinate system-wide ops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4347" y="3999080"/>
            <a:ext cx="227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YB-TServer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Host &amp; serve user data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438160" y="2201474"/>
            <a:ext cx="1409065" cy="3089938"/>
            <a:chOff x="7438160" y="2201474"/>
            <a:chExt cx="1409065" cy="3089938"/>
          </a:xfrm>
        </p:grpSpPr>
        <p:sp>
          <p:nvSpPr>
            <p:cNvPr id="131" name="Can 130"/>
            <p:cNvSpPr/>
            <p:nvPr/>
          </p:nvSpPr>
          <p:spPr>
            <a:xfrm>
              <a:off x="7585637" y="4728581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575771" y="3576742"/>
              <a:ext cx="10647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yb-tserver4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763322" y="4044443"/>
              <a:ext cx="68961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smtClean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tablet 1’</a:t>
              </a:r>
            </a:p>
          </p:txBody>
        </p:sp>
        <p:sp>
          <p:nvSpPr>
            <p:cNvPr id="144" name="Can 143"/>
            <p:cNvSpPr/>
            <p:nvPr/>
          </p:nvSpPr>
          <p:spPr>
            <a:xfrm>
              <a:off x="7585637" y="4448457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Can 144"/>
            <p:cNvSpPr/>
            <p:nvPr/>
          </p:nvSpPr>
          <p:spPr>
            <a:xfrm>
              <a:off x="7585637" y="4162337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Can 145"/>
            <p:cNvSpPr/>
            <p:nvPr/>
          </p:nvSpPr>
          <p:spPr>
            <a:xfrm>
              <a:off x="7585637" y="3866200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7625353" y="4011819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tablet1-leader</a:t>
              </a:r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7438160" y="2462784"/>
              <a:ext cx="1409065" cy="2828628"/>
            </a:xfrm>
            <a:prstGeom prst="roundRect">
              <a:avLst/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7570043" y="2201474"/>
              <a:ext cx="367408" cy="276999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Open Sans" charset="0"/>
                  <a:ea typeface="Open Sans" charset="0"/>
                  <a:cs typeface="Open Sans" charset="0"/>
                </a:rPr>
                <a:t>n4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7586070" y="4594496"/>
              <a:ext cx="1128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tablet3-follower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585637" y="4300592"/>
              <a:ext cx="1128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tablet2-follower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7939705" y="4850314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dirty="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68" name="Can 167"/>
            <p:cNvSpPr/>
            <p:nvPr/>
          </p:nvSpPr>
          <p:spPr>
            <a:xfrm>
              <a:off x="7580877" y="2849925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576671" y="2965034"/>
              <a:ext cx="11320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master-follower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651460" y="2584362"/>
              <a:ext cx="10583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yb-master4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986792" y="2906801"/>
            <a:ext cx="1409065" cy="2843524"/>
            <a:chOff x="8952502" y="2906801"/>
            <a:chExt cx="1409065" cy="2843524"/>
          </a:xfrm>
        </p:grpSpPr>
        <p:sp>
          <p:nvSpPr>
            <p:cNvPr id="129" name="Can 128"/>
            <p:cNvSpPr/>
            <p:nvPr/>
          </p:nvSpPr>
          <p:spPr>
            <a:xfrm>
              <a:off x="9156148" y="5161765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9337123" y="4706099"/>
              <a:ext cx="68961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smtClean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tablet 1’</a:t>
              </a:r>
            </a:p>
          </p:txBody>
        </p:sp>
        <p:sp>
          <p:nvSpPr>
            <p:cNvPr id="137" name="Can 136"/>
            <p:cNvSpPr/>
            <p:nvPr/>
          </p:nvSpPr>
          <p:spPr>
            <a:xfrm>
              <a:off x="9156149" y="4883763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Can 137"/>
            <p:cNvSpPr/>
            <p:nvPr/>
          </p:nvSpPr>
          <p:spPr>
            <a:xfrm>
              <a:off x="9156149" y="4600072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Can 138"/>
            <p:cNvSpPr/>
            <p:nvPr/>
          </p:nvSpPr>
          <p:spPr>
            <a:xfrm>
              <a:off x="9156149" y="4314821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9156313" y="4084962"/>
              <a:ext cx="10647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yb-tserver5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9211375" y="5011031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tablet3-leader</a:t>
              </a:r>
            </a:p>
          </p:txBody>
        </p:sp>
        <p:sp>
          <p:nvSpPr>
            <p:cNvPr id="152" name="Rounded Rectangle 151"/>
            <p:cNvSpPr/>
            <p:nvPr/>
          </p:nvSpPr>
          <p:spPr>
            <a:xfrm>
              <a:off x="8952502" y="3146588"/>
              <a:ext cx="1409065" cy="2603737"/>
            </a:xfrm>
            <a:prstGeom prst="roundRect">
              <a:avLst/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9107601" y="2906801"/>
              <a:ext cx="367408" cy="276999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Open Sans" charset="0"/>
                  <a:ea typeface="Open Sans" charset="0"/>
                  <a:cs typeface="Open Sans" charset="0"/>
                </a:rPr>
                <a:t>n5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9145506" y="4424646"/>
              <a:ext cx="1128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tablet1-follower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9184151" y="4727203"/>
              <a:ext cx="1128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tablet2-follower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9500464" y="5329594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69" name="Can 168"/>
            <p:cNvSpPr/>
            <p:nvPr/>
          </p:nvSpPr>
          <p:spPr>
            <a:xfrm>
              <a:off x="9117512" y="3491802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9134343" y="3601099"/>
              <a:ext cx="10246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00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master-leader</a:t>
              </a:r>
              <a:endParaRPr lang="en-US" sz="1000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9146262" y="3234346"/>
              <a:ext cx="10583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yb-master5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549760" y="2147738"/>
            <a:ext cx="1409065" cy="3081371"/>
            <a:chOff x="10549760" y="2147738"/>
            <a:chExt cx="1409065" cy="3081371"/>
          </a:xfrm>
        </p:grpSpPr>
        <p:sp>
          <p:nvSpPr>
            <p:cNvPr id="130" name="Can 129"/>
            <p:cNvSpPr/>
            <p:nvPr/>
          </p:nvSpPr>
          <p:spPr>
            <a:xfrm>
              <a:off x="10725976" y="4681722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0906950" y="4036804"/>
              <a:ext cx="68961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smtClean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tablet 1’</a:t>
              </a:r>
            </a:p>
          </p:txBody>
        </p:sp>
        <p:sp>
          <p:nvSpPr>
            <p:cNvPr id="134" name="Can 133"/>
            <p:cNvSpPr/>
            <p:nvPr/>
          </p:nvSpPr>
          <p:spPr>
            <a:xfrm>
              <a:off x="10725976" y="4404817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an 134"/>
            <p:cNvSpPr/>
            <p:nvPr/>
          </p:nvSpPr>
          <p:spPr>
            <a:xfrm>
              <a:off x="10725976" y="4118697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Can 135"/>
            <p:cNvSpPr/>
            <p:nvPr/>
          </p:nvSpPr>
          <p:spPr>
            <a:xfrm>
              <a:off x="10725976" y="3833990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719398" y="3564257"/>
              <a:ext cx="10647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yb-tserver6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0725976" y="4249342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tablet2-leader</a:t>
              </a:r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10549760" y="2400481"/>
              <a:ext cx="1409065" cy="2828628"/>
            </a:xfrm>
            <a:prstGeom prst="roundRect">
              <a:avLst/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0623525" y="2147738"/>
              <a:ext cx="367408" cy="276999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Open Sans" charset="0"/>
                  <a:ea typeface="Open Sans" charset="0"/>
                  <a:cs typeface="Open Sans" charset="0"/>
                </a:rPr>
                <a:t>n6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10731361" y="3949355"/>
              <a:ext cx="1128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tablet1-follower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10702402" y="4541221"/>
              <a:ext cx="1128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mtClean="0">
                  <a:latin typeface="Open Sans" charset="0"/>
                  <a:ea typeface="Open Sans" charset="0"/>
                  <a:cs typeface="Open Sans" charset="0"/>
                </a:rPr>
                <a:t>tablet3-follower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1164683" y="4827341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70" name="Can 169"/>
            <p:cNvSpPr/>
            <p:nvPr/>
          </p:nvSpPr>
          <p:spPr>
            <a:xfrm>
              <a:off x="10741040" y="2786872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0719398" y="2905704"/>
              <a:ext cx="11320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000">
                  <a:solidFill>
                    <a:srgbClr val="000000"/>
                  </a:solidFill>
                  <a:latin typeface="Open Sans" charset="0"/>
                  <a:ea typeface="Open Sans" charset="0"/>
                  <a:cs typeface="Open Sans" charset="0"/>
                </a:rPr>
                <a:t>master-follower</a:t>
              </a:r>
              <a:endParaRPr lang="en-US" sz="1000" dirty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10722603" y="2527395"/>
              <a:ext cx="10583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yb-master6</a:t>
              </a:r>
            </a:p>
          </p:txBody>
        </p:sp>
      </p:grpSp>
      <p:cxnSp>
        <p:nvCxnSpPr>
          <p:cNvPr id="178" name="Straight Connector 177"/>
          <p:cNvCxnSpPr/>
          <p:nvPr/>
        </p:nvCxnSpPr>
        <p:spPr>
          <a:xfrm flipH="1">
            <a:off x="7218276" y="2286237"/>
            <a:ext cx="13677" cy="398229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3685800" y="5962068"/>
            <a:ext cx="209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Open Sans" charset="0"/>
                <a:ea typeface="Open Sans" charset="0"/>
                <a:cs typeface="Open Sans" charset="0"/>
              </a:rPr>
              <a:t>Old infrastructure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8686011" y="5945548"/>
            <a:ext cx="220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Open Sans" charset="0"/>
                <a:ea typeface="Open Sans" charset="0"/>
                <a:cs typeface="Open Sans" charset="0"/>
              </a:rPr>
              <a:t>New infrastructure</a:t>
            </a:r>
            <a:endParaRPr lang="en-US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02" y="1405398"/>
            <a:ext cx="488177" cy="375326"/>
          </a:xfrm>
          <a:prstGeom prst="rect">
            <a:avLst/>
          </a:prstGeom>
        </p:spPr>
      </p:pic>
      <p:sp>
        <p:nvSpPr>
          <p:cNvPr id="183" name="TextBox 182"/>
          <p:cNvSpPr txBox="1"/>
          <p:nvPr/>
        </p:nvSpPr>
        <p:spPr>
          <a:xfrm>
            <a:off x="7474869" y="1474657"/>
            <a:ext cx="197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YugaByte Admin Console</a:t>
            </a:r>
          </a:p>
        </p:txBody>
      </p:sp>
      <p:cxnSp>
        <p:nvCxnSpPr>
          <p:cNvPr id="187" name="Straight Arrow Connector 186"/>
          <p:cNvCxnSpPr>
            <a:stCxn id="182" idx="2"/>
          </p:cNvCxnSpPr>
          <p:nvPr/>
        </p:nvCxnSpPr>
        <p:spPr>
          <a:xfrm>
            <a:off x="7202891" y="1780724"/>
            <a:ext cx="2134232" cy="36701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82" idx="2"/>
          </p:cNvCxnSpPr>
          <p:nvPr/>
        </p:nvCxnSpPr>
        <p:spPr>
          <a:xfrm flipH="1">
            <a:off x="4925568" y="1780724"/>
            <a:ext cx="2277323" cy="42075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5596408" y="2147738"/>
            <a:ext cx="1409065" cy="3081371"/>
            <a:chOff x="5596408" y="2147738"/>
            <a:chExt cx="1409065" cy="3081371"/>
          </a:xfrm>
        </p:grpSpPr>
        <p:sp>
          <p:nvSpPr>
            <p:cNvPr id="83" name="TextBox 82"/>
            <p:cNvSpPr txBox="1"/>
            <p:nvPr/>
          </p:nvSpPr>
          <p:spPr>
            <a:xfrm>
              <a:off x="5772624" y="4249342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tablet2-leader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211331" y="4827341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60" name="Can 59"/>
            <p:cNvSpPr/>
            <p:nvPr/>
          </p:nvSpPr>
          <p:spPr>
            <a:xfrm>
              <a:off x="5772624" y="4681722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953598" y="4036804"/>
              <a:ext cx="68961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smtClean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tablet 1’</a:t>
              </a:r>
            </a:p>
          </p:txBody>
        </p:sp>
        <p:sp>
          <p:nvSpPr>
            <p:cNvPr id="66" name="Can 65"/>
            <p:cNvSpPr/>
            <p:nvPr/>
          </p:nvSpPr>
          <p:spPr>
            <a:xfrm>
              <a:off x="5772624" y="4404817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an 66"/>
            <p:cNvSpPr/>
            <p:nvPr/>
          </p:nvSpPr>
          <p:spPr>
            <a:xfrm>
              <a:off x="5772624" y="4118697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an 67"/>
            <p:cNvSpPr/>
            <p:nvPr/>
          </p:nvSpPr>
          <p:spPr>
            <a:xfrm>
              <a:off x="5772624" y="3833990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766046" y="3564257"/>
              <a:ext cx="10647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yb-tserver2</a:t>
              </a:r>
              <a:endParaRPr lang="en-US" sz="1200" b="1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5596408" y="2400481"/>
              <a:ext cx="1409065" cy="2828628"/>
            </a:xfrm>
            <a:prstGeom prst="roundRect">
              <a:avLst/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670173" y="2147738"/>
              <a:ext cx="367408" cy="276999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Open Sans" charset="0"/>
                  <a:ea typeface="Open Sans" charset="0"/>
                  <a:cs typeface="Open Sans" charset="0"/>
                </a:rPr>
                <a:t>n3</a:t>
              </a:r>
            </a:p>
          </p:txBody>
        </p:sp>
        <p:sp>
          <p:nvSpPr>
            <p:cNvPr id="119" name="Can 118"/>
            <p:cNvSpPr/>
            <p:nvPr/>
          </p:nvSpPr>
          <p:spPr>
            <a:xfrm>
              <a:off x="5787688" y="2786872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766046" y="2905704"/>
              <a:ext cx="11320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000">
                  <a:solidFill>
                    <a:srgbClr val="000000"/>
                  </a:solidFill>
                  <a:latin typeface="Open Sans" charset="0"/>
                  <a:ea typeface="Open Sans" charset="0"/>
                  <a:cs typeface="Open Sans" charset="0"/>
                </a:rPr>
                <a:t>master-follower</a:t>
              </a:r>
              <a:endParaRPr lang="en-US" sz="1000" dirty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769251" y="2527395"/>
              <a:ext cx="10583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yb-master2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779867" y="4265486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tablet2-leader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6184673" y="4840296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5751351" y="3962310"/>
              <a:ext cx="1128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tablet1-follower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5722392" y="4554176"/>
              <a:ext cx="1128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mtClean="0">
                  <a:latin typeface="Open Sans" charset="0"/>
                  <a:ea typeface="Open Sans" charset="0"/>
                  <a:cs typeface="Open Sans" charset="0"/>
                </a:rPr>
                <a:t>tablet3-follower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22010" y="2906801"/>
            <a:ext cx="1409065" cy="2843524"/>
            <a:chOff x="4022010" y="2906801"/>
            <a:chExt cx="1409065" cy="2843524"/>
          </a:xfrm>
        </p:grpSpPr>
        <p:sp>
          <p:nvSpPr>
            <p:cNvPr id="84" name="TextBox 83"/>
            <p:cNvSpPr txBox="1"/>
            <p:nvPr/>
          </p:nvSpPr>
          <p:spPr>
            <a:xfrm>
              <a:off x="4280883" y="5011031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tablet3-leader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569972" y="5329594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59" name="Can 58"/>
            <p:cNvSpPr/>
            <p:nvPr/>
          </p:nvSpPr>
          <p:spPr>
            <a:xfrm>
              <a:off x="4225656" y="5161765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406631" y="4706099"/>
              <a:ext cx="68961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smtClean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tablet 1’</a:t>
              </a:r>
            </a:p>
          </p:txBody>
        </p:sp>
        <p:sp>
          <p:nvSpPr>
            <p:cNvPr id="69" name="Can 68"/>
            <p:cNvSpPr/>
            <p:nvPr/>
          </p:nvSpPr>
          <p:spPr>
            <a:xfrm>
              <a:off x="4225657" y="4883763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an 69"/>
            <p:cNvSpPr/>
            <p:nvPr/>
          </p:nvSpPr>
          <p:spPr>
            <a:xfrm>
              <a:off x="4225657" y="4600072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an 70"/>
            <p:cNvSpPr/>
            <p:nvPr/>
          </p:nvSpPr>
          <p:spPr>
            <a:xfrm>
              <a:off x="4225657" y="4314821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225821" y="4084962"/>
              <a:ext cx="10647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yb-tserver3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4022010" y="3146588"/>
              <a:ext cx="1409065" cy="2603737"/>
            </a:xfrm>
            <a:prstGeom prst="roundRect">
              <a:avLst/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177109" y="2906801"/>
              <a:ext cx="367408" cy="276999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Open Sans" charset="0"/>
                  <a:ea typeface="Open Sans" charset="0"/>
                  <a:cs typeface="Open Sans" charset="0"/>
                </a:rPr>
                <a:t>n2</a:t>
              </a:r>
            </a:p>
          </p:txBody>
        </p:sp>
        <p:sp>
          <p:nvSpPr>
            <p:cNvPr id="118" name="Can 117"/>
            <p:cNvSpPr/>
            <p:nvPr/>
          </p:nvSpPr>
          <p:spPr>
            <a:xfrm>
              <a:off x="4187020" y="3491802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203851" y="3601099"/>
              <a:ext cx="10246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00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master-leader</a:t>
              </a:r>
              <a:endParaRPr lang="en-US" sz="1000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215770" y="3234346"/>
              <a:ext cx="10583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yb-master3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288126" y="5027175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tablet3-leader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543314" y="5342549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4165496" y="4437601"/>
              <a:ext cx="1128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tablet1-follower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4204141" y="4740158"/>
              <a:ext cx="1128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tablet2-follower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484808" y="2201474"/>
            <a:ext cx="1409065" cy="3089938"/>
            <a:chOff x="2484808" y="2201474"/>
            <a:chExt cx="1409065" cy="3089938"/>
          </a:xfrm>
        </p:grpSpPr>
        <p:sp>
          <p:nvSpPr>
            <p:cNvPr id="196" name="TextBox 195"/>
            <p:cNvSpPr txBox="1"/>
            <p:nvPr/>
          </p:nvSpPr>
          <p:spPr>
            <a:xfrm>
              <a:off x="2672001" y="4011819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tablet1-leader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2986353" y="4850314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dirty="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98" name="Can 197"/>
            <p:cNvSpPr/>
            <p:nvPr/>
          </p:nvSpPr>
          <p:spPr>
            <a:xfrm>
              <a:off x="2632285" y="4728581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2622419" y="3576742"/>
              <a:ext cx="10647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yb-tserver1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2809970" y="4044443"/>
              <a:ext cx="68961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smtClean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tablet 1’</a:t>
              </a:r>
            </a:p>
          </p:txBody>
        </p:sp>
        <p:sp>
          <p:nvSpPr>
            <p:cNvPr id="201" name="Can 200"/>
            <p:cNvSpPr/>
            <p:nvPr/>
          </p:nvSpPr>
          <p:spPr>
            <a:xfrm>
              <a:off x="2632285" y="4448457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Can 201"/>
            <p:cNvSpPr/>
            <p:nvPr/>
          </p:nvSpPr>
          <p:spPr>
            <a:xfrm>
              <a:off x="2632285" y="4162337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Can 202"/>
            <p:cNvSpPr/>
            <p:nvPr/>
          </p:nvSpPr>
          <p:spPr>
            <a:xfrm>
              <a:off x="2632285" y="3866200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ounded Rectangle 203"/>
            <p:cNvSpPr/>
            <p:nvPr/>
          </p:nvSpPr>
          <p:spPr>
            <a:xfrm>
              <a:off x="2484808" y="2462784"/>
              <a:ext cx="1409065" cy="2828628"/>
            </a:xfrm>
            <a:prstGeom prst="roundRect">
              <a:avLst/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616691" y="2201474"/>
              <a:ext cx="367408" cy="276999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rgbClr val="002060"/>
                  </a:solidFill>
                  <a:latin typeface="Open Sans" charset="0"/>
                  <a:ea typeface="Open Sans" charset="0"/>
                  <a:cs typeface="Open Sans" charset="0"/>
                </a:rPr>
                <a:t>n1</a:t>
              </a:r>
            </a:p>
          </p:txBody>
        </p:sp>
        <p:sp>
          <p:nvSpPr>
            <p:cNvPr id="206" name="Can 205"/>
            <p:cNvSpPr/>
            <p:nvPr/>
          </p:nvSpPr>
          <p:spPr>
            <a:xfrm>
              <a:off x="2639269" y="2852489"/>
              <a:ext cx="1051560" cy="3918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624370" y="2965035"/>
              <a:ext cx="11320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master-follower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2698108" y="2584362"/>
              <a:ext cx="10583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yb-master1</a:t>
              </a: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679244" y="4027963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tablet1-leader</a:t>
              </a: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2959695" y="4863269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dirty="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606060" y="4607451"/>
              <a:ext cx="1128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tablet3-follower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2605627" y="4313547"/>
              <a:ext cx="1128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charset="0"/>
                  <a:ea typeface="Open Sans" charset="0"/>
                  <a:cs typeface="Open Sans" charset="0"/>
                </a:rPr>
                <a:t>tablet2-follower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586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 269"/>
          <p:cNvSpPr/>
          <p:nvPr/>
        </p:nvSpPr>
        <p:spPr>
          <a:xfrm>
            <a:off x="9034305" y="4349161"/>
            <a:ext cx="1306428" cy="348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76" name="Picture 2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42" y="2551422"/>
            <a:ext cx="1853279" cy="185327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29487" y="1316862"/>
            <a:ext cx="3222388" cy="4151341"/>
          </a:xfrm>
          <a:prstGeom prst="roundRect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7582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704981" y="1525323"/>
            <a:ext cx="207140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Consistent CX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4611747" y="1317888"/>
            <a:ext cx="3222388" cy="4151341"/>
          </a:xfrm>
          <a:prstGeom prst="roundRect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406210" y="1520277"/>
            <a:ext cx="163346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Lower TCO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8076325" y="1316862"/>
            <a:ext cx="3222388" cy="4151341"/>
          </a:xfrm>
          <a:prstGeom prst="roundRect">
            <a:avLst/>
          </a:prstGeom>
          <a:noFill/>
          <a:ln w="3175">
            <a:solidFill>
              <a:srgbClr val="344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549547" y="1525323"/>
            <a:ext cx="227594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rPr>
              <a:t>Increase Agility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403" y="2518087"/>
            <a:ext cx="1831075" cy="183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604" y="2058711"/>
            <a:ext cx="2749827" cy="274982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19632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481" y="1885575"/>
            <a:ext cx="8324049" cy="428066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498" y="2814457"/>
            <a:ext cx="542292" cy="542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0448" y="2832428"/>
            <a:ext cx="431536" cy="5243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992" y="2589785"/>
            <a:ext cx="525537" cy="5255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988" y="2704143"/>
            <a:ext cx="594969" cy="3405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277" y="3451454"/>
            <a:ext cx="525537" cy="5255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273" y="3565812"/>
            <a:ext cx="594969" cy="3405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690" y="4031238"/>
            <a:ext cx="525537" cy="5255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686" y="4145596"/>
            <a:ext cx="594969" cy="340541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endCxn id="10" idx="1"/>
          </p:cNvCxnSpPr>
          <p:nvPr/>
        </p:nvCxnSpPr>
        <p:spPr>
          <a:xfrm>
            <a:off x="3739557" y="3094588"/>
            <a:ext cx="1160891" cy="1"/>
          </a:xfrm>
          <a:prstGeom prst="straightConnector1">
            <a:avLst/>
          </a:prstGeom>
          <a:ln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397235" y="3303687"/>
            <a:ext cx="84408" cy="227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1" idx="3"/>
          </p:cNvCxnSpPr>
          <p:nvPr/>
        </p:nvCxnSpPr>
        <p:spPr>
          <a:xfrm flipV="1">
            <a:off x="3842242" y="2936805"/>
            <a:ext cx="3632565" cy="799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854208" y="3029942"/>
            <a:ext cx="2176888" cy="1061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3806088" y="3893407"/>
            <a:ext cx="6225008" cy="386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5021" y="4599549"/>
            <a:ext cx="428215" cy="3942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030" y="4678930"/>
            <a:ext cx="731004" cy="2451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545" y="2282005"/>
            <a:ext cx="428215" cy="4282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554" y="2374237"/>
            <a:ext cx="731004" cy="26629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0655" y="3603023"/>
            <a:ext cx="428215" cy="4282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665" y="3695255"/>
            <a:ext cx="731004" cy="26629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3453" y="5119005"/>
            <a:ext cx="428215" cy="4282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9462" y="5211237"/>
            <a:ext cx="731004" cy="26629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723633" y="2463095"/>
            <a:ext cx="3559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1. MySQL master-slave replication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367779" y="3603487"/>
            <a:ext cx="5016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2. Cassandra cross-DC queue for cache updates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3806089" y="3998244"/>
            <a:ext cx="1728932" cy="60130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9" idx="0"/>
          </p:cNvCxnSpPr>
          <p:nvPr/>
        </p:nvCxnSpPr>
        <p:spPr>
          <a:xfrm flipH="1" flipV="1">
            <a:off x="7411992" y="2530463"/>
            <a:ext cx="192480" cy="1736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0281625" y="4545235"/>
            <a:ext cx="21563" cy="54202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23" idx="3"/>
          </p:cNvCxnSpPr>
          <p:nvPr/>
        </p:nvCxnSpPr>
        <p:spPr>
          <a:xfrm flipV="1">
            <a:off x="10460655" y="4019867"/>
            <a:ext cx="140576" cy="2960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6424639" y="5009461"/>
            <a:ext cx="3373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3. Per-DC </a:t>
            </a:r>
            <a:r>
              <a:rPr lang="en-US" sz="1600" dirty="0" err="1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Couchbase</a:t>
            </a:r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 for caching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4460" y="1970653"/>
            <a:ext cx="2485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75821"/>
                </a:solidFill>
                <a:latin typeface="Open Sans" charset="0"/>
                <a:ea typeface="Open Sans" charset="0"/>
                <a:cs typeface="Open Sans" charset="0"/>
              </a:rPr>
              <a:t>Current State</a:t>
            </a:r>
            <a:endParaRPr lang="en-US" sz="2400" dirty="0">
              <a:solidFill>
                <a:srgbClr val="F7582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267" y="2825777"/>
            <a:ext cx="428215" cy="394228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277" y="2905158"/>
            <a:ext cx="731004" cy="24515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006" y="3115322"/>
            <a:ext cx="428215" cy="39422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015" y="3194703"/>
            <a:ext cx="731004" cy="245159"/>
          </a:xfrm>
          <a:prstGeom prst="rect">
            <a:avLst/>
          </a:prstGeom>
        </p:spPr>
      </p:pic>
      <p:cxnSp>
        <p:nvCxnSpPr>
          <p:cNvPr id="91" name="Straight Arrow Connector 90"/>
          <p:cNvCxnSpPr/>
          <p:nvPr/>
        </p:nvCxnSpPr>
        <p:spPr>
          <a:xfrm flipH="1" flipV="1">
            <a:off x="3195367" y="3482699"/>
            <a:ext cx="201869" cy="25338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endCxn id="86" idx="2"/>
          </p:cNvCxnSpPr>
          <p:nvPr/>
        </p:nvCxnSpPr>
        <p:spPr>
          <a:xfrm flipV="1">
            <a:off x="3797119" y="3220005"/>
            <a:ext cx="1890256" cy="36268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#1 - User Identity </a:t>
            </a:r>
            <a:br>
              <a:rPr lang="en-US" dirty="0"/>
            </a:br>
            <a:r>
              <a:rPr lang="en-US" sz="2667" dirty="0"/>
              <a:t>Login, change password, view profile</a:t>
            </a:r>
            <a:endParaRPr lang="en-US" sz="3733" dirty="0"/>
          </a:p>
        </p:txBody>
      </p:sp>
    </p:spTree>
    <p:extLst>
      <p:ext uri="{BB962C8B-B14F-4D97-AF65-F5344CB8AC3E}">
        <p14:creationId xmlns:p14="http://schemas.microsoft.com/office/powerpoint/2010/main" val="402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481" y="1885575"/>
            <a:ext cx="8324049" cy="4280668"/>
          </a:xfrm>
          <a:prstGeom prst="rect">
            <a:avLst/>
          </a:prstGeom>
          <a:noFill/>
        </p:spPr>
      </p:pic>
      <p:sp>
        <p:nvSpPr>
          <p:cNvPr id="84" name="TextBox 83"/>
          <p:cNvSpPr txBox="1"/>
          <p:nvPr/>
        </p:nvSpPr>
        <p:spPr>
          <a:xfrm>
            <a:off x="282026" y="1864181"/>
            <a:ext cx="2802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75821"/>
                </a:solidFill>
                <a:latin typeface="Open Sans" charset="0"/>
                <a:ea typeface="Open Sans" charset="0"/>
                <a:cs typeface="Open Sans" charset="0"/>
              </a:rPr>
              <a:t>With YugaByte EE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942" y="2595963"/>
            <a:ext cx="7219889" cy="278660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359563" y="1694603"/>
            <a:ext cx="5016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One click deploy of sync and async replication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#1 - User Identity </a:t>
            </a:r>
            <a:br>
              <a:rPr lang="en-US" dirty="0"/>
            </a:br>
            <a:r>
              <a:rPr lang="en-US" sz="2667" dirty="0"/>
              <a:t>Login, change password, view profile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4389" y="2624701"/>
            <a:ext cx="3657632" cy="2736422"/>
            <a:chOff x="63292" y="1968526"/>
            <a:chExt cx="2743224" cy="2052316"/>
          </a:xfrm>
        </p:grpSpPr>
        <p:sp>
          <p:nvSpPr>
            <p:cNvPr id="62" name="TextBox 61"/>
            <p:cNvSpPr txBox="1"/>
            <p:nvPr/>
          </p:nvSpPr>
          <p:spPr>
            <a:xfrm>
              <a:off x="530253" y="2012600"/>
              <a:ext cx="2276263" cy="2008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B050"/>
                </a:buClr>
              </a:pPr>
              <a:r>
                <a:rPr lang="en-US" sz="2400" dirty="0">
                  <a:solidFill>
                    <a:srgbClr val="344D78"/>
                  </a:solidFill>
                  <a:latin typeface="Open Sans" charset="0"/>
                  <a:ea typeface="Open Sans" charset="0"/>
                  <a:cs typeface="Open Sans" charset="0"/>
                </a:rPr>
                <a:t>Unified platform</a:t>
              </a:r>
            </a:p>
            <a:p>
              <a:pPr>
                <a:buClr>
                  <a:srgbClr val="00B050"/>
                </a:buClr>
              </a:pPr>
              <a:endParaRPr lang="en-US" sz="24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endParaRPr>
            </a:p>
            <a:p>
              <a:pPr>
                <a:buClr>
                  <a:srgbClr val="00B050"/>
                </a:buClr>
              </a:pPr>
              <a:r>
                <a:rPr lang="en-US" sz="2400" dirty="0">
                  <a:solidFill>
                    <a:srgbClr val="344D78"/>
                  </a:solidFill>
                  <a:latin typeface="Open Sans" charset="0"/>
                  <a:ea typeface="Open Sans" charset="0"/>
                  <a:cs typeface="Open Sans" charset="0"/>
                </a:rPr>
                <a:t>Zero data loss even on DC failures</a:t>
              </a:r>
            </a:p>
            <a:p>
              <a:pPr>
                <a:buClr>
                  <a:srgbClr val="00B050"/>
                </a:buClr>
              </a:pPr>
              <a:endParaRPr lang="en-US" sz="24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endParaRPr>
            </a:p>
            <a:p>
              <a:pPr>
                <a:buClr>
                  <a:srgbClr val="00B050"/>
                </a:buClr>
              </a:pPr>
              <a:r>
                <a:rPr lang="en-US" sz="2400" dirty="0">
                  <a:solidFill>
                    <a:srgbClr val="344D78"/>
                  </a:solidFill>
                  <a:latin typeface="Open Sans" charset="0"/>
                  <a:ea typeface="Open Sans" charset="0"/>
                  <a:cs typeface="Open Sans" charset="0"/>
                </a:rPr>
                <a:t>Add new DCs with ease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00" y="1968526"/>
              <a:ext cx="384017" cy="3840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66" y="2632673"/>
              <a:ext cx="384048" cy="38404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92" y="3356842"/>
              <a:ext cx="511995" cy="511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42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300" y="1931157"/>
            <a:ext cx="1032933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500" y="4570989"/>
            <a:ext cx="956733" cy="10752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07" y="2022084"/>
            <a:ext cx="1092200" cy="10837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472" y="4570990"/>
            <a:ext cx="1092200" cy="12361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865" y="3782748"/>
            <a:ext cx="846888" cy="8468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665" y="2991532"/>
            <a:ext cx="1447800" cy="990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049" y="3782748"/>
            <a:ext cx="846888" cy="8468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883" y="4988583"/>
            <a:ext cx="846888" cy="84688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067" y="4988583"/>
            <a:ext cx="846888" cy="84688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605" y="4372413"/>
            <a:ext cx="846888" cy="8468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649" y="3776256"/>
            <a:ext cx="846888" cy="8468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667" y="4982091"/>
            <a:ext cx="846888" cy="8468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205" y="4365921"/>
            <a:ext cx="846888" cy="846888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 flipV="1">
            <a:off x="8862411" y="4253678"/>
            <a:ext cx="1294664" cy="11956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8836835" y="3756293"/>
            <a:ext cx="1294664" cy="11956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8887987" y="3232625"/>
            <a:ext cx="1294664" cy="11956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664611" y="3479502"/>
            <a:ext cx="3595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Redis cluster for low latency reads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631581" y="5821903"/>
            <a:ext cx="4478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Fragile (manually sharded &amp; load balanced)</a:t>
            </a:r>
          </a:p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Expensive (entire dataset in memory)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277264" y="1294891"/>
            <a:ext cx="6914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On-premises </a:t>
            </a:r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only, would like to run hybrid/public cloud deployments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2776792" y="5212809"/>
            <a:ext cx="1208825" cy="81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2797590" y="2563951"/>
            <a:ext cx="1208825" cy="81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277263" y="2563951"/>
            <a:ext cx="1070427" cy="81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245628" y="5189056"/>
            <a:ext cx="730709" cy="81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4807950" y="2739239"/>
            <a:ext cx="1563641" cy="17342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4766254" y="3168037"/>
            <a:ext cx="1210084" cy="18140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806" y="1602170"/>
            <a:ext cx="1692121" cy="31247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489" y="4155051"/>
            <a:ext cx="1346379" cy="3184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749" y="1676311"/>
            <a:ext cx="591403" cy="30934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756" y="4250787"/>
            <a:ext cx="591403" cy="30934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690" y="1787058"/>
            <a:ext cx="920743" cy="92074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463" y="1981729"/>
            <a:ext cx="920743" cy="92074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347" y="2190386"/>
            <a:ext cx="920743" cy="920743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7014003" y="2525526"/>
            <a:ext cx="65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DB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59244" y="3367642"/>
            <a:ext cx="2485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75821"/>
                </a:solidFill>
                <a:latin typeface="Open Sans" charset="0"/>
                <a:ea typeface="Open Sans" charset="0"/>
                <a:cs typeface="Open Sans" charset="0"/>
              </a:rPr>
              <a:t>Current State</a:t>
            </a:r>
            <a:endParaRPr lang="en-US" sz="2400" dirty="0">
              <a:solidFill>
                <a:srgbClr val="F7582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#2 - Financial Data Service</a:t>
            </a:r>
          </a:p>
        </p:txBody>
      </p:sp>
    </p:spTree>
    <p:extLst>
      <p:ext uri="{BB962C8B-B14F-4D97-AF65-F5344CB8AC3E}">
        <p14:creationId xmlns:p14="http://schemas.microsoft.com/office/powerpoint/2010/main" val="38938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4943" y="2444735"/>
            <a:ext cx="5531892" cy="2183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0300" y="1856419"/>
            <a:ext cx="284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75821"/>
                </a:solidFill>
                <a:latin typeface="Open Sans" charset="0"/>
                <a:ea typeface="Open Sans" charset="0"/>
                <a:cs typeface="Open Sans" charset="0"/>
              </a:rPr>
              <a:t>With YugaByte EE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12640" y="1945757"/>
            <a:ext cx="5016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One click deploy of unified Redis cluster + DB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363" y="2111475"/>
            <a:ext cx="1032933" cy="1066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879" y="4167891"/>
            <a:ext cx="956733" cy="10752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852" y="2997865"/>
            <a:ext cx="1447800" cy="990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2185" y="1768559"/>
            <a:ext cx="1692121" cy="3124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7961" y="3795439"/>
            <a:ext cx="1346379" cy="3184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#2 - Financial Data Service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3800" y="2762314"/>
            <a:ext cx="4313587" cy="3785652"/>
            <a:chOff x="-10350" y="2071735"/>
            <a:chExt cx="3235190" cy="2839239"/>
          </a:xfrm>
        </p:grpSpPr>
        <p:sp>
          <p:nvSpPr>
            <p:cNvPr id="14" name="TextBox 13"/>
            <p:cNvSpPr txBox="1"/>
            <p:nvPr/>
          </p:nvSpPr>
          <p:spPr>
            <a:xfrm>
              <a:off x="442878" y="2071735"/>
              <a:ext cx="2781962" cy="283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B050"/>
                </a:buClr>
              </a:pPr>
              <a:r>
                <a:rPr lang="en-US" sz="2400" dirty="0">
                  <a:solidFill>
                    <a:srgbClr val="344D78"/>
                  </a:solidFill>
                  <a:latin typeface="Open Sans" charset="0"/>
                  <a:ea typeface="Open Sans" charset="0"/>
                  <a:cs typeface="Open Sans" charset="0"/>
                </a:rPr>
                <a:t>Develop more business use cases</a:t>
              </a:r>
            </a:p>
            <a:p>
              <a:pPr>
                <a:buClr>
                  <a:srgbClr val="00B050"/>
                </a:buClr>
              </a:pPr>
              <a:endParaRPr lang="en-US" sz="24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endParaRPr>
            </a:p>
            <a:p>
              <a:pPr>
                <a:buClr>
                  <a:srgbClr val="00B050"/>
                </a:buClr>
              </a:pPr>
              <a:r>
                <a:rPr lang="en-US" sz="2400" dirty="0">
                  <a:solidFill>
                    <a:srgbClr val="344D78"/>
                  </a:solidFill>
                  <a:latin typeface="Open Sans" charset="0"/>
                  <a:ea typeface="Open Sans" charset="0"/>
                  <a:cs typeface="Open Sans" charset="0"/>
                </a:rPr>
                <a:t>Only hot data in memory, auto-sharding and load balancing</a:t>
              </a:r>
            </a:p>
            <a:p>
              <a:pPr>
                <a:buClr>
                  <a:srgbClr val="00B050"/>
                </a:buClr>
              </a:pPr>
              <a:endParaRPr lang="en-US" sz="24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endParaRPr>
            </a:p>
            <a:p>
              <a:pPr>
                <a:buClr>
                  <a:srgbClr val="00B050"/>
                </a:buClr>
              </a:pPr>
              <a:r>
                <a:rPr lang="en-US" sz="2400" dirty="0">
                  <a:solidFill>
                    <a:srgbClr val="344D78"/>
                  </a:solidFill>
                  <a:latin typeface="Open Sans" charset="0"/>
                  <a:ea typeface="Open Sans" charset="0"/>
                  <a:cs typeface="Open Sans" charset="0"/>
                </a:rPr>
                <a:t>Hybrid cloud deployment and ability to burst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23" y="2994877"/>
              <a:ext cx="384017" cy="38401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23" y="2139924"/>
              <a:ext cx="384048" cy="3840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0350" y="3959141"/>
              <a:ext cx="511995" cy="511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687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editions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20" y="1246114"/>
            <a:ext cx="10335906" cy="451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1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2675467"/>
            <a:ext cx="11362267" cy="1735667"/>
          </a:xfrm>
        </p:spPr>
        <p:txBody>
          <a:bodyPr/>
          <a:lstStyle/>
          <a:p>
            <a:pPr marL="0" indent="0" algn="ctr">
              <a:buClrTx/>
              <a:buNone/>
            </a:pPr>
            <a:r>
              <a:rPr lang="en-US" sz="3733" b="1" dirty="0">
                <a:solidFill>
                  <a:srgbClr val="344D78"/>
                </a:solidFill>
              </a:rPr>
              <a:t>Simplify Mission-Critical Data</a:t>
            </a:r>
            <a:endParaRPr lang="en-US" sz="3733" b="1" dirty="0">
              <a:solidFill>
                <a:srgbClr val="344D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simplest way to </a:t>
            </a:r>
            <a:r>
              <a:rPr lang="en-US" sz="3200" smtClean="0"/>
              <a:t>run YugaByte DB </a:t>
            </a:r>
            <a:r>
              <a:rPr lang="en-US" sz="3200" dirty="0" smtClean="0"/>
              <a:t>in production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101"/>
            <a:ext cx="12192000" cy="490779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37455" y="3436691"/>
            <a:ext cx="10603321" cy="369332"/>
            <a:chOff x="337455" y="3436691"/>
            <a:chExt cx="10603321" cy="369332"/>
          </a:xfrm>
        </p:grpSpPr>
        <p:sp>
          <p:nvSpPr>
            <p:cNvPr id="2" name="TextBox 1"/>
            <p:cNvSpPr txBox="1"/>
            <p:nvPr/>
          </p:nvSpPr>
          <p:spPr>
            <a:xfrm>
              <a:off x="337455" y="3436691"/>
              <a:ext cx="1981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Multi-Cloud Cluster Orchestration</a:t>
              </a:r>
            </a:p>
            <a:p>
              <a:pPr algn="ctr"/>
              <a:r>
                <a:rPr lang="en-US" sz="900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Deep Public Cloud Integration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93565" y="3436691"/>
              <a:ext cx="1686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Async Replication</a:t>
              </a:r>
            </a:p>
            <a:p>
              <a:pPr algn="ctr"/>
              <a:r>
                <a:rPr lang="en-US" sz="900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Preferred Leader Placement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055324" y="3436691"/>
              <a:ext cx="1885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24/7/365 Web &amp; Phone Support</a:t>
              </a:r>
            </a:p>
            <a:p>
              <a:pPr algn="ctr"/>
              <a:r>
                <a:rPr lang="en-US" sz="900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Emergency Patches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874113" y="3436691"/>
              <a:ext cx="21043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900" dirty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Distributed </a:t>
              </a:r>
              <a:r>
                <a:rPr lang="en-US" sz="900" dirty="0" smtClean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Backups/Restore</a:t>
              </a:r>
              <a:endParaRPr lang="en-US" sz="90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endParaRPr>
            </a:p>
            <a:p>
              <a:pPr lvl="0" algn="ctr"/>
              <a:r>
                <a:rPr lang="en-US" sz="900" dirty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Tiered Storage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188373" y="3436691"/>
              <a:ext cx="183498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900" dirty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Monitoring &amp; Alerting</a:t>
              </a:r>
            </a:p>
            <a:p>
              <a:pPr lvl="0" algn="ctr"/>
              <a:r>
                <a:rPr lang="en-US" sz="900" dirty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Highly Reliable Admin Console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79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204.png" descr="/WIP/AppDynamics/AD_powerpoint/AD_PPT_Jyoti_Investor Slide/Icons/roadmap-03.png"/>
          <p:cNvPicPr/>
          <p:nvPr/>
        </p:nvPicPr>
        <p:blipFill>
          <a:blip r:embed="rId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26276">
            <a:off x="2749043" y="3268314"/>
            <a:ext cx="3468784" cy="3032295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20" name="image206.png" descr="/WIP/AppDynamics/AD_powerpoint/AD_PPT_Jyoti_Investor Slide/Icons/roadmap-01.png"/>
          <p:cNvPicPr/>
          <p:nvPr/>
        </p:nvPicPr>
        <p:blipFill>
          <a:blip r:embed="rId4" cstate="screen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94691">
            <a:off x="6351620" y="720488"/>
            <a:ext cx="5725913" cy="5311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206.png" descr="/WIP/AppDynamics/AD_powerpoint/AD_PPT_Jyoti_Investor Slide/Icons/roadmap-01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56199">
            <a:off x="5041108" y="1642588"/>
            <a:ext cx="4918608" cy="4521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204.png" descr="/WIP/AppDynamics/AD_powerpoint/AD_PPT_Jyoti_Investor Slide/Icons/roadmap-03.png"/>
          <p:cNvPicPr/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56199">
            <a:off x="3984629" y="2389021"/>
            <a:ext cx="3958697" cy="3815755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5" name="Shape 884"/>
          <p:cNvSpPr/>
          <p:nvPr/>
        </p:nvSpPr>
        <p:spPr>
          <a:xfrm rot="956199">
            <a:off x="6691365" y="3278079"/>
            <a:ext cx="260530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9" name="Group 893"/>
          <p:cNvGrpSpPr/>
          <p:nvPr/>
        </p:nvGrpSpPr>
        <p:grpSpPr>
          <a:xfrm>
            <a:off x="728118" y="644435"/>
            <a:ext cx="11080708" cy="5711876"/>
            <a:chOff x="-558820" y="315055"/>
            <a:chExt cx="8310529" cy="4283906"/>
          </a:xfrm>
        </p:grpSpPr>
        <p:sp>
          <p:nvSpPr>
            <p:cNvPr id="10" name="Shape 890"/>
            <p:cNvSpPr/>
            <p:nvPr/>
          </p:nvSpPr>
          <p:spPr>
            <a:xfrm flipV="1">
              <a:off x="287689" y="315055"/>
              <a:ext cx="6090492" cy="3051407"/>
            </a:xfrm>
            <a:prstGeom prst="line">
              <a:avLst/>
            </a:prstGeom>
            <a:noFill/>
            <a:ln w="57150" cap="flat">
              <a:solidFill>
                <a:schemeClr val="accent4">
                  <a:lumMod val="75000"/>
                </a:schemeClr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09555">
                <a:defRPr sz="1600">
                  <a:latin typeface="+mj-lt"/>
                  <a:ea typeface="+mj-ea"/>
                  <a:cs typeface="+mj-cs"/>
                  <a:sym typeface="Helvetica"/>
                </a:defRPr>
              </a:pPr>
              <a:endParaRPr sz="2133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1" name="Shape 891"/>
            <p:cNvSpPr/>
            <p:nvPr/>
          </p:nvSpPr>
          <p:spPr>
            <a:xfrm flipV="1">
              <a:off x="647694" y="3716538"/>
              <a:ext cx="7104015" cy="882423"/>
            </a:xfrm>
            <a:prstGeom prst="line">
              <a:avLst/>
            </a:prstGeom>
            <a:noFill/>
            <a:ln w="57150" cap="flat">
              <a:solidFill>
                <a:schemeClr val="accent4">
                  <a:lumMod val="75000"/>
                </a:schemeClr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09555">
                <a:defRPr sz="1600">
                  <a:latin typeface="+mj-lt"/>
                  <a:ea typeface="+mj-ea"/>
                  <a:cs typeface="+mj-cs"/>
                  <a:sym typeface="Helvetica"/>
                </a:defRPr>
              </a:pPr>
              <a:endParaRPr sz="2133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2" name="Shape 892"/>
            <p:cNvSpPr/>
            <p:nvPr/>
          </p:nvSpPr>
          <p:spPr>
            <a:xfrm rot="19988509">
              <a:off x="-558820" y="1795776"/>
              <a:ext cx="6578687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57200">
                <a:defRPr sz="2800">
                  <a:solidFill>
                    <a:srgbClr val="A2AD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2400" dirty="0">
                  <a:solidFill>
                    <a:srgbClr val="0070C0"/>
                  </a:solidFill>
                  <a:latin typeface="Montserrat" charset="0"/>
                  <a:ea typeface="Montserrat" charset="0"/>
                  <a:cs typeface="Montserrat" charset="0"/>
                </a:rPr>
                <a:t>Converging Operational DBMS </a:t>
              </a:r>
              <a:r>
                <a:rPr lang="mr-IN" sz="2400" dirty="0">
                  <a:solidFill>
                    <a:srgbClr val="0070C0"/>
                  </a:solidFill>
                  <a:latin typeface="Montserrat" charset="0"/>
                  <a:ea typeface="Montserrat" charset="0"/>
                  <a:cs typeface="Montserrat" charset="0"/>
                </a:rPr>
                <a:t>…</a:t>
              </a:r>
              <a:endParaRPr sz="2400" dirty="0">
                <a:solidFill>
                  <a:srgbClr val="0070C0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</p:grpSp>
      <p:sp>
        <p:nvSpPr>
          <p:cNvPr id="13" name="Shape 896"/>
          <p:cNvSpPr/>
          <p:nvPr/>
        </p:nvSpPr>
        <p:spPr>
          <a:xfrm rot="3331487">
            <a:off x="4955085" y="3875088"/>
            <a:ext cx="244741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defRPr>
                <a:solidFill>
                  <a:srgbClr val="FFFFFF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Apache Cassandra &amp; Redis APIs w/ Single Row ACID txns</a:t>
            </a:r>
            <a:endParaRPr sz="20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4" name="Shape 903"/>
          <p:cNvSpPr/>
          <p:nvPr/>
        </p:nvSpPr>
        <p:spPr>
          <a:xfrm rot="956199">
            <a:off x="4394112" y="4812463"/>
            <a:ext cx="6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 defTabSz="457200">
              <a:defRPr>
                <a:solidFill>
                  <a:srgbClr val="66666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6378" y="5875213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Montserrat" charset="0"/>
                <a:ea typeface="Montserrat" charset="0"/>
                <a:cs typeface="Montserrat" charset="0"/>
              </a:rPr>
              <a:t>TODAY</a:t>
            </a:r>
          </a:p>
        </p:txBody>
      </p:sp>
      <p:sp>
        <p:nvSpPr>
          <p:cNvPr id="15" name="Shape 902"/>
          <p:cNvSpPr/>
          <p:nvPr/>
        </p:nvSpPr>
        <p:spPr>
          <a:xfrm rot="3458963">
            <a:off x="3388386" y="4254603"/>
            <a:ext cx="2376983" cy="1231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defTabSz="457200">
              <a:defRPr>
                <a:solidFill>
                  <a:srgbClr val="666666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Scale-out, Transactional, Cloud-Native Data Fabric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8" name="Shape 896"/>
          <p:cNvSpPr/>
          <p:nvPr/>
        </p:nvSpPr>
        <p:spPr>
          <a:xfrm rot="3387502">
            <a:off x="6674678" y="3602082"/>
            <a:ext cx="2635871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defRPr>
                <a:solidFill>
                  <a:srgbClr val="FFFFFF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SQL API w/ Distributed ACID txns</a:t>
            </a:r>
            <a:endParaRPr sz="20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1" name="Shape 896"/>
          <p:cNvSpPr/>
          <p:nvPr/>
        </p:nvSpPr>
        <p:spPr>
          <a:xfrm rot="3409349">
            <a:off x="8198829" y="2805841"/>
            <a:ext cx="3103367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defRPr>
                <a:solidFill>
                  <a:srgbClr val="FFFFFF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Graph, Full-text Search, Large Object Store </a:t>
            </a:r>
            <a:r>
              <a:rPr lang="is-IS" sz="20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…</a:t>
            </a:r>
            <a:endParaRPr sz="20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93829" y="5664471"/>
            <a:ext cx="226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ontserrat" charset="0"/>
                <a:ea typeface="Montserrat" charset="0"/>
                <a:cs typeface="Montserrat" charset="0"/>
              </a:rPr>
              <a:t>ROADMAP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403" y="5063495"/>
            <a:ext cx="1004071" cy="91313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Simplify Mission-Critical Data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31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dvAuto="0"/>
      <p:bldP spid="18" grpId="0" animBg="1"/>
      <p:bldP spid="21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902970"/>
            <a:ext cx="3033874" cy="27774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51189" y="4011930"/>
            <a:ext cx="2292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8450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/>
        </p:nvSpPr>
        <p:spPr>
          <a:xfrm>
            <a:off x="7477626" y="4340493"/>
            <a:ext cx="4171917" cy="568392"/>
          </a:xfrm>
          <a:prstGeom prst="rect">
            <a:avLst/>
          </a:prstGeom>
        </p:spPr>
        <p:txBody>
          <a:bodyPr/>
          <a:lstStyle>
            <a:lvl1pPr marL="350822" indent="-334946" algn="l" defTabSz="914354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lang="en-US" sz="3200" kern="1200" dirty="0">
                <a:solidFill>
                  <a:schemeClr val="bg2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8940" indent="-342882" algn="l" defTabSz="914354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Lucida Grande"/>
              <a:buChar char="–"/>
              <a:tabLst/>
              <a:defRPr lang="en-US" sz="2800" kern="1200" dirty="0">
                <a:solidFill>
                  <a:schemeClr val="bg2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852488" indent="3175" algn="l" defTabSz="74132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lang="en-US" sz="2400" kern="1200" dirty="0">
                <a:solidFill>
                  <a:schemeClr val="bg2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203291" indent="-285750" algn="l" defTabSz="56578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ú"/>
              <a:defRPr sz="2000" kern="1200">
                <a:solidFill>
                  <a:schemeClr val="bg2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371532" indent="-223828" algn="l" defTabSz="914354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6" indent="0" algn="r">
              <a:buNone/>
            </a:pPr>
            <a:r>
              <a:rPr lang="en-US" sz="2000" dirty="0" err="1" smtClean="0">
                <a:solidFill>
                  <a:schemeClr val="bg1"/>
                </a:solidFill>
              </a:rPr>
              <a:t>yugabyte.com</a:t>
            </a:r>
            <a:r>
              <a:rPr lang="en-US" sz="2000" dirty="0" smtClean="0">
                <a:solidFill>
                  <a:schemeClr val="bg1"/>
                </a:solidFill>
              </a:rPr>
              <a:t>/community/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44" y="2262115"/>
            <a:ext cx="1177579" cy="12490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08" y="2744334"/>
            <a:ext cx="683433" cy="621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6646" y="2448112"/>
            <a:ext cx="33698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Questions?</a:t>
            </a:r>
            <a:endParaRPr lang="en-US" sz="4400" b="1" dirty="0" smtClean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226" y="4442879"/>
            <a:ext cx="344237" cy="3442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3226" y="5112962"/>
            <a:ext cx="297117" cy="241554"/>
          </a:xfrm>
          <a:prstGeom prst="rect">
            <a:avLst/>
          </a:prstGeom>
        </p:spPr>
      </p:pic>
      <p:sp>
        <p:nvSpPr>
          <p:cNvPr id="12" name="Text Placeholder 4"/>
          <p:cNvSpPr txBox="1">
            <a:spLocks/>
          </p:cNvSpPr>
          <p:nvPr/>
        </p:nvSpPr>
        <p:spPr>
          <a:xfrm>
            <a:off x="5620752" y="5011271"/>
            <a:ext cx="4171917" cy="568392"/>
          </a:xfrm>
          <a:prstGeom prst="rect">
            <a:avLst/>
          </a:prstGeom>
        </p:spPr>
        <p:txBody>
          <a:bodyPr/>
          <a:lstStyle>
            <a:lvl1pPr marL="350822" indent="-334946" algn="l" defTabSz="914354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lang="en-US" sz="3200" kern="1200" dirty="0">
                <a:solidFill>
                  <a:schemeClr val="bg2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8940" indent="-342882" algn="l" defTabSz="914354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Lucida Grande"/>
              <a:buChar char="–"/>
              <a:tabLst/>
              <a:defRPr lang="en-US" sz="2800" kern="1200" dirty="0">
                <a:solidFill>
                  <a:schemeClr val="bg2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852488" indent="3175" algn="l" defTabSz="74132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lang="en-US" sz="2400" kern="1200" dirty="0">
                <a:solidFill>
                  <a:schemeClr val="bg2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203291" indent="-285750" algn="l" defTabSz="56578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ú"/>
              <a:defRPr sz="2000" kern="1200">
                <a:solidFill>
                  <a:schemeClr val="bg2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371532" indent="-223828" algn="l" defTabSz="914354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6" indent="0" algn="r">
              <a:buNone/>
            </a:pPr>
            <a:r>
              <a:rPr lang="en-US" sz="2000">
                <a:solidFill>
                  <a:schemeClr val="bg1"/>
                </a:solidFill>
              </a:rPr>
              <a:t>@YugaByte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Us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46412" y="1442855"/>
            <a:ext cx="31770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Kannan Muthukkaruppan, CEO</a:t>
            </a:r>
            <a:endParaRPr lang="en-US" sz="1400" kern="0" dirty="0">
              <a:solidFill>
                <a:srgbClr val="344D78"/>
              </a:solidFill>
              <a:latin typeface="Open Sans" charset="0"/>
              <a:ea typeface="Open Sans" charset="0"/>
              <a:cs typeface="Open Sans" charset="0"/>
              <a:sym typeface="Arial"/>
            </a:endParaRPr>
          </a:p>
          <a:p>
            <a:pPr marL="0" lvl="6" algn="ctr"/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Nutanix </a:t>
            </a:r>
            <a:r>
              <a:rPr lang="en-US" sz="1000" kern="0" dirty="0" smtClean="0">
                <a:solidFill>
                  <a:srgbClr val="F75821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♦</a:t>
            </a:r>
            <a:r>
              <a:rPr lang="en-US" sz="10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 </a:t>
            </a:r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Facebook</a:t>
            </a:r>
            <a:r>
              <a:rPr lang="en-US" sz="10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 </a:t>
            </a:r>
            <a:r>
              <a:rPr lang="en-US" sz="1000" kern="0" dirty="0">
                <a:solidFill>
                  <a:srgbClr val="F75821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♦</a:t>
            </a:r>
            <a:r>
              <a:rPr lang="en-US" sz="10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 </a:t>
            </a:r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Oracle</a:t>
            </a:r>
          </a:p>
          <a:p>
            <a:pPr marL="0" lvl="6" algn="ctr"/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IIT-Madras, University of California-Berkeley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6413" y="2691992"/>
            <a:ext cx="31770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Karthik Ranganathan, CTO</a:t>
            </a:r>
          </a:p>
          <a:p>
            <a:pPr algn="ctr"/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Nutanix </a:t>
            </a:r>
            <a:r>
              <a:rPr lang="en-US" sz="1000" kern="0" dirty="0">
                <a:solidFill>
                  <a:srgbClr val="F75821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♦</a:t>
            </a:r>
            <a:r>
              <a:rPr lang="en-US" sz="10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 </a:t>
            </a:r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Facebook</a:t>
            </a:r>
            <a:r>
              <a:rPr lang="en-US" sz="10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 </a:t>
            </a:r>
            <a:r>
              <a:rPr lang="en-US" sz="1000" kern="0" dirty="0">
                <a:solidFill>
                  <a:srgbClr val="F75821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♦</a:t>
            </a:r>
            <a:r>
              <a:rPr lang="en-US" sz="10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 </a:t>
            </a:r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Microsoft</a:t>
            </a:r>
          </a:p>
          <a:p>
            <a:pPr algn="ctr"/>
            <a:r>
              <a:rPr lang="en-US" sz="10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    </a:t>
            </a:r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IIT-Madras, University of Texas-Austin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6413" y="3833826"/>
            <a:ext cx="31770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Mikhail Bautin, Software Architect</a:t>
            </a:r>
          </a:p>
          <a:p>
            <a:pPr algn="ctr"/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Clear Story Data </a:t>
            </a:r>
            <a:r>
              <a:rPr lang="en-US" sz="1000" kern="0" dirty="0">
                <a:solidFill>
                  <a:srgbClr val="F75821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♦</a:t>
            </a:r>
            <a:r>
              <a:rPr lang="en-US" sz="10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 </a:t>
            </a:r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Facebook</a:t>
            </a:r>
            <a:r>
              <a:rPr lang="en-US" sz="10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 </a:t>
            </a:r>
            <a:r>
              <a:rPr lang="en-US" sz="1000" kern="0" dirty="0">
                <a:solidFill>
                  <a:srgbClr val="F75821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♦</a:t>
            </a:r>
            <a:r>
              <a:rPr lang="en-US" sz="10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 </a:t>
            </a:r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D.E.Shaw</a:t>
            </a:r>
          </a:p>
          <a:p>
            <a:pPr algn="ctr"/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Nizhny Novgorod State University, Stony Brook</a:t>
            </a:r>
            <a:endParaRPr lang="en-US" sz="1000" kern="0" dirty="0">
              <a:solidFill>
                <a:srgbClr val="FFFFFF">
                  <a:lumMod val="50000"/>
                </a:srgbClr>
              </a:solidFill>
              <a:latin typeface="Open Sans" charset="0"/>
              <a:ea typeface="Open Sans" charset="0"/>
              <a:cs typeface="Open Sans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1037" y="1442855"/>
            <a:ext cx="6637254" cy="2246769"/>
          </a:xfrm>
          <a:prstGeom prst="rect">
            <a:avLst/>
          </a:prstGeom>
          <a:noFill/>
          <a:ln w="2540">
            <a:noFill/>
          </a:ln>
        </p:spPr>
        <p:txBody>
          <a:bodyPr wrap="square" rtlCol="0">
            <a:spAutoFit/>
          </a:bodyPr>
          <a:lstStyle/>
          <a:p>
            <a:pPr marL="457189" indent="-457189">
              <a:buClr>
                <a:srgbClr val="00B050"/>
              </a:buClr>
              <a:buFont typeface="Wingdings" charset="2"/>
              <a:buChar char="ü"/>
            </a:pPr>
            <a:r>
              <a:rPr lang="en-US" sz="14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Built </a:t>
            </a:r>
            <a:r>
              <a:rPr lang="en-US" sz="14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Facebook’s NoSQL platform powered by Apache HBase</a:t>
            </a:r>
          </a:p>
          <a:p>
            <a:pPr marL="457189" indent="-457189">
              <a:buClr>
                <a:srgbClr val="00B050"/>
              </a:buClr>
              <a:buFont typeface="Wingdings" charset="2"/>
              <a:buChar char="ü"/>
            </a:pPr>
            <a:endParaRPr lang="en-US" sz="1400" kern="0" dirty="0">
              <a:solidFill>
                <a:srgbClr val="FFFFFF">
                  <a:lumMod val="50000"/>
                </a:srgbClr>
              </a:solidFill>
              <a:latin typeface="Open Sans" charset="0"/>
              <a:ea typeface="Open Sans" charset="0"/>
              <a:cs typeface="Open Sans" charset="0"/>
              <a:sym typeface="Arial"/>
            </a:endParaRPr>
          </a:p>
          <a:p>
            <a:pPr marL="457189" indent="-457189">
              <a:buClr>
                <a:srgbClr val="00B050"/>
              </a:buClr>
              <a:buFont typeface="Wingdings" charset="2"/>
              <a:buChar char="ü"/>
            </a:pPr>
            <a:r>
              <a:rPr lang="en-US" sz="14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Scaled the platform to serve ~10 mission-critical use cases</a:t>
            </a:r>
          </a:p>
          <a:p>
            <a:pPr marL="914389" lvl="1" indent="-457189">
              <a:buClr>
                <a:srgbClr val="00B050"/>
              </a:buClr>
              <a:buFont typeface="Arial" charset="0"/>
              <a:buChar char="•"/>
            </a:pPr>
            <a:r>
              <a:rPr lang="en-US" sz="14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Messages (OLTP)</a:t>
            </a:r>
          </a:p>
          <a:p>
            <a:pPr marL="914389" lvl="1" indent="-457189">
              <a:buClr>
                <a:srgbClr val="00B050"/>
              </a:buClr>
              <a:buFont typeface="Arial" charset="0"/>
              <a:buChar char="•"/>
            </a:pPr>
            <a:r>
              <a:rPr lang="en-US" sz="14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Operational Data Store (Time Series)</a:t>
            </a:r>
          </a:p>
          <a:p>
            <a:pPr marL="457189" indent="-457189">
              <a:buClr>
                <a:srgbClr val="00B050"/>
              </a:buClr>
              <a:buFont typeface="Arial" charset="0"/>
              <a:buChar char="•"/>
            </a:pPr>
            <a:endParaRPr lang="en-US" sz="1400" kern="0" dirty="0">
              <a:solidFill>
                <a:srgbClr val="FFFFFF">
                  <a:lumMod val="50000"/>
                </a:srgbClr>
              </a:solidFill>
              <a:latin typeface="Open Sans" charset="0"/>
              <a:ea typeface="Open Sans" charset="0"/>
              <a:cs typeface="Open Sans" charset="0"/>
              <a:sym typeface="Arial"/>
            </a:endParaRPr>
          </a:p>
          <a:p>
            <a:pPr marL="457189" indent="-457189">
              <a:buClr>
                <a:srgbClr val="00B050"/>
              </a:buClr>
              <a:buFont typeface="Wingdings" charset="2"/>
              <a:buChar char="ü"/>
            </a:pPr>
            <a:r>
              <a:rPr lang="en-US" sz="14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Reassembled the same Facebook team at YugaByte along with engineers from Oracle, Google, Nutanix and </a:t>
            </a:r>
            <a:r>
              <a:rPr lang="en-US" sz="14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LinkedIn</a:t>
            </a:r>
          </a:p>
          <a:p>
            <a:pPr marL="457189" indent="-457189">
              <a:buClr>
                <a:srgbClr val="00B050"/>
              </a:buClr>
              <a:buFont typeface="Wingdings" charset="2"/>
              <a:buChar char="ü"/>
            </a:pPr>
            <a:endParaRPr lang="en-US" sz="1400" kern="0" dirty="0">
              <a:solidFill>
                <a:srgbClr val="FFFFFF">
                  <a:lumMod val="50000"/>
                </a:srgbClr>
              </a:solidFill>
              <a:latin typeface="Open Sans" charset="0"/>
              <a:ea typeface="Open Sans" charset="0"/>
              <a:cs typeface="Open Sans" charset="0"/>
              <a:sym typeface="Arial"/>
            </a:endParaRPr>
          </a:p>
          <a:p>
            <a:pPr marL="457189" indent="-457189">
              <a:buClr>
                <a:srgbClr val="00B050"/>
              </a:buClr>
              <a:buFont typeface="Wingdings" charset="2"/>
              <a:buChar char="ü"/>
            </a:pPr>
            <a:r>
              <a:rPr lang="en-US" sz="14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Hands-on with Apache HBase, Apache Cassandra, Oracle, </a:t>
            </a:r>
            <a:r>
              <a:rPr lang="en-US" sz="1400" kern="0" dirty="0" err="1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RocksDB</a:t>
            </a:r>
            <a:r>
              <a:rPr lang="en-US" sz="14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 </a:t>
            </a:r>
            <a:endParaRPr lang="en-US" sz="1400" kern="0" dirty="0" smtClean="0">
              <a:solidFill>
                <a:srgbClr val="FFFFFF">
                  <a:lumMod val="50000"/>
                </a:srgbClr>
              </a:solidFill>
              <a:latin typeface="Open Sans" charset="0"/>
              <a:ea typeface="Open Sans" charset="0"/>
              <a:cs typeface="Open Sans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11037" y="851065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Open Sans" charset="0"/>
                <a:ea typeface="Open Sans" charset="0"/>
                <a:cs typeface="Open Sans" charset="0"/>
              </a:rPr>
              <a:t>Founders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83658" y="48211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Investors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28050" y="5530035"/>
            <a:ext cx="36971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Ravi Mhatre</a:t>
            </a:r>
          </a:p>
          <a:p>
            <a:pPr algn="ctr"/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Founding Investor at Nutanix </a:t>
            </a:r>
            <a:r>
              <a:rPr lang="en-US" sz="1000" kern="0" dirty="0" smtClean="0">
                <a:solidFill>
                  <a:srgbClr val="F75821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♦</a:t>
            </a:r>
            <a:r>
              <a:rPr lang="en-US" sz="10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 </a:t>
            </a:r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AppDynamics </a:t>
            </a:r>
            <a:r>
              <a:rPr lang="en-US" sz="1000" kern="0" dirty="0" smtClean="0">
                <a:solidFill>
                  <a:srgbClr val="F75821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♦</a:t>
            </a:r>
            <a:r>
              <a:rPr lang="en-US" sz="1000" kern="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 </a:t>
            </a:r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Mulesoft</a:t>
            </a:r>
          </a:p>
          <a:p>
            <a:pPr algn="ctr"/>
            <a:r>
              <a:rPr lang="en-US" sz="1000" kern="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Lightspeed Venture Partners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03168" y="5683922"/>
            <a:ext cx="2167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  <a:latin typeface="Open Sans" charset="0"/>
                <a:ea typeface="Open Sans" charset="0"/>
                <a:cs typeface="Open Sans" charset="0"/>
              </a:rPr>
              <a:t>.. and prominent angels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338" y="1357819"/>
            <a:ext cx="841664" cy="8415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13884" y="2619636"/>
            <a:ext cx="842118" cy="8461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84" y="3833826"/>
            <a:ext cx="841664" cy="846161"/>
          </a:xfrm>
          <a:prstGeom prst="rect">
            <a:avLst/>
          </a:prstGeom>
        </p:spPr>
      </p:pic>
      <p:pic>
        <p:nvPicPr>
          <p:cNvPr id="27" name="Picture 26"/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84" y="5416044"/>
            <a:ext cx="843534" cy="843534"/>
          </a:xfrm>
          <a:prstGeom prst="rect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483" y="5418330"/>
            <a:ext cx="841248" cy="8412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37027" y="5594294"/>
            <a:ext cx="2120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Jeff Rothschild</a:t>
            </a:r>
            <a:endParaRPr lang="en-US" sz="1200" dirty="0">
              <a:solidFill>
                <a:srgbClr val="344D78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/>
            <a:r>
              <a:rPr lang="en-US" sz="90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Former VP, Infrastructure Software at Facebook</a:t>
            </a:r>
            <a:endParaRPr lang="en-US" sz="900" dirty="0">
              <a:solidFill>
                <a:srgbClr val="FFFFFF">
                  <a:lumMod val="50000"/>
                </a:srgb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8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992" y="2581328"/>
            <a:ext cx="11913325" cy="18157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Converge </a:t>
            </a:r>
            <a:r>
              <a:rPr lang="en-US" sz="3733" b="1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operational database </a:t>
            </a:r>
            <a:r>
              <a:rPr lang="en-US" sz="3733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needs of </a:t>
            </a:r>
            <a:endParaRPr lang="en-US" sz="3733" dirty="0">
              <a:solidFill>
                <a:srgbClr val="344D78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>
              <a:lnSpc>
                <a:spcPct val="150000"/>
              </a:lnSpc>
            </a:pPr>
            <a:r>
              <a:rPr lang="en-US" sz="3733" b="1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mission-critical </a:t>
            </a:r>
            <a:r>
              <a:rPr lang="en-US" sz="3733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apps into a </a:t>
            </a:r>
            <a:r>
              <a:rPr lang="en-US" sz="3733" b="1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cloud-native </a:t>
            </a:r>
            <a:r>
              <a:rPr lang="en-US" sz="3733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platform</a:t>
            </a:r>
            <a:endParaRPr lang="en-US" sz="3733" dirty="0">
              <a:solidFill>
                <a:srgbClr val="344D78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89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Cloud-Native, Mission-Critical, Open-Source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262957" y="1211358"/>
            <a:ext cx="4240944" cy="3423698"/>
            <a:chOff x="7222832" y="1223216"/>
            <a:chExt cx="4240944" cy="3423698"/>
          </a:xfrm>
        </p:grpSpPr>
        <p:grpSp>
          <p:nvGrpSpPr>
            <p:cNvPr id="45" name="Group 44"/>
            <p:cNvGrpSpPr/>
            <p:nvPr/>
          </p:nvGrpSpPr>
          <p:grpSpPr>
            <a:xfrm>
              <a:off x="7222832" y="1223216"/>
              <a:ext cx="3451431" cy="1186489"/>
              <a:chOff x="7841795" y="1009822"/>
              <a:chExt cx="3451431" cy="1186489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778" y="1009822"/>
                <a:ext cx="842555" cy="786384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7841795" y="1826979"/>
                <a:ext cx="16275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Open Sans" charset="0"/>
                    <a:ea typeface="Open Sans" charset="0"/>
                    <a:cs typeface="Open Sans" charset="0"/>
                  </a:rPr>
                  <a:t>Open source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9102333" y="1129337"/>
                <a:ext cx="219089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Apache 2.0 licensed core</a:t>
                </a:r>
              </a:p>
              <a:p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Enterprise offering as upgrade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8425488" y="2968845"/>
              <a:ext cx="3038288" cy="1678069"/>
              <a:chOff x="7700413" y="4561784"/>
              <a:chExt cx="3038288" cy="1678069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2806" y="4808810"/>
                <a:ext cx="889348" cy="786450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7700413" y="4738668"/>
                <a:ext cx="108376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smtClean="0">
                    <a:latin typeface="Open Sans" charset="0"/>
                    <a:ea typeface="Open Sans" charset="0"/>
                    <a:cs typeface="Open Sans" charset="0"/>
                  </a:rPr>
                  <a:t>Apache Cassandra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858015" y="4561784"/>
                <a:ext cx="53893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smtClean="0">
                    <a:latin typeface="Open Sans" charset="0"/>
                    <a:ea typeface="Open Sans" charset="0"/>
                    <a:cs typeface="Open Sans" charset="0"/>
                  </a:rPr>
                  <a:t>Redis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511844" y="4747927"/>
                <a:ext cx="122685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SQL </a:t>
                </a:r>
              </a:p>
              <a:p>
                <a:pPr algn="ctr"/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(coming soon)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7837467" y="5593522"/>
                <a:ext cx="27302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Open Sans" charset="0"/>
                    <a:ea typeface="Open Sans" charset="0"/>
                    <a:cs typeface="Open Sans" charset="0"/>
                  </a:rPr>
                  <a:t>Polyglot persistence with open APIs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2090124" y="5111673"/>
            <a:ext cx="8236420" cy="1172905"/>
            <a:chOff x="2090124" y="5111673"/>
            <a:chExt cx="8236420" cy="1172905"/>
          </a:xfrm>
        </p:grpSpPr>
        <p:grpSp>
          <p:nvGrpSpPr>
            <p:cNvPr id="53" name="Group 52"/>
            <p:cNvGrpSpPr/>
            <p:nvPr/>
          </p:nvGrpSpPr>
          <p:grpSpPr>
            <a:xfrm>
              <a:off x="2090124" y="5125399"/>
              <a:ext cx="4017831" cy="1159179"/>
              <a:chOff x="785225" y="1073522"/>
              <a:chExt cx="4017831" cy="1159179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4003" y="1073522"/>
                <a:ext cx="1068067" cy="679680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785225" y="1863369"/>
                <a:ext cx="40178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Open Sans" charset="0"/>
                    <a:ea typeface="Open Sans" charset="0"/>
                    <a:cs typeface="Open Sans" charset="0"/>
                  </a:rPr>
                  <a:t>Elastic, reconfigurable &amp; portable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957906" y="1133106"/>
                <a:ext cx="257694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Linear read &amp; write scalability</a:t>
                </a:r>
              </a:p>
              <a:p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Reconfigurable with zero downtime</a:t>
                </a:r>
              </a:p>
              <a:p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Cloud-agnostic, no lock-in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6573594" y="5111673"/>
              <a:ext cx="3752950" cy="1171536"/>
              <a:chOff x="2119000" y="5192255"/>
              <a:chExt cx="3752950" cy="1171536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5584" y="5192255"/>
                <a:ext cx="699800" cy="699800"/>
              </a:xfrm>
              <a:prstGeom prst="rect">
                <a:avLst/>
              </a:prstGeom>
            </p:spPr>
          </p:pic>
          <p:sp>
            <p:nvSpPr>
              <p:cNvPr id="65" name="TextBox 64"/>
              <p:cNvSpPr txBox="1"/>
              <p:nvPr/>
            </p:nvSpPr>
            <p:spPr>
              <a:xfrm>
                <a:off x="2119000" y="5994459"/>
                <a:ext cx="3752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Open Sans" charset="0"/>
                    <a:ea typeface="Open Sans" charset="0"/>
                    <a:cs typeface="Open Sans" charset="0"/>
                  </a:rPr>
                  <a:t>Multi-cloud </a:t>
                </a:r>
                <a:r>
                  <a:rPr lang="en-US" b="1" smtClean="0">
                    <a:latin typeface="Open Sans" charset="0"/>
                    <a:ea typeface="Open Sans" charset="0"/>
                    <a:cs typeface="Open Sans" charset="0"/>
                  </a:rPr>
                  <a:t>&amp; Multi-datacenter</a:t>
                </a:r>
                <a:endParaRPr lang="en-US" b="1" dirty="0" smtClean="0">
                  <a:latin typeface="Open Sans" charset="0"/>
                  <a:ea typeface="Open Sans" charset="0"/>
                  <a:cs typeface="Open Sans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035238" y="5337265"/>
                <a:ext cx="196079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Sync replication (default)</a:t>
                </a:r>
              </a:p>
              <a:p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Async replication (optional)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377190" y="1276748"/>
            <a:ext cx="5003665" cy="3085433"/>
            <a:chOff x="377190" y="1276748"/>
            <a:chExt cx="5003665" cy="3085433"/>
          </a:xfrm>
        </p:grpSpPr>
        <p:grpSp>
          <p:nvGrpSpPr>
            <p:cNvPr id="49" name="Group 48"/>
            <p:cNvGrpSpPr/>
            <p:nvPr/>
          </p:nvGrpSpPr>
          <p:grpSpPr>
            <a:xfrm>
              <a:off x="1168833" y="1276748"/>
              <a:ext cx="4212022" cy="1189680"/>
              <a:chOff x="-840820" y="2968989"/>
              <a:chExt cx="4212022" cy="1189680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4818" y="2968989"/>
                <a:ext cx="786384" cy="786384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778716" y="3789337"/>
                <a:ext cx="18439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Open Sans" charset="0"/>
                    <a:ea typeface="Open Sans" charset="0"/>
                    <a:cs typeface="Open Sans" charset="0"/>
                  </a:rPr>
                  <a:t>Highly reliable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-840820" y="3107436"/>
                <a:ext cx="343538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Consistent &amp; Partition-tolerant (CP) </a:t>
                </a:r>
              </a:p>
              <a:p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Highly available when majority replicas available</a:t>
                </a: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377190" y="3193872"/>
              <a:ext cx="3721850" cy="1168309"/>
              <a:chOff x="9026591" y="2935237"/>
              <a:chExt cx="3721850" cy="1168309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9845768" y="2935237"/>
                <a:ext cx="2902673" cy="1168309"/>
                <a:chOff x="9845768" y="2935237"/>
                <a:chExt cx="2902673" cy="1168309"/>
              </a:xfrm>
            </p:grpSpPr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62057" y="2935237"/>
                  <a:ext cx="786384" cy="786384"/>
                </a:xfrm>
                <a:prstGeom prst="rect">
                  <a:avLst/>
                </a:prstGeom>
              </p:spPr>
            </p:pic>
            <p:sp>
              <p:nvSpPr>
                <p:cNvPr id="71" name="TextBox 70"/>
                <p:cNvSpPr txBox="1"/>
                <p:nvPr/>
              </p:nvSpPr>
              <p:spPr>
                <a:xfrm>
                  <a:off x="9845768" y="3734214"/>
                  <a:ext cx="22685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latin typeface="Open Sans" charset="0"/>
                      <a:ea typeface="Open Sans" charset="0"/>
                      <a:cs typeface="Open Sans" charset="0"/>
                    </a:rPr>
                    <a:t>High performance</a:t>
                  </a:r>
                </a:p>
              </p:txBody>
            </p:sp>
          </p:grpSp>
          <p:sp>
            <p:nvSpPr>
              <p:cNvPr id="69" name="TextBox 68"/>
              <p:cNvSpPr txBox="1"/>
              <p:nvPr/>
            </p:nvSpPr>
            <p:spPr>
              <a:xfrm>
                <a:off x="9026591" y="3065231"/>
                <a:ext cx="289933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Built ground-up in C++</a:t>
                </a:r>
              </a:p>
              <a:p>
                <a:r>
                  <a:rPr lang="en-US" sz="1100" dirty="0" smtClean="0">
                    <a:latin typeface="Open Sans" charset="0"/>
                    <a:ea typeface="Open Sans" charset="0"/>
                    <a:cs typeface="Open Sans" charset="0"/>
                  </a:rPr>
                  <a:t>3x read throughput of traditional NoSQL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599935" y="1108954"/>
            <a:ext cx="5348613" cy="3846442"/>
            <a:chOff x="3599935" y="1108954"/>
            <a:chExt cx="5348613" cy="3846442"/>
          </a:xfrm>
        </p:grpSpPr>
        <p:sp>
          <p:nvSpPr>
            <p:cNvPr id="3" name="Triangle 2"/>
            <p:cNvSpPr/>
            <p:nvPr/>
          </p:nvSpPr>
          <p:spPr>
            <a:xfrm>
              <a:off x="3599935" y="1108954"/>
              <a:ext cx="5348613" cy="3826301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 rot="18336289">
              <a:off x="4108971" y="2946107"/>
              <a:ext cx="2087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Montserrat" charset="0"/>
                  <a:ea typeface="Montserrat" charset="0"/>
                  <a:cs typeface="Montserrat" charset="0"/>
                </a:rPr>
                <a:t>MISSION-CRITICAL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471017" y="4616842"/>
              <a:ext cx="1758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Montserrat" charset="0"/>
                  <a:ea typeface="Montserrat" charset="0"/>
                  <a:cs typeface="Montserrat" charset="0"/>
                </a:rPr>
                <a:t>CLOUD-NATIVE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rot="3279195">
              <a:off x="6352945" y="2917786"/>
              <a:ext cx="21130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Montserrat" charset="0"/>
                  <a:ea typeface="Montserrat" charset="0"/>
                  <a:cs typeface="Montserrat" charset="0"/>
                </a:rPr>
                <a:t>OPEN ECOSYSTEM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51" y="2967734"/>
            <a:ext cx="1177579" cy="124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9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Barriers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48519" y="987593"/>
            <a:ext cx="10088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A unified</a:t>
            </a:r>
            <a:r>
              <a:rPr lang="en-US" sz="28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, cloud-native platform for mission-critical data</a:t>
            </a:r>
            <a:endParaRPr lang="en-US" sz="2800" dirty="0">
              <a:solidFill>
                <a:schemeClr val="accent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550014"/>
            <a:ext cx="38897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SQL DB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Open Sans" charset="0"/>
                <a:ea typeface="Open Sans" charset="0"/>
                <a:cs typeface="Open Sans" charset="0"/>
              </a:rPr>
              <a:t>R</a:t>
            </a:r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>eliable, strongly </a:t>
            </a:r>
            <a:r>
              <a:rPr lang="en-US" sz="1600" b="1" dirty="0" smtClean="0">
                <a:latin typeface="Open Sans" charset="0"/>
                <a:ea typeface="Open Sans" charset="0"/>
                <a:cs typeface="Open Sans" charset="0"/>
              </a:rPr>
              <a:t>consistent</a:t>
            </a:r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> core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latin typeface="Open Sans" charset="0"/>
                <a:ea typeface="Open Sans" charset="0"/>
                <a:cs typeface="Open Sans" charset="0"/>
              </a:rPr>
              <a:t>Relational</a:t>
            </a:r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> data model &amp; </a:t>
            </a:r>
            <a:r>
              <a:rPr lang="en-US" sz="1600" b="1" dirty="0" smtClean="0">
                <a:latin typeface="Open Sans" charset="0"/>
                <a:ea typeface="Open Sans" charset="0"/>
                <a:cs typeface="Open Sans" charset="0"/>
              </a:rPr>
              <a:t>ACID</a:t>
            </a:r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> txns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latin typeface="Open Sans" charset="0"/>
                <a:ea typeface="Open Sans" charset="0"/>
                <a:cs typeface="Open Sans" charset="0"/>
              </a:rPr>
              <a:t>Low-latency</a:t>
            </a:r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> reads &amp; writes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343013" y="2550014"/>
            <a:ext cx="47571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Open Sans" charset="0"/>
              </a:rPr>
              <a:t>NoSQL DB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latin typeface="Open Sans" charset="0"/>
              </a:rPr>
              <a:t>Available</a:t>
            </a:r>
            <a:r>
              <a:rPr lang="en-US" sz="1600" dirty="0" smtClean="0">
                <a:latin typeface="Open Sans" charset="0"/>
              </a:rPr>
              <a:t> across multi-datacenters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latin typeface="Open Sans" charset="0"/>
              </a:rPr>
              <a:t>Multi-model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latin typeface="Open Sans" charset="0"/>
              </a:rPr>
              <a:t>High throughput </a:t>
            </a:r>
            <a:r>
              <a:rPr lang="en-US" sz="1600" dirty="0" smtClean="0">
                <a:latin typeface="Open Sans" charset="0"/>
              </a:rPr>
              <a:t>writes, </a:t>
            </a:r>
            <a:r>
              <a:rPr lang="en-US" sz="1600" b="1" dirty="0" smtClean="0">
                <a:latin typeface="Open Sans" charset="0"/>
              </a:rPr>
              <a:t>low-latency</a:t>
            </a:r>
            <a:r>
              <a:rPr lang="en-US" sz="1600" dirty="0" smtClean="0">
                <a:latin typeface="Open Sans" charset="0"/>
              </a:rPr>
              <a:t> reads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Open Sans" charset="0"/>
              </a:rPr>
              <a:t>Native </a:t>
            </a:r>
            <a:r>
              <a:rPr lang="en-US" sz="1600" b="1" dirty="0">
                <a:latin typeface="Open Sans" charset="0"/>
              </a:rPr>
              <a:t>integration</a:t>
            </a:r>
            <a:r>
              <a:rPr lang="en-US" sz="1600" dirty="0">
                <a:latin typeface="Open Sans" charset="0"/>
              </a:rPr>
              <a:t> </a:t>
            </a:r>
            <a:r>
              <a:rPr lang="en-US" sz="1600" dirty="0" smtClean="0">
                <a:latin typeface="Open Sans" charset="0"/>
              </a:rPr>
              <a:t>w/ Analytics &amp; Streaming infrastructure (e.g. Apache Spark/Kafka)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022883" y="4835523"/>
            <a:ext cx="46529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Cloud-Native Infrastructure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latin typeface="Open Sans" charset="0"/>
                <a:ea typeface="Open Sans" charset="0"/>
                <a:cs typeface="Open Sans" charset="0"/>
              </a:rPr>
              <a:t>Elastic</a:t>
            </a:r>
            <a:r>
              <a:rPr lang="en-US" sz="16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>and geo-distributed </a:t>
            </a:r>
            <a:r>
              <a:rPr lang="en-US" sz="1600" b="1" dirty="0" smtClean="0">
                <a:latin typeface="Open Sans" charset="0"/>
                <a:ea typeface="Open Sans" charset="0"/>
                <a:cs typeface="Open Sans" charset="0"/>
              </a:rPr>
              <a:t>fault-tolerance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latin typeface="Open Sans" charset="0"/>
                <a:ea typeface="Open Sans" charset="0"/>
                <a:cs typeface="Open Sans" charset="0"/>
              </a:rPr>
              <a:t>Reconfigurable</a:t>
            </a:r>
            <a:r>
              <a:rPr lang="en-US" sz="1600" dirty="0">
                <a:latin typeface="Open Sans" charset="0"/>
                <a:ea typeface="Open Sans" charset="0"/>
                <a:cs typeface="Open Sans" charset="0"/>
              </a:rPr>
              <a:t> with zero </a:t>
            </a:r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>downtime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>Cloud-agnostic, </a:t>
            </a:r>
            <a:r>
              <a:rPr lang="en-US" sz="1600" b="1" dirty="0" smtClean="0">
                <a:latin typeface="Open Sans" charset="0"/>
                <a:ea typeface="Open Sans" charset="0"/>
                <a:cs typeface="Open Sans" charset="0"/>
              </a:rPr>
              <a:t>portable</a:t>
            </a:r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> across clouds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27" y="1495276"/>
            <a:ext cx="3446071" cy="344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7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Cloud-Based Mission-Critical Apps </a:t>
            </a:r>
            <a:r>
              <a:rPr lang="en-US" dirty="0"/>
              <a:t>T</a:t>
            </a:r>
            <a:r>
              <a:rPr lang="en-US" dirty="0" smtClean="0"/>
              <a:t>oday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783355" y="3352576"/>
            <a:ext cx="4219320" cy="2918136"/>
          </a:xfrm>
          <a:prstGeom prst="roundRect">
            <a:avLst>
              <a:gd name="adj" fmla="val 9818"/>
            </a:avLst>
          </a:prstGeom>
          <a:noFill/>
          <a:ln w="19050">
            <a:solidFill>
              <a:srgbClr val="F75821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23" name="TextBox 32"/>
          <p:cNvSpPr txBox="1">
            <a:spLocks noChangeArrowheads="1"/>
          </p:cNvSpPr>
          <p:nvPr/>
        </p:nvSpPr>
        <p:spPr bwMode="auto">
          <a:xfrm>
            <a:off x="1806739" y="5977405"/>
            <a:ext cx="1995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75821"/>
                </a:solidFill>
                <a:latin typeface="+mj-lt"/>
                <a:ea typeface="Verdana" pitchFamily="34" charset="0"/>
                <a:cs typeface="Helvetica Neue"/>
              </a:rPr>
              <a:t>Datacenter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584" y="4902445"/>
            <a:ext cx="115129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1" dirty="0">
                <a:latin typeface="Open Sans" charset="0"/>
                <a:ea typeface="Open Sans" charset="0"/>
                <a:cs typeface="Open Sans" charset="0"/>
              </a:rPr>
              <a:t>SQL Master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553" y="3595113"/>
            <a:ext cx="903491" cy="76268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426" y="1695986"/>
            <a:ext cx="1408879" cy="688692"/>
          </a:xfrm>
          <a:prstGeom prst="rect">
            <a:avLst/>
          </a:prstGeom>
        </p:spPr>
      </p:pic>
      <p:sp>
        <p:nvSpPr>
          <p:cNvPr id="61" name="Rounded Rectangle 60"/>
          <p:cNvSpPr/>
          <p:nvPr/>
        </p:nvSpPr>
        <p:spPr>
          <a:xfrm>
            <a:off x="5255626" y="3352577"/>
            <a:ext cx="4193476" cy="2918135"/>
          </a:xfrm>
          <a:prstGeom prst="roundRect">
            <a:avLst>
              <a:gd name="adj" fmla="val 9818"/>
            </a:avLst>
          </a:prstGeom>
          <a:noFill/>
          <a:ln w="19050">
            <a:solidFill>
              <a:srgbClr val="F75821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619687" y="4902445"/>
            <a:ext cx="1019192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1" dirty="0">
                <a:latin typeface="Open Sans" charset="0"/>
                <a:ea typeface="Open Sans" charset="0"/>
                <a:cs typeface="Open Sans" charset="0"/>
              </a:rPr>
              <a:t>SQL Slave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265" y="5245358"/>
            <a:ext cx="1008444" cy="67565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197" y="1933353"/>
            <a:ext cx="432915" cy="427619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832" y="1911300"/>
            <a:ext cx="432915" cy="42761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1793" y="1897797"/>
            <a:ext cx="432915" cy="42761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033" y="1944061"/>
            <a:ext cx="432915" cy="427619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668" y="1922008"/>
            <a:ext cx="432915" cy="42761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629" y="1908505"/>
            <a:ext cx="432915" cy="427619"/>
          </a:xfrm>
          <a:prstGeom prst="rect">
            <a:avLst/>
          </a:prstGeom>
        </p:spPr>
      </p:pic>
      <p:sp>
        <p:nvSpPr>
          <p:cNvPr id="88" name="Rounded Rectangle 87"/>
          <p:cNvSpPr/>
          <p:nvPr/>
        </p:nvSpPr>
        <p:spPr>
          <a:xfrm>
            <a:off x="809300" y="1604495"/>
            <a:ext cx="8639801" cy="1058605"/>
          </a:xfrm>
          <a:prstGeom prst="roundRect">
            <a:avLst>
              <a:gd name="adj" fmla="val 9818"/>
            </a:avLst>
          </a:prstGeom>
          <a:noFill/>
          <a:ln w="19050">
            <a:solidFill>
              <a:srgbClr val="344D78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2111" y="2323214"/>
            <a:ext cx="1842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Stateless </a:t>
            </a:r>
            <a:r>
              <a:rPr lang="en-US" sz="1200" dirty="0" err="1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microservices</a:t>
            </a:r>
            <a:endParaRPr lang="en-US" sz="1200" dirty="0">
              <a:solidFill>
                <a:srgbClr val="344D78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601" y="5303752"/>
            <a:ext cx="988992" cy="662625"/>
          </a:xfrm>
          <a:prstGeom prst="rect">
            <a:avLst/>
          </a:prstGeom>
        </p:spPr>
      </p:pic>
      <p:sp>
        <p:nvSpPr>
          <p:cNvPr id="103" name="TextBox 32"/>
          <p:cNvSpPr txBox="1">
            <a:spLocks noChangeArrowheads="1"/>
          </p:cNvSpPr>
          <p:nvPr/>
        </p:nvSpPr>
        <p:spPr bwMode="auto">
          <a:xfrm>
            <a:off x="6354425" y="5989645"/>
            <a:ext cx="1995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75821"/>
                </a:solidFill>
                <a:latin typeface="+mj-lt"/>
                <a:ea typeface="Verdana" pitchFamily="34" charset="0"/>
                <a:cs typeface="Helvetica Neue"/>
              </a:rPr>
              <a:t>Datacenter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22" y="4329618"/>
            <a:ext cx="497191" cy="49719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635" y="4329618"/>
            <a:ext cx="497191" cy="497191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755" y="4330758"/>
            <a:ext cx="497191" cy="497191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607" y="4313206"/>
            <a:ext cx="497191" cy="497191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689" y="4313206"/>
            <a:ext cx="497191" cy="497191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262" y="4314346"/>
            <a:ext cx="497191" cy="497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230" y="5440231"/>
            <a:ext cx="1478089" cy="49192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80" y="5496578"/>
            <a:ext cx="1478089" cy="49192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291939" y="2663100"/>
            <a:ext cx="0" cy="1694701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1582080" y="2663100"/>
            <a:ext cx="0" cy="1694701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1829132" y="2664568"/>
            <a:ext cx="0" cy="1694701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749046" y="1368990"/>
            <a:ext cx="1921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SQL for OLTP data</a:t>
            </a:r>
          </a:p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Manual </a:t>
            </a:r>
            <a:r>
              <a:rPr lang="en-US" sz="1600" dirty="0" err="1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sharding</a:t>
            </a:r>
            <a:endParaRPr lang="en-US" sz="1600" dirty="0">
              <a:solidFill>
                <a:srgbClr val="344D78"/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Open Sans" charset="0"/>
                <a:ea typeface="Open Sans" charset="0"/>
                <a:cs typeface="Open Sans" charset="0"/>
              </a:rPr>
              <a:t>Cost: dev team</a:t>
            </a:r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5814640" y="2661632"/>
            <a:ext cx="0" cy="1694701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6104781" y="2661632"/>
            <a:ext cx="0" cy="1694701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6351833" y="2663100"/>
            <a:ext cx="0" cy="1694701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5" idx="3"/>
            <a:endCxn id="106" idx="1"/>
          </p:cNvCxnSpPr>
          <p:nvPr/>
        </p:nvCxnSpPr>
        <p:spPr>
          <a:xfrm flipV="1">
            <a:off x="2245946" y="4561801"/>
            <a:ext cx="3288661" cy="17552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ular Callout 115"/>
          <p:cNvSpPr/>
          <p:nvPr/>
        </p:nvSpPr>
        <p:spPr>
          <a:xfrm>
            <a:off x="9764893" y="4313082"/>
            <a:ext cx="2268508" cy="860516"/>
          </a:xfrm>
          <a:prstGeom prst="wedgeRectCallout">
            <a:avLst>
              <a:gd name="adj1" fmla="val -285261"/>
              <a:gd name="adj2" fmla="val -40779"/>
            </a:avLst>
          </a:prstGeom>
          <a:noFill/>
          <a:ln>
            <a:solidFill>
              <a:srgbClr val="344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cxnSp>
        <p:nvCxnSpPr>
          <p:cNvPr id="117" name="Straight Arrow Connector 116"/>
          <p:cNvCxnSpPr/>
          <p:nvPr/>
        </p:nvCxnSpPr>
        <p:spPr>
          <a:xfrm flipV="1">
            <a:off x="2245946" y="4722303"/>
            <a:ext cx="3288661" cy="17552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flipV="1">
            <a:off x="2247410" y="4387841"/>
            <a:ext cx="3288661" cy="17552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V="1">
            <a:off x="3882561" y="3867468"/>
            <a:ext cx="2909191" cy="2733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3882561" y="4011054"/>
            <a:ext cx="2909191" cy="19649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V="1">
            <a:off x="3884025" y="3689595"/>
            <a:ext cx="2907727" cy="6647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9702052" y="4319421"/>
            <a:ext cx="1963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Manual replication</a:t>
            </a:r>
          </a:p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Manual failover</a:t>
            </a:r>
          </a:p>
          <a:p>
            <a:r>
              <a:rPr lang="en-US" sz="1600" dirty="0">
                <a:solidFill>
                  <a:srgbClr val="FF0000"/>
                </a:solidFill>
                <a:latin typeface="Open Sans" charset="0"/>
                <a:ea typeface="Open Sans" charset="0"/>
                <a:cs typeface="Open Sans" charset="0"/>
              </a:rPr>
              <a:t>Cost: ops team</a:t>
            </a:r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2478125" y="2661633"/>
            <a:ext cx="0" cy="2778599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4058044" y="2675259"/>
            <a:ext cx="0" cy="2511965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6903184" y="2675259"/>
            <a:ext cx="0" cy="2778599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8610485" y="2661632"/>
            <a:ext cx="0" cy="2511965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2832035" y="2661632"/>
            <a:ext cx="0" cy="955125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3070319" y="2654332"/>
            <a:ext cx="0" cy="955125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3307141" y="2663100"/>
            <a:ext cx="0" cy="955125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7218161" y="2661632"/>
            <a:ext cx="0" cy="955125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7456445" y="2654332"/>
            <a:ext cx="0" cy="955125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>
            <a:off x="7693268" y="2663100"/>
            <a:ext cx="0" cy="955125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9749046" y="2374189"/>
            <a:ext cx="2299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NoSQL for other data</a:t>
            </a:r>
          </a:p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App aware of data silo</a:t>
            </a:r>
          </a:p>
          <a:p>
            <a:r>
              <a:rPr lang="en-US" sz="1600" dirty="0">
                <a:solidFill>
                  <a:srgbClr val="FF0000"/>
                </a:solidFill>
                <a:latin typeface="Open Sans" charset="0"/>
                <a:ea typeface="Open Sans" charset="0"/>
                <a:cs typeface="Open Sans" charset="0"/>
              </a:rPr>
              <a:t>Cost: dev team</a:t>
            </a:r>
          </a:p>
        </p:txBody>
      </p:sp>
      <p:sp>
        <p:nvSpPr>
          <p:cNvPr id="145" name="Rectangular Callout 144"/>
          <p:cNvSpPr/>
          <p:nvPr/>
        </p:nvSpPr>
        <p:spPr>
          <a:xfrm>
            <a:off x="9741695" y="3326126"/>
            <a:ext cx="2268508" cy="906311"/>
          </a:xfrm>
          <a:prstGeom prst="wedgeRectCallout">
            <a:avLst>
              <a:gd name="adj1" fmla="val -320446"/>
              <a:gd name="adj2" fmla="val 7989"/>
            </a:avLst>
          </a:prstGeom>
          <a:noFill/>
          <a:ln>
            <a:solidFill>
              <a:srgbClr val="344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9741695" y="3370662"/>
            <a:ext cx="2214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Cache for low latency</a:t>
            </a:r>
          </a:p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App does caching</a:t>
            </a:r>
          </a:p>
          <a:p>
            <a:r>
              <a:rPr lang="en-US" sz="1600" dirty="0">
                <a:solidFill>
                  <a:srgbClr val="FF0000"/>
                </a:solidFill>
                <a:latin typeface="Open Sans" charset="0"/>
                <a:ea typeface="Open Sans" charset="0"/>
                <a:cs typeface="Open Sans" charset="0"/>
              </a:rPr>
              <a:t>Cost: dev team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9764893" y="5245358"/>
            <a:ext cx="2268508" cy="1082841"/>
          </a:xfrm>
          <a:prstGeom prst="rect">
            <a:avLst/>
          </a:prstGeom>
          <a:noFill/>
          <a:ln>
            <a:solidFill>
              <a:srgbClr val="344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8" name="TextBox 147"/>
          <p:cNvSpPr txBox="1"/>
          <p:nvPr/>
        </p:nvSpPr>
        <p:spPr>
          <a:xfrm>
            <a:off x="9666969" y="5241229"/>
            <a:ext cx="2489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Data inconsistency/loss</a:t>
            </a:r>
          </a:p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Fragile infra</a:t>
            </a:r>
          </a:p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Hours of debugging</a:t>
            </a:r>
          </a:p>
          <a:p>
            <a:r>
              <a:rPr lang="en-US" sz="1600" dirty="0">
                <a:solidFill>
                  <a:srgbClr val="FF0000"/>
                </a:solidFill>
                <a:latin typeface="Open Sans" charset="0"/>
                <a:ea typeface="Open Sans" charset="0"/>
                <a:cs typeface="Open Sans" charset="0"/>
              </a:rPr>
              <a:t>Cost: dev + ops team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583" y="3627786"/>
            <a:ext cx="486647" cy="48664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135" y="3623334"/>
            <a:ext cx="486647" cy="48664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298" y="3604933"/>
            <a:ext cx="486647" cy="48664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414" y="3583523"/>
            <a:ext cx="486647" cy="48664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395" y="3570995"/>
            <a:ext cx="486647" cy="486647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9749046" y="1324455"/>
            <a:ext cx="2268508" cy="940592"/>
          </a:xfrm>
          <a:prstGeom prst="wedgeRectCallout">
            <a:avLst>
              <a:gd name="adj1" fmla="val -407443"/>
              <a:gd name="adj2" fmla="val 273817"/>
            </a:avLst>
          </a:prstGeom>
          <a:noFill/>
          <a:ln>
            <a:solidFill>
              <a:srgbClr val="344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143" name="Rectangular Callout 142"/>
          <p:cNvSpPr/>
          <p:nvPr/>
        </p:nvSpPr>
        <p:spPr>
          <a:xfrm>
            <a:off x="9749046" y="2347193"/>
            <a:ext cx="2268508" cy="888771"/>
          </a:xfrm>
          <a:prstGeom prst="wedgeRectCallout">
            <a:avLst>
              <a:gd name="adj1" fmla="val -331272"/>
              <a:gd name="adj2" fmla="val 315847"/>
            </a:avLst>
          </a:prstGeom>
          <a:noFill/>
          <a:ln>
            <a:solidFill>
              <a:srgbClr val="344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2436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2" grpId="0"/>
      <p:bldP spid="22" grpId="0"/>
      <p:bldP spid="116" grpId="0" animBg="1"/>
      <p:bldP spid="126" grpId="0"/>
      <p:bldP spid="144" grpId="0"/>
      <p:bldP spid="145" grpId="0" animBg="1"/>
      <p:bldP spid="146" grpId="0"/>
      <p:bldP spid="147" grpId="0" animBg="1"/>
      <p:bldP spid="148" grpId="0"/>
      <p:bldP spid="13" grpId="0" animBg="1"/>
      <p:bldP spid="1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Cloud-Based Mission-Critical Apps with YugaByte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783354" y="3352576"/>
            <a:ext cx="8665745" cy="2918136"/>
          </a:xfrm>
          <a:prstGeom prst="roundRect">
            <a:avLst>
              <a:gd name="adj" fmla="val 9818"/>
            </a:avLst>
          </a:prstGeom>
          <a:noFill/>
          <a:ln w="19050">
            <a:solidFill>
              <a:srgbClr val="F75821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23" name="TextBox 32"/>
          <p:cNvSpPr txBox="1">
            <a:spLocks noChangeArrowheads="1"/>
          </p:cNvSpPr>
          <p:nvPr/>
        </p:nvSpPr>
        <p:spPr bwMode="auto">
          <a:xfrm>
            <a:off x="1806739" y="5977405"/>
            <a:ext cx="1995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75821"/>
                </a:solidFill>
                <a:latin typeface="+mj-lt"/>
                <a:ea typeface="Verdana" pitchFamily="34" charset="0"/>
                <a:cs typeface="Helvetica Neue"/>
              </a:rPr>
              <a:t>Datacenter 1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426" y="1695986"/>
            <a:ext cx="1408879" cy="68869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197" y="1933353"/>
            <a:ext cx="432915" cy="427619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832" y="1911300"/>
            <a:ext cx="432915" cy="42761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1793" y="1897797"/>
            <a:ext cx="432915" cy="42761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033" y="1944061"/>
            <a:ext cx="432915" cy="427619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668" y="1922008"/>
            <a:ext cx="432915" cy="42761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629" y="1908505"/>
            <a:ext cx="432915" cy="427619"/>
          </a:xfrm>
          <a:prstGeom prst="rect">
            <a:avLst/>
          </a:prstGeom>
        </p:spPr>
      </p:pic>
      <p:sp>
        <p:nvSpPr>
          <p:cNvPr id="88" name="Rounded Rectangle 87"/>
          <p:cNvSpPr/>
          <p:nvPr/>
        </p:nvSpPr>
        <p:spPr>
          <a:xfrm>
            <a:off x="809300" y="1604495"/>
            <a:ext cx="8639801" cy="1058605"/>
          </a:xfrm>
          <a:prstGeom prst="roundRect">
            <a:avLst>
              <a:gd name="adj" fmla="val 9818"/>
            </a:avLst>
          </a:prstGeom>
          <a:noFill/>
          <a:ln w="19050">
            <a:solidFill>
              <a:srgbClr val="344D78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2111" y="2323214"/>
            <a:ext cx="1842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Stateless </a:t>
            </a:r>
            <a:r>
              <a:rPr lang="en-US" sz="1200" dirty="0" err="1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microservices</a:t>
            </a:r>
            <a:endParaRPr lang="en-US" sz="1200" dirty="0">
              <a:solidFill>
                <a:srgbClr val="344D78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3" name="TextBox 32"/>
          <p:cNvSpPr txBox="1">
            <a:spLocks noChangeArrowheads="1"/>
          </p:cNvSpPr>
          <p:nvPr/>
        </p:nvSpPr>
        <p:spPr bwMode="auto">
          <a:xfrm>
            <a:off x="6354425" y="5989645"/>
            <a:ext cx="1995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75821"/>
                </a:solidFill>
                <a:latin typeface="+mj-lt"/>
                <a:ea typeface="Verdana" pitchFamily="34" charset="0"/>
                <a:cs typeface="Helvetica Neue"/>
              </a:rPr>
              <a:t>Datacenter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49045" y="1368990"/>
            <a:ext cx="2062488" cy="830997"/>
          </a:xfrm>
          <a:prstGeom prst="rect">
            <a:avLst/>
          </a:prstGeom>
          <a:noFill/>
          <a:ln w="12700">
            <a:solidFill>
              <a:srgbClr val="344D78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Automatic </a:t>
            </a:r>
            <a:r>
              <a:rPr lang="en-US" sz="1600" dirty="0" err="1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Sharding</a:t>
            </a:r>
            <a:endParaRPr lang="en-US" sz="1600" dirty="0">
              <a:solidFill>
                <a:srgbClr val="344D78"/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Automatic Failover</a:t>
            </a:r>
          </a:p>
          <a:p>
            <a:r>
              <a:rPr lang="en-US" sz="1600" strike="sngStrike" dirty="0">
                <a:solidFill>
                  <a:srgbClr val="00B050"/>
                </a:solidFill>
                <a:latin typeface="Open Sans" charset="0"/>
                <a:ea typeface="Open Sans" charset="0"/>
                <a:cs typeface="Open Sans" charset="0"/>
              </a:rPr>
              <a:t>Cost: dev team</a:t>
            </a:r>
          </a:p>
        </p:txBody>
      </p:sp>
      <p:cxnSp>
        <p:nvCxnSpPr>
          <p:cNvPr id="135" name="Straight Arrow Connector 134"/>
          <p:cNvCxnSpPr/>
          <p:nvPr/>
        </p:nvCxnSpPr>
        <p:spPr>
          <a:xfrm>
            <a:off x="2832035" y="2661632"/>
            <a:ext cx="1071" cy="690944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9749046" y="2374189"/>
            <a:ext cx="1599220" cy="584775"/>
          </a:xfrm>
          <a:prstGeom prst="rect">
            <a:avLst/>
          </a:prstGeom>
          <a:noFill/>
          <a:ln w="12700">
            <a:solidFill>
              <a:srgbClr val="344D78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No data silos</a:t>
            </a:r>
          </a:p>
          <a:p>
            <a:r>
              <a:rPr lang="en-US" sz="1600" strike="sngStrike" dirty="0">
                <a:solidFill>
                  <a:srgbClr val="00B050"/>
                </a:solidFill>
                <a:latin typeface="Open Sans" charset="0"/>
                <a:ea typeface="Open Sans" charset="0"/>
                <a:cs typeface="Open Sans" charset="0"/>
              </a:rPr>
              <a:t>Cost: dev team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9749045" y="3145498"/>
            <a:ext cx="2117246" cy="584775"/>
          </a:xfrm>
          <a:prstGeom prst="rect">
            <a:avLst/>
          </a:prstGeom>
          <a:noFill/>
          <a:ln w="12700">
            <a:solidFill>
              <a:srgbClr val="344D78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44D78"/>
                </a:solidFill>
                <a:latin typeface="Open Sans" charset="0"/>
                <a:ea typeface="Open Sans" charset="0"/>
                <a:cs typeface="Open Sans" charset="0"/>
              </a:rPr>
              <a:t>Transparent caching</a:t>
            </a:r>
          </a:p>
          <a:p>
            <a:r>
              <a:rPr lang="en-US" sz="1600" strike="sngStrike" dirty="0">
                <a:solidFill>
                  <a:srgbClr val="00B050"/>
                </a:solidFill>
                <a:latin typeface="Open Sans" charset="0"/>
                <a:ea typeface="Open Sans" charset="0"/>
                <a:cs typeface="Open Sans" charset="0"/>
              </a:rPr>
              <a:t>Cost: dev team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9749046" y="3904475"/>
            <a:ext cx="1822935" cy="830997"/>
          </a:xfrm>
          <a:prstGeom prst="rect">
            <a:avLst/>
          </a:prstGeom>
          <a:noFill/>
          <a:ln w="12700">
            <a:solidFill>
              <a:srgbClr val="344D78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Open Sans" charset="0"/>
                <a:ea typeface="Open Sans" charset="0"/>
                <a:cs typeface="Open Sans" charset="0"/>
              </a:rPr>
              <a:t>Build better apps</a:t>
            </a:r>
          </a:p>
          <a:p>
            <a:r>
              <a:rPr lang="en-US" sz="1600" dirty="0">
                <a:solidFill>
                  <a:srgbClr val="00B050"/>
                </a:solidFill>
                <a:latin typeface="Open Sans" charset="0"/>
                <a:ea typeface="Open Sans" charset="0"/>
                <a:cs typeface="Open Sans" charset="0"/>
              </a:rPr>
              <a:t>Lower total cost</a:t>
            </a:r>
          </a:p>
          <a:p>
            <a:r>
              <a:rPr lang="en-US" sz="1600" dirty="0">
                <a:solidFill>
                  <a:srgbClr val="00B050"/>
                </a:solidFill>
                <a:latin typeface="Open Sans" charset="0"/>
                <a:ea typeface="Open Sans" charset="0"/>
                <a:cs typeface="Open Sans" charset="0"/>
              </a:rPr>
              <a:t>High agility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3044006" y="2654325"/>
            <a:ext cx="1071" cy="690944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3264747" y="2655789"/>
            <a:ext cx="1071" cy="690944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7131317" y="2680175"/>
            <a:ext cx="1071" cy="690944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7343287" y="2672868"/>
            <a:ext cx="1071" cy="690944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7564029" y="2674332"/>
            <a:ext cx="1071" cy="690944"/>
          </a:xfrm>
          <a:prstGeom prst="straightConnector1">
            <a:avLst/>
          </a:prstGeom>
          <a:ln w="12700">
            <a:solidFill>
              <a:srgbClr val="344D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965252" y="4256260"/>
            <a:ext cx="6385048" cy="701184"/>
            <a:chOff x="1473939" y="3192195"/>
            <a:chExt cx="4788786" cy="52588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3939" y="3192195"/>
              <a:ext cx="444623" cy="47160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4587" y="3192196"/>
              <a:ext cx="444623" cy="47160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8102" y="3246476"/>
              <a:ext cx="444623" cy="4716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10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44" grpId="0" animBg="1"/>
      <p:bldP spid="146" grpId="0" animBg="1"/>
      <p:bldP spid="1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an 59"/>
          <p:cNvSpPr/>
          <p:nvPr/>
        </p:nvSpPr>
        <p:spPr>
          <a:xfrm>
            <a:off x="5593356" y="5861008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9" name="Can 58"/>
          <p:cNvSpPr/>
          <p:nvPr/>
        </p:nvSpPr>
        <p:spPr>
          <a:xfrm>
            <a:off x="8409305" y="4744025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8" name="Can 57"/>
          <p:cNvSpPr/>
          <p:nvPr/>
        </p:nvSpPr>
        <p:spPr>
          <a:xfrm>
            <a:off x="2632285" y="4728581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54" y="274640"/>
            <a:ext cx="11854545" cy="834314"/>
          </a:xfrm>
        </p:spPr>
        <p:txBody>
          <a:bodyPr/>
          <a:lstStyle/>
          <a:p>
            <a:r>
              <a:rPr lang="en-US" dirty="0" smtClean="0"/>
              <a:t>Architecture </a:t>
            </a:r>
            <a:r>
              <a:rPr lang="mr-IN" dirty="0" smtClean="0"/>
              <a:t>–</a:t>
            </a:r>
            <a:r>
              <a:rPr lang="en-US" dirty="0" smtClean="0"/>
              <a:t> 3 Node </a:t>
            </a:r>
            <a:r>
              <a:rPr lang="en-US" dirty="0"/>
              <a:t>C</a:t>
            </a:r>
            <a:r>
              <a:rPr lang="en-US" dirty="0" smtClean="0"/>
              <a:t>luster</a:t>
            </a: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770453" y="5622377"/>
            <a:ext cx="3834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Open Sans" charset="0"/>
                <a:ea typeface="Open Sans" charset="0"/>
                <a:cs typeface="Open Sans" charset="0"/>
              </a:rPr>
              <a:t>DocDB LSM Storage Engine</a:t>
            </a:r>
          </a:p>
          <a:p>
            <a:pPr algn="ctr"/>
            <a:r>
              <a:rPr lang="en-US" sz="1200" dirty="0" smtClean="0">
                <a:latin typeface="Open Sans" charset="0"/>
                <a:ea typeface="Open Sans" charset="0"/>
                <a:cs typeface="Open Sans" charset="0"/>
              </a:rPr>
              <a:t>Built for storing ever-growing data, based on a heavily customized version of RocksDB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0279" y="4099107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tablet 1’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4331" y="5405342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tablet 1’</a:t>
            </a:r>
          </a:p>
        </p:txBody>
      </p:sp>
      <p:sp>
        <p:nvSpPr>
          <p:cNvPr id="19" name="Can 18"/>
          <p:cNvSpPr/>
          <p:nvPr/>
        </p:nvSpPr>
        <p:spPr>
          <a:xfrm>
            <a:off x="8409305" y="4467120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>
            <a:off x="8409305" y="4181000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n 20"/>
          <p:cNvSpPr/>
          <p:nvPr/>
        </p:nvSpPr>
        <p:spPr>
          <a:xfrm>
            <a:off x="8409305" y="3896293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21"/>
          <p:cNvSpPr/>
          <p:nvPr/>
        </p:nvSpPr>
        <p:spPr>
          <a:xfrm>
            <a:off x="5593357" y="5583006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/>
          <p:cNvSpPr/>
          <p:nvPr/>
        </p:nvSpPr>
        <p:spPr>
          <a:xfrm>
            <a:off x="5593357" y="5299315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n 23"/>
          <p:cNvSpPr/>
          <p:nvPr/>
        </p:nvSpPr>
        <p:spPr>
          <a:xfrm>
            <a:off x="5593357" y="5014064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22419" y="3576742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yb-tserver1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02727" y="3626560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yb-tserver2</a:t>
            </a:r>
            <a:endParaRPr lang="en-US" sz="1200" b="1" dirty="0" smtClean="0">
              <a:solidFill>
                <a:schemeClr val="accent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93521" y="4784205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yb-tserver3</a:t>
            </a:r>
          </a:p>
        </p:txBody>
      </p:sp>
      <p:cxnSp>
        <p:nvCxnSpPr>
          <p:cNvPr id="10" name="Straight Arrow Connector 9"/>
          <p:cNvCxnSpPr>
            <a:stCxn id="46" idx="4"/>
            <a:endCxn id="21" idx="2"/>
          </p:cNvCxnSpPr>
          <p:nvPr/>
        </p:nvCxnSpPr>
        <p:spPr>
          <a:xfrm>
            <a:off x="3683845" y="4062120"/>
            <a:ext cx="4725460" cy="300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58" idx="3"/>
          </p:cNvCxnSpPr>
          <p:nvPr/>
        </p:nvCxnSpPr>
        <p:spPr>
          <a:xfrm>
            <a:off x="3158065" y="5120421"/>
            <a:ext cx="2450353" cy="5349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59" idx="3"/>
          </p:cNvCxnSpPr>
          <p:nvPr/>
        </p:nvCxnSpPr>
        <p:spPr>
          <a:xfrm flipV="1">
            <a:off x="6606280" y="5135865"/>
            <a:ext cx="2328805" cy="5128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809970" y="4044443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tablet 1’</a:t>
            </a:r>
          </a:p>
        </p:txBody>
      </p:sp>
      <p:sp>
        <p:nvSpPr>
          <p:cNvPr id="44" name="Can 43"/>
          <p:cNvSpPr/>
          <p:nvPr/>
        </p:nvSpPr>
        <p:spPr>
          <a:xfrm>
            <a:off x="2632285" y="4448457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44"/>
          <p:cNvSpPr/>
          <p:nvPr/>
        </p:nvSpPr>
        <p:spPr>
          <a:xfrm>
            <a:off x="2632285" y="4162337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/>
          <p:cNvSpPr/>
          <p:nvPr/>
        </p:nvSpPr>
        <p:spPr>
          <a:xfrm>
            <a:off x="2632285" y="3866200"/>
            <a:ext cx="1051560" cy="391840"/>
          </a:xfrm>
          <a:prstGeom prst="ca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2672001" y="4011819"/>
            <a:ext cx="6788864" cy="1964998"/>
            <a:chOff x="2672001" y="4011819"/>
            <a:chExt cx="6788864" cy="1964998"/>
          </a:xfrm>
        </p:grpSpPr>
        <p:sp>
          <p:nvSpPr>
            <p:cNvPr id="29" name="TextBox 28"/>
            <p:cNvSpPr txBox="1"/>
            <p:nvPr/>
          </p:nvSpPr>
          <p:spPr>
            <a:xfrm>
              <a:off x="8439432" y="4323707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tablet2-leader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36416" y="5730596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tablet3-leader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72001" y="4011819"/>
              <a:ext cx="1021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tablet1-leader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8201" y="889233"/>
            <a:ext cx="9376443" cy="953500"/>
            <a:chOff x="128201" y="889233"/>
            <a:chExt cx="9376443" cy="953500"/>
          </a:xfrm>
        </p:grpSpPr>
        <p:grpSp>
          <p:nvGrpSpPr>
            <p:cNvPr id="100" name="Group 99"/>
            <p:cNvGrpSpPr/>
            <p:nvPr/>
          </p:nvGrpSpPr>
          <p:grpSpPr>
            <a:xfrm>
              <a:off x="2698108" y="977517"/>
              <a:ext cx="6806536" cy="865216"/>
              <a:chOff x="2698108" y="977517"/>
              <a:chExt cx="6806536" cy="865216"/>
            </a:xfrm>
          </p:grpSpPr>
          <p:sp>
            <p:nvSpPr>
              <p:cNvPr id="79" name="Can 78"/>
              <p:cNvSpPr/>
              <p:nvPr/>
            </p:nvSpPr>
            <p:spPr>
              <a:xfrm>
                <a:off x="2698108" y="977517"/>
                <a:ext cx="1051560" cy="391840"/>
              </a:xfrm>
              <a:prstGeom prst="can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0" name="Can 79"/>
              <p:cNvSpPr/>
              <p:nvPr/>
            </p:nvSpPr>
            <p:spPr>
              <a:xfrm>
                <a:off x="5554720" y="1450893"/>
                <a:ext cx="1051560" cy="391840"/>
              </a:xfrm>
              <a:prstGeom prst="can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1" name="Can 80"/>
              <p:cNvSpPr/>
              <p:nvPr/>
            </p:nvSpPr>
            <p:spPr>
              <a:xfrm>
                <a:off x="8424369" y="986847"/>
                <a:ext cx="1051560" cy="391840"/>
              </a:xfrm>
              <a:prstGeom prst="can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82" name="Straight Arrow Connector 81"/>
              <p:cNvCxnSpPr>
                <a:stCxn id="79" idx="4"/>
                <a:endCxn id="81" idx="2"/>
              </p:cNvCxnSpPr>
              <p:nvPr/>
            </p:nvCxnSpPr>
            <p:spPr>
              <a:xfrm>
                <a:off x="3749668" y="1173437"/>
                <a:ext cx="4674701" cy="933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>
                <a:stCxn id="79" idx="3"/>
                <a:endCxn id="80" idx="2"/>
              </p:cNvCxnSpPr>
              <p:nvPr/>
            </p:nvCxnSpPr>
            <p:spPr>
              <a:xfrm>
                <a:off x="3223888" y="1369357"/>
                <a:ext cx="2330832" cy="277456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>
                <a:stCxn id="80" idx="4"/>
                <a:endCxn id="81" idx="3"/>
              </p:cNvCxnSpPr>
              <p:nvPr/>
            </p:nvCxnSpPr>
            <p:spPr>
              <a:xfrm flipV="1">
                <a:off x="6606280" y="1378687"/>
                <a:ext cx="2343869" cy="268126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>
                <a:off x="2698108" y="1077136"/>
                <a:ext cx="10583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accent1"/>
                    </a:solidFill>
                    <a:latin typeface="Open Sans" charset="0"/>
                    <a:ea typeface="Open Sans" charset="0"/>
                    <a:cs typeface="Open Sans" charset="0"/>
                  </a:rPr>
                  <a:t>yb-master1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5571551" y="1525900"/>
                <a:ext cx="10583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accent1"/>
                    </a:solidFill>
                    <a:latin typeface="Open Sans" charset="0"/>
                    <a:ea typeface="Open Sans" charset="0"/>
                    <a:cs typeface="Open Sans" charset="0"/>
                  </a:rPr>
                  <a:t>yb-master3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8446341" y="1071899"/>
                <a:ext cx="10583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accent1"/>
                    </a:solidFill>
                    <a:latin typeface="Open Sans" charset="0"/>
                    <a:ea typeface="Open Sans" charset="0"/>
                    <a:cs typeface="Open Sans" charset="0"/>
                  </a:rPr>
                  <a:t>yb-master2</a:t>
                </a: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128201" y="889233"/>
              <a:ext cx="22701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Open Sans" charset="0"/>
                  <a:ea typeface="Open Sans" charset="0"/>
                  <a:cs typeface="Open Sans" charset="0"/>
                </a:rPr>
                <a:t>YB-Master</a:t>
              </a:r>
            </a:p>
            <a:p>
              <a:pPr algn="ctr"/>
              <a:r>
                <a:rPr lang="en-US" sz="1200" dirty="0" smtClean="0">
                  <a:solidFill>
                    <a:srgbClr val="002060"/>
                  </a:solidFill>
                  <a:latin typeface="Open Sans" charset="0"/>
                  <a:ea typeface="Open Sans" charset="0"/>
                  <a:cs typeface="Open Sans" charset="0"/>
                </a:rPr>
                <a:t>Manage shard metadata &amp; </a:t>
              </a:r>
              <a:r>
                <a:rPr lang="en-US" sz="1200" smtClean="0">
                  <a:solidFill>
                    <a:srgbClr val="002060"/>
                  </a:solidFill>
                  <a:latin typeface="Open Sans" charset="0"/>
                  <a:ea typeface="Open Sans" charset="0"/>
                  <a:cs typeface="Open Sans" charset="0"/>
                </a:rPr>
                <a:t>coordinate cluster-wide </a:t>
              </a:r>
              <a:r>
                <a:rPr lang="en-US" sz="1200" dirty="0" smtClean="0">
                  <a:solidFill>
                    <a:srgbClr val="002060"/>
                  </a:solidFill>
                  <a:latin typeface="Open Sans" charset="0"/>
                  <a:ea typeface="Open Sans" charset="0"/>
                  <a:cs typeface="Open Sans" charset="0"/>
                </a:rPr>
                <a:t>ops</a:t>
              </a: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4347" y="3999080"/>
            <a:ext cx="227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YB-TServer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Host &amp; serve user data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2484808" y="750733"/>
            <a:ext cx="7532330" cy="5582330"/>
            <a:chOff x="2484808" y="750733"/>
            <a:chExt cx="7532330" cy="5582330"/>
          </a:xfrm>
        </p:grpSpPr>
        <p:sp>
          <p:nvSpPr>
            <p:cNvPr id="107" name="Rounded Rectangle 106"/>
            <p:cNvSpPr/>
            <p:nvPr/>
          </p:nvSpPr>
          <p:spPr>
            <a:xfrm>
              <a:off x="8233089" y="831738"/>
              <a:ext cx="1409065" cy="4459674"/>
            </a:xfrm>
            <a:prstGeom prst="roundRect">
              <a:avLst/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5389710" y="1306727"/>
              <a:ext cx="1409065" cy="5026336"/>
            </a:xfrm>
            <a:prstGeom prst="roundRect">
              <a:avLst/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2484808" y="831740"/>
              <a:ext cx="1409065" cy="4459672"/>
            </a:xfrm>
            <a:prstGeom prst="roundRect">
              <a:avLst/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895595" y="826603"/>
              <a:ext cx="367408" cy="276999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rgbClr val="002060"/>
                  </a:solidFill>
                  <a:latin typeface="Open Sans" charset="0"/>
                  <a:ea typeface="Open Sans" charset="0"/>
                  <a:cs typeface="Open Sans" charset="0"/>
                </a:rPr>
                <a:t>n1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800083" y="1304653"/>
              <a:ext cx="367408" cy="276999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Open Sans" charset="0"/>
                  <a:ea typeface="Open Sans" charset="0"/>
                  <a:cs typeface="Open Sans" charset="0"/>
                </a:rPr>
                <a:t>n2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9649730" y="750733"/>
              <a:ext cx="367408" cy="276999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Open Sans" charset="0"/>
                  <a:ea typeface="Open Sans" charset="0"/>
                  <a:cs typeface="Open Sans" charset="0"/>
                </a:rPr>
                <a:t>n3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32285" y="4009249"/>
            <a:ext cx="6905855" cy="2215511"/>
            <a:chOff x="2632285" y="4009249"/>
            <a:chExt cx="6905855" cy="2215511"/>
          </a:xfrm>
        </p:grpSpPr>
        <p:grpSp>
          <p:nvGrpSpPr>
            <p:cNvPr id="99" name="Group 98"/>
            <p:cNvGrpSpPr/>
            <p:nvPr/>
          </p:nvGrpSpPr>
          <p:grpSpPr>
            <a:xfrm>
              <a:off x="2632285" y="4009249"/>
              <a:ext cx="6905855" cy="1650125"/>
              <a:chOff x="2632285" y="4009249"/>
              <a:chExt cx="6905855" cy="1650125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8370668" y="4009249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tablet1-follower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571551" y="5109695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tablet1-follower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409305" y="4612739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latin typeface="Open Sans" charset="0"/>
                    <a:ea typeface="Open Sans" charset="0"/>
                    <a:cs typeface="Open Sans" charset="0"/>
                  </a:rPr>
                  <a:t>tablet3-follower</a:t>
                </a:r>
                <a:endParaRPr lang="en-US" sz="1000" dirty="0" smtClean="0">
                  <a:latin typeface="Open Sans" charset="0"/>
                  <a:ea typeface="Open Sans" charset="0"/>
                  <a:cs typeface="Open Sans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580424" y="5413153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tablet2-follower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632718" y="4594496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tablet3-follower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632285" y="4300592"/>
                <a:ext cx="11288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Open Sans" charset="0"/>
                    <a:ea typeface="Open Sans" charset="0"/>
                    <a:cs typeface="Open Sans" charset="0"/>
                  </a:rPr>
                  <a:t>tablet2-follower</a:t>
                </a: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2986353" y="4850314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dirty="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976308" y="5978539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07319" y="4876368"/>
              <a:ext cx="285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r-IN" sz="1000" smtClean="0">
                  <a:latin typeface="Open Sans" charset="0"/>
                  <a:ea typeface="Open Sans" charset="0"/>
                  <a:cs typeface="Open Sans" charset="0"/>
                </a:rPr>
                <a:t>…</a:t>
              </a:r>
              <a:endParaRPr lang="en-US" sz="1000" dirty="0" smtClean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93812" y="4280831"/>
            <a:ext cx="46768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Open Sans" charset="0"/>
                <a:ea typeface="Open Sans" charset="0"/>
                <a:cs typeface="Open Sans" charset="0"/>
              </a:rPr>
              <a:t>Raft Consensus Replication</a:t>
            </a:r>
          </a:p>
          <a:p>
            <a:pPr lvl="0" algn="ctr"/>
            <a:r>
              <a:rPr lang="en-US" sz="1200" dirty="0" smtClean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Highly resilient, used for both data replication &amp; leader election</a:t>
            </a:r>
            <a:endParaRPr lang="en-US" sz="1200" dirty="0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3679911" y="1912364"/>
            <a:ext cx="8262010" cy="1839909"/>
            <a:chOff x="3679911" y="1912364"/>
            <a:chExt cx="8262010" cy="1839909"/>
          </a:xfrm>
        </p:grpSpPr>
        <p:sp>
          <p:nvSpPr>
            <p:cNvPr id="17" name="Triangle 16"/>
            <p:cNvSpPr/>
            <p:nvPr/>
          </p:nvSpPr>
          <p:spPr>
            <a:xfrm>
              <a:off x="3749668" y="3600326"/>
              <a:ext cx="4738937" cy="151947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riangle 94"/>
            <p:cNvSpPr/>
            <p:nvPr/>
          </p:nvSpPr>
          <p:spPr>
            <a:xfrm>
              <a:off x="3756411" y="1912364"/>
              <a:ext cx="4738937" cy="151947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9911" y="2042598"/>
              <a:ext cx="4921519" cy="168865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TextBox 11"/>
            <p:cNvSpPr txBox="1"/>
            <p:nvPr/>
          </p:nvSpPr>
          <p:spPr>
            <a:xfrm>
              <a:off x="8451542" y="2607825"/>
              <a:ext cx="349037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Open Sans" charset="0"/>
                  <a:ea typeface="Open Sans" charset="0"/>
                  <a:cs typeface="Open Sans" charset="0"/>
                </a:rPr>
                <a:t>Automated Sharding</a:t>
              </a:r>
            </a:p>
            <a:p>
              <a:pPr algn="ctr"/>
              <a:r>
                <a:rPr lang="en-US" sz="1200" dirty="0" smtClean="0">
                  <a:latin typeface="Open Sans" charset="0"/>
                  <a:ea typeface="Open Sans" charset="0"/>
                  <a:cs typeface="Open Sans" charset="0"/>
                </a:rPr>
                <a:t>Scale to large data sets &amp; high throughput ops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14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f75821">
      <a:dk1>
        <a:srgbClr val="000000"/>
      </a:dk1>
      <a:lt1>
        <a:srgbClr val="FFFFFF"/>
      </a:lt1>
      <a:dk2>
        <a:srgbClr val="002D36"/>
      </a:dk2>
      <a:lt2>
        <a:srgbClr val="E7E6E6"/>
      </a:lt2>
      <a:accent1>
        <a:srgbClr val="F75820"/>
      </a:accent1>
      <a:accent2>
        <a:srgbClr val="202851"/>
      </a:accent2>
      <a:accent3>
        <a:srgbClr val="415D8F"/>
      </a:accent3>
      <a:accent4>
        <a:srgbClr val="FF7F45"/>
      </a:accent4>
      <a:accent5>
        <a:srgbClr val="009AA6"/>
      </a:accent5>
      <a:accent6>
        <a:srgbClr val="000000"/>
      </a:accent6>
      <a:hlink>
        <a:srgbClr val="0563C1"/>
      </a:hlink>
      <a:folHlink>
        <a:srgbClr val="954F72"/>
      </a:folHlink>
    </a:clrScheme>
    <a:fontScheme name="Custom 14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bg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mtClean="0">
            <a:latin typeface="Open Sans" charset="0"/>
            <a:ea typeface="Open Sans" charset="0"/>
            <a:cs typeface="Open Sans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ekaIO PPT template - everyday use - 16x9" id="{DE7EA98F-8020-B448-987B-2AC460851ED8}" vid="{BF616ED8-F3FA-8540-82B1-FEED979EAA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WekaIO PPT template - everyday use - 16x9</Template>
  <TotalTime>14488</TotalTime>
  <Words>1165</Words>
  <Application>Microsoft Macintosh PowerPoint</Application>
  <PresentationFormat>Widescreen</PresentationFormat>
  <Paragraphs>393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Calibri</vt:lpstr>
      <vt:lpstr>CiscoSans Thin</vt:lpstr>
      <vt:lpstr>Courier New</vt:lpstr>
      <vt:lpstr>Helvetica</vt:lpstr>
      <vt:lpstr>Helvetica Neue</vt:lpstr>
      <vt:lpstr>Lucida Grande</vt:lpstr>
      <vt:lpstr>Montserrat</vt:lpstr>
      <vt:lpstr>Open Sans</vt:lpstr>
      <vt:lpstr>Verdana</vt:lpstr>
      <vt:lpstr>Wingdings</vt:lpstr>
      <vt:lpstr>Arial</vt:lpstr>
      <vt:lpstr>Office Theme</vt:lpstr>
      <vt:lpstr>Introducing YugaByte DB </vt:lpstr>
      <vt:lpstr>Mission</vt:lpstr>
      <vt:lpstr>About Us</vt:lpstr>
      <vt:lpstr>What?</vt:lpstr>
      <vt:lpstr>Cloud-Native, Mission-Critical, Open-Source</vt:lpstr>
      <vt:lpstr>Breaking Barriers</vt:lpstr>
      <vt:lpstr>Cloud-Based Mission-Critical Apps Today</vt:lpstr>
      <vt:lpstr>Cloud-Based Mission-Critical Apps with YugaByte</vt:lpstr>
      <vt:lpstr>Architecture – 3 Node Cluster</vt:lpstr>
      <vt:lpstr>Powering Mission-Critical Use Cases</vt:lpstr>
      <vt:lpstr>Powering Mission-Critical Use Cases</vt:lpstr>
      <vt:lpstr>Powering Mission-Critical Use Cases</vt:lpstr>
      <vt:lpstr>… With Cloud-Native Agility</vt:lpstr>
      <vt:lpstr>Business Value Proposition</vt:lpstr>
      <vt:lpstr>Case Study #1 - User Identity  Login, change password, view profile</vt:lpstr>
      <vt:lpstr>Case Study #1 - User Identity  Login, change password, view profile</vt:lpstr>
      <vt:lpstr>Case Study #2 - Financial Data Service</vt:lpstr>
      <vt:lpstr>Case Study #2 - Financial Data Service</vt:lpstr>
      <vt:lpstr>Product editions</vt:lpstr>
      <vt:lpstr>The simplest way to run YugaByte DB in production</vt:lpstr>
      <vt:lpstr>Simplify Mission-Critical Data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 Here Up to Two Lines</dc:title>
  <dc:subject/>
  <dc:creator>Barbara Murphy</dc:creator>
  <cp:keywords/>
  <dc:description/>
  <cp:lastModifiedBy>Karthik Ranganathan</cp:lastModifiedBy>
  <cp:revision>242</cp:revision>
  <cp:lastPrinted>2017-10-13T20:12:48Z</cp:lastPrinted>
  <dcterms:created xsi:type="dcterms:W3CDTF">2017-06-17T20:05:29Z</dcterms:created>
  <dcterms:modified xsi:type="dcterms:W3CDTF">2017-11-13T07:02:57Z</dcterms:modified>
  <cp:category/>
</cp:coreProperties>
</file>