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1" r:id="rId5"/>
    <p:sldId id="263" r:id="rId6"/>
    <p:sldId id="264" r:id="rId7"/>
    <p:sldId id="262" r:id="rId8"/>
    <p:sldId id="266" r:id="rId9"/>
    <p:sldId id="265" r:id="rId10"/>
    <p:sldId id="319" r:id="rId11"/>
    <p:sldId id="272" r:id="rId12"/>
    <p:sldId id="273" r:id="rId13"/>
    <p:sldId id="275" r:id="rId14"/>
    <p:sldId id="277" r:id="rId15"/>
    <p:sldId id="278" r:id="rId16"/>
    <p:sldId id="269" r:id="rId17"/>
    <p:sldId id="274" r:id="rId18"/>
    <p:sldId id="285" r:id="rId19"/>
    <p:sldId id="329" r:id="rId20"/>
    <p:sldId id="327" r:id="rId21"/>
    <p:sldId id="328" r:id="rId22"/>
    <p:sldId id="286" r:id="rId23"/>
    <p:sldId id="279" r:id="rId24"/>
    <p:sldId id="280" r:id="rId25"/>
    <p:sldId id="281" r:id="rId26"/>
    <p:sldId id="336" r:id="rId27"/>
    <p:sldId id="337" r:id="rId28"/>
    <p:sldId id="282" r:id="rId29"/>
    <p:sldId id="283" r:id="rId30"/>
    <p:sldId id="284" r:id="rId31"/>
    <p:sldId id="287" r:id="rId32"/>
    <p:sldId id="289" r:id="rId33"/>
    <p:sldId id="293" r:id="rId34"/>
    <p:sldId id="291" r:id="rId35"/>
    <p:sldId id="294" r:id="rId36"/>
    <p:sldId id="292" r:id="rId37"/>
    <p:sldId id="330" r:id="rId38"/>
    <p:sldId id="331" r:id="rId39"/>
    <p:sldId id="297" r:id="rId40"/>
    <p:sldId id="333" r:id="rId41"/>
    <p:sldId id="318" r:id="rId42"/>
    <p:sldId id="303" r:id="rId43"/>
    <p:sldId id="304" r:id="rId44"/>
    <p:sldId id="305" r:id="rId45"/>
    <p:sldId id="308" r:id="rId46"/>
    <p:sldId id="323" r:id="rId47"/>
    <p:sldId id="321" r:id="rId48"/>
    <p:sldId id="322" r:id="rId49"/>
    <p:sldId id="324" r:id="rId50"/>
    <p:sldId id="332" r:id="rId51"/>
    <p:sldId id="298" r:id="rId52"/>
    <p:sldId id="309" r:id="rId53"/>
    <p:sldId id="310" r:id="rId54"/>
    <p:sldId id="311" r:id="rId55"/>
    <p:sldId id="334" r:id="rId56"/>
    <p:sldId id="314" r:id="rId57"/>
    <p:sldId id="313" r:id="rId58"/>
    <p:sldId id="288" r:id="rId59"/>
    <p:sldId id="315" r:id="rId6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0" autoAdjust="0"/>
    <p:restoredTop sz="95462"/>
  </p:normalViewPr>
  <p:slideViewPr>
    <p:cSldViewPr snapToGrid="0">
      <p:cViewPr varScale="1">
        <p:scale>
          <a:sx n="116" d="100"/>
          <a:sy n="116" d="100"/>
        </p:scale>
        <p:origin x="6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6FF4A-97D1-0D4A-810D-D4971683D8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CB59C0-6B06-324E-AA26-735F2431F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59F112-A5E3-5D43-BAD3-6894F26E6900}"/>
              </a:ext>
            </a:extLst>
          </p:cNvPr>
          <p:cNvSpPr>
            <a:spLocks noGrp="1"/>
          </p:cNvSpPr>
          <p:nvPr>
            <p:ph type="dt" sz="half" idx="10"/>
          </p:nvPr>
        </p:nvSpPr>
        <p:spPr/>
        <p:txBody>
          <a:bodyPr/>
          <a:lstStyle/>
          <a:p>
            <a:fld id="{A9C56344-934B-4973-9CF9-4965A0ECD7D4}" type="datetimeFigureOut">
              <a:rPr lang="ru-RU" smtClean="0"/>
              <a:t>04.11.2018</a:t>
            </a:fld>
            <a:endParaRPr lang="ru-RU"/>
          </a:p>
        </p:txBody>
      </p:sp>
      <p:sp>
        <p:nvSpPr>
          <p:cNvPr id="5" name="Footer Placeholder 4">
            <a:extLst>
              <a:ext uri="{FF2B5EF4-FFF2-40B4-BE49-F238E27FC236}">
                <a16:creationId xmlns:a16="http://schemas.microsoft.com/office/drawing/2014/main" id="{6831F373-DC6A-914D-A14C-BA6983C93081}"/>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06E6AD4F-00AC-5843-B2DB-668AFE2BB581}"/>
              </a:ext>
            </a:extLst>
          </p:cNvPr>
          <p:cNvSpPr>
            <a:spLocks noGrp="1"/>
          </p:cNvSpPr>
          <p:nvPr>
            <p:ph type="sldNum" sz="quarter" idx="12"/>
          </p:nvPr>
        </p:nvSpPr>
        <p:spPr/>
        <p:txBody>
          <a:bodyPr/>
          <a:lstStyle/>
          <a:p>
            <a:fld id="{53B0F76B-5E08-4602-AE61-072CCA01CB90}" type="slidenum">
              <a:rPr lang="ru-RU" smtClean="0"/>
              <a:t>‹#›</a:t>
            </a:fld>
            <a:endParaRPr lang="ru-RU"/>
          </a:p>
        </p:txBody>
      </p:sp>
    </p:spTree>
    <p:extLst>
      <p:ext uri="{BB962C8B-B14F-4D97-AF65-F5344CB8AC3E}">
        <p14:creationId xmlns:p14="http://schemas.microsoft.com/office/powerpoint/2010/main" val="102171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C908-FAA5-A146-9498-E5CE2441E4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47AA4F-6B25-C54D-845C-4DB4199F0F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062AF-C894-894D-B56B-9A0563C13B21}"/>
              </a:ext>
            </a:extLst>
          </p:cNvPr>
          <p:cNvSpPr>
            <a:spLocks noGrp="1"/>
          </p:cNvSpPr>
          <p:nvPr>
            <p:ph type="dt" sz="half" idx="10"/>
          </p:nvPr>
        </p:nvSpPr>
        <p:spPr/>
        <p:txBody>
          <a:bodyPr/>
          <a:lstStyle/>
          <a:p>
            <a:fld id="{A9C56344-934B-4973-9CF9-4965A0ECD7D4}" type="datetimeFigureOut">
              <a:rPr lang="ru-RU" smtClean="0"/>
              <a:t>04.11.2018</a:t>
            </a:fld>
            <a:endParaRPr lang="ru-RU"/>
          </a:p>
        </p:txBody>
      </p:sp>
      <p:sp>
        <p:nvSpPr>
          <p:cNvPr id="5" name="Footer Placeholder 4">
            <a:extLst>
              <a:ext uri="{FF2B5EF4-FFF2-40B4-BE49-F238E27FC236}">
                <a16:creationId xmlns:a16="http://schemas.microsoft.com/office/drawing/2014/main" id="{4B0CC600-7123-1F42-BD13-BBA6BF5AB71C}"/>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8A526BF7-CDF3-0946-9405-8A281568BFF7}"/>
              </a:ext>
            </a:extLst>
          </p:cNvPr>
          <p:cNvSpPr>
            <a:spLocks noGrp="1"/>
          </p:cNvSpPr>
          <p:nvPr>
            <p:ph type="sldNum" sz="quarter" idx="12"/>
          </p:nvPr>
        </p:nvSpPr>
        <p:spPr/>
        <p:txBody>
          <a:bodyPr/>
          <a:lstStyle/>
          <a:p>
            <a:fld id="{53B0F76B-5E08-4602-AE61-072CCA01CB90}" type="slidenum">
              <a:rPr lang="ru-RU" smtClean="0"/>
              <a:t>‹#›</a:t>
            </a:fld>
            <a:endParaRPr lang="ru-RU"/>
          </a:p>
        </p:txBody>
      </p:sp>
    </p:spTree>
    <p:extLst>
      <p:ext uri="{BB962C8B-B14F-4D97-AF65-F5344CB8AC3E}">
        <p14:creationId xmlns:p14="http://schemas.microsoft.com/office/powerpoint/2010/main" val="225236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9FA8FB-FD0C-724D-B8D4-A547D8CBE1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CEEAD-BB6C-3945-BE3B-2434CFC711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BDC99-C3CC-1E47-808A-16D9E1943F51}"/>
              </a:ext>
            </a:extLst>
          </p:cNvPr>
          <p:cNvSpPr>
            <a:spLocks noGrp="1"/>
          </p:cNvSpPr>
          <p:nvPr>
            <p:ph type="dt" sz="half" idx="10"/>
          </p:nvPr>
        </p:nvSpPr>
        <p:spPr/>
        <p:txBody>
          <a:bodyPr/>
          <a:lstStyle/>
          <a:p>
            <a:fld id="{A9C56344-934B-4973-9CF9-4965A0ECD7D4}" type="datetimeFigureOut">
              <a:rPr lang="ru-RU" smtClean="0"/>
              <a:t>04.11.2018</a:t>
            </a:fld>
            <a:endParaRPr lang="ru-RU"/>
          </a:p>
        </p:txBody>
      </p:sp>
      <p:sp>
        <p:nvSpPr>
          <p:cNvPr id="5" name="Footer Placeholder 4">
            <a:extLst>
              <a:ext uri="{FF2B5EF4-FFF2-40B4-BE49-F238E27FC236}">
                <a16:creationId xmlns:a16="http://schemas.microsoft.com/office/drawing/2014/main" id="{AB1F63A7-17E4-4F40-8AC7-9FD859E393C1}"/>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5DF59910-A2EE-9F44-8756-BAC9A7D500FA}"/>
              </a:ext>
            </a:extLst>
          </p:cNvPr>
          <p:cNvSpPr>
            <a:spLocks noGrp="1"/>
          </p:cNvSpPr>
          <p:nvPr>
            <p:ph type="sldNum" sz="quarter" idx="12"/>
          </p:nvPr>
        </p:nvSpPr>
        <p:spPr/>
        <p:txBody>
          <a:bodyPr/>
          <a:lstStyle/>
          <a:p>
            <a:fld id="{53B0F76B-5E08-4602-AE61-072CCA01CB90}" type="slidenum">
              <a:rPr lang="ru-RU" smtClean="0"/>
              <a:t>‹#›</a:t>
            </a:fld>
            <a:endParaRPr lang="ru-RU"/>
          </a:p>
        </p:txBody>
      </p:sp>
    </p:spTree>
    <p:extLst>
      <p:ext uri="{BB962C8B-B14F-4D97-AF65-F5344CB8AC3E}">
        <p14:creationId xmlns:p14="http://schemas.microsoft.com/office/powerpoint/2010/main" val="396550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5DFA-CFB5-9A4C-ADD4-0B9FE2E696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5ADF82-B4F7-DF47-83BD-68AA0BC18B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D7D67-E40A-554F-82A7-C932D69EFC35}"/>
              </a:ext>
            </a:extLst>
          </p:cNvPr>
          <p:cNvSpPr>
            <a:spLocks noGrp="1"/>
          </p:cNvSpPr>
          <p:nvPr>
            <p:ph type="dt" sz="half" idx="10"/>
          </p:nvPr>
        </p:nvSpPr>
        <p:spPr/>
        <p:txBody>
          <a:bodyPr/>
          <a:lstStyle/>
          <a:p>
            <a:fld id="{A9C56344-934B-4973-9CF9-4965A0ECD7D4}" type="datetimeFigureOut">
              <a:rPr lang="ru-RU" smtClean="0"/>
              <a:t>04.11.2018</a:t>
            </a:fld>
            <a:endParaRPr lang="ru-RU"/>
          </a:p>
        </p:txBody>
      </p:sp>
      <p:sp>
        <p:nvSpPr>
          <p:cNvPr id="5" name="Footer Placeholder 4">
            <a:extLst>
              <a:ext uri="{FF2B5EF4-FFF2-40B4-BE49-F238E27FC236}">
                <a16:creationId xmlns:a16="http://schemas.microsoft.com/office/drawing/2014/main" id="{950CA166-9F29-2948-9AA2-45C2A45D8CCF}"/>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B695ACF0-A16E-2C46-B114-7BC92E1C0DD7}"/>
              </a:ext>
            </a:extLst>
          </p:cNvPr>
          <p:cNvSpPr>
            <a:spLocks noGrp="1"/>
          </p:cNvSpPr>
          <p:nvPr>
            <p:ph type="sldNum" sz="quarter" idx="12"/>
          </p:nvPr>
        </p:nvSpPr>
        <p:spPr/>
        <p:txBody>
          <a:bodyPr/>
          <a:lstStyle/>
          <a:p>
            <a:fld id="{53B0F76B-5E08-4602-AE61-072CCA01CB90}" type="slidenum">
              <a:rPr lang="ru-RU" smtClean="0"/>
              <a:t>‹#›</a:t>
            </a:fld>
            <a:endParaRPr lang="ru-RU"/>
          </a:p>
        </p:txBody>
      </p:sp>
    </p:spTree>
    <p:extLst>
      <p:ext uri="{BB962C8B-B14F-4D97-AF65-F5344CB8AC3E}">
        <p14:creationId xmlns:p14="http://schemas.microsoft.com/office/powerpoint/2010/main" val="42962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2C10-FC16-5A40-8E0E-A7668796D4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F6AAA2-5B8C-6F4A-A12D-E71264204E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55F3DC-D280-A34D-9939-FD90A96BE257}"/>
              </a:ext>
            </a:extLst>
          </p:cNvPr>
          <p:cNvSpPr>
            <a:spLocks noGrp="1"/>
          </p:cNvSpPr>
          <p:nvPr>
            <p:ph type="dt" sz="half" idx="10"/>
          </p:nvPr>
        </p:nvSpPr>
        <p:spPr/>
        <p:txBody>
          <a:bodyPr/>
          <a:lstStyle/>
          <a:p>
            <a:fld id="{A9C56344-934B-4973-9CF9-4965A0ECD7D4}" type="datetimeFigureOut">
              <a:rPr lang="ru-RU" smtClean="0"/>
              <a:t>04.11.2018</a:t>
            </a:fld>
            <a:endParaRPr lang="ru-RU"/>
          </a:p>
        </p:txBody>
      </p:sp>
      <p:sp>
        <p:nvSpPr>
          <p:cNvPr id="5" name="Footer Placeholder 4">
            <a:extLst>
              <a:ext uri="{FF2B5EF4-FFF2-40B4-BE49-F238E27FC236}">
                <a16:creationId xmlns:a16="http://schemas.microsoft.com/office/drawing/2014/main" id="{C6C34A2D-3600-D048-B97C-E2AA67FB00DA}"/>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5671270E-EF3C-3E4B-978C-DAACA8410EF4}"/>
              </a:ext>
            </a:extLst>
          </p:cNvPr>
          <p:cNvSpPr>
            <a:spLocks noGrp="1"/>
          </p:cNvSpPr>
          <p:nvPr>
            <p:ph type="sldNum" sz="quarter" idx="12"/>
          </p:nvPr>
        </p:nvSpPr>
        <p:spPr/>
        <p:txBody>
          <a:bodyPr/>
          <a:lstStyle/>
          <a:p>
            <a:fld id="{53B0F76B-5E08-4602-AE61-072CCA01CB90}" type="slidenum">
              <a:rPr lang="ru-RU" smtClean="0"/>
              <a:t>‹#›</a:t>
            </a:fld>
            <a:endParaRPr lang="ru-RU"/>
          </a:p>
        </p:txBody>
      </p:sp>
    </p:spTree>
    <p:extLst>
      <p:ext uri="{BB962C8B-B14F-4D97-AF65-F5344CB8AC3E}">
        <p14:creationId xmlns:p14="http://schemas.microsoft.com/office/powerpoint/2010/main" val="150351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EC3F-F257-454A-93F1-F311BBBA4D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163B67-CE50-4E44-9B40-C3F8F09889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98B420-0AE0-704B-8950-52928F8961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7D0EBF-8BE7-F342-9AE1-257E6B476B7A}"/>
              </a:ext>
            </a:extLst>
          </p:cNvPr>
          <p:cNvSpPr>
            <a:spLocks noGrp="1"/>
          </p:cNvSpPr>
          <p:nvPr>
            <p:ph type="dt" sz="half" idx="10"/>
          </p:nvPr>
        </p:nvSpPr>
        <p:spPr/>
        <p:txBody>
          <a:bodyPr/>
          <a:lstStyle/>
          <a:p>
            <a:fld id="{A9C56344-934B-4973-9CF9-4965A0ECD7D4}" type="datetimeFigureOut">
              <a:rPr lang="ru-RU" smtClean="0"/>
              <a:t>04.11.2018</a:t>
            </a:fld>
            <a:endParaRPr lang="ru-RU"/>
          </a:p>
        </p:txBody>
      </p:sp>
      <p:sp>
        <p:nvSpPr>
          <p:cNvPr id="6" name="Footer Placeholder 5">
            <a:extLst>
              <a:ext uri="{FF2B5EF4-FFF2-40B4-BE49-F238E27FC236}">
                <a16:creationId xmlns:a16="http://schemas.microsoft.com/office/drawing/2014/main" id="{0E666338-8732-7749-9A42-B80EB541C1A2}"/>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6D99285E-AEA3-A94E-BE45-72C2E02823DD}"/>
              </a:ext>
            </a:extLst>
          </p:cNvPr>
          <p:cNvSpPr>
            <a:spLocks noGrp="1"/>
          </p:cNvSpPr>
          <p:nvPr>
            <p:ph type="sldNum" sz="quarter" idx="12"/>
          </p:nvPr>
        </p:nvSpPr>
        <p:spPr/>
        <p:txBody>
          <a:bodyPr/>
          <a:lstStyle/>
          <a:p>
            <a:fld id="{53B0F76B-5E08-4602-AE61-072CCA01CB90}" type="slidenum">
              <a:rPr lang="ru-RU" smtClean="0"/>
              <a:t>‹#›</a:t>
            </a:fld>
            <a:endParaRPr lang="ru-RU"/>
          </a:p>
        </p:txBody>
      </p:sp>
    </p:spTree>
    <p:extLst>
      <p:ext uri="{BB962C8B-B14F-4D97-AF65-F5344CB8AC3E}">
        <p14:creationId xmlns:p14="http://schemas.microsoft.com/office/powerpoint/2010/main" val="333159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228C-0F55-E040-8E08-92835890D7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4FF186-0DCE-EF47-A707-A437EDE01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33ADF8-667C-CB44-A485-B731868133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B1BE80-D28D-CE40-A716-9AAC5C7DC2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C9A0E8-AF88-AC45-AF73-29BF13186A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474BB0-8A4A-5144-9ABE-A07884C2F04C}"/>
              </a:ext>
            </a:extLst>
          </p:cNvPr>
          <p:cNvSpPr>
            <a:spLocks noGrp="1"/>
          </p:cNvSpPr>
          <p:nvPr>
            <p:ph type="dt" sz="half" idx="10"/>
          </p:nvPr>
        </p:nvSpPr>
        <p:spPr/>
        <p:txBody>
          <a:bodyPr/>
          <a:lstStyle/>
          <a:p>
            <a:fld id="{A9C56344-934B-4973-9CF9-4965A0ECD7D4}" type="datetimeFigureOut">
              <a:rPr lang="ru-RU" smtClean="0"/>
              <a:t>04.11.2018</a:t>
            </a:fld>
            <a:endParaRPr lang="ru-RU"/>
          </a:p>
        </p:txBody>
      </p:sp>
      <p:sp>
        <p:nvSpPr>
          <p:cNvPr id="8" name="Footer Placeholder 7">
            <a:extLst>
              <a:ext uri="{FF2B5EF4-FFF2-40B4-BE49-F238E27FC236}">
                <a16:creationId xmlns:a16="http://schemas.microsoft.com/office/drawing/2014/main" id="{C2D11DAA-B264-9B4F-A9BB-1F6FBC2D1AA4}"/>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BE816E2B-6D4D-6043-B2B3-48F374D49B73}"/>
              </a:ext>
            </a:extLst>
          </p:cNvPr>
          <p:cNvSpPr>
            <a:spLocks noGrp="1"/>
          </p:cNvSpPr>
          <p:nvPr>
            <p:ph type="sldNum" sz="quarter" idx="12"/>
          </p:nvPr>
        </p:nvSpPr>
        <p:spPr/>
        <p:txBody>
          <a:bodyPr/>
          <a:lstStyle/>
          <a:p>
            <a:fld id="{53B0F76B-5E08-4602-AE61-072CCA01CB90}" type="slidenum">
              <a:rPr lang="ru-RU" smtClean="0"/>
              <a:t>‹#›</a:t>
            </a:fld>
            <a:endParaRPr lang="ru-RU"/>
          </a:p>
        </p:txBody>
      </p:sp>
    </p:spTree>
    <p:extLst>
      <p:ext uri="{BB962C8B-B14F-4D97-AF65-F5344CB8AC3E}">
        <p14:creationId xmlns:p14="http://schemas.microsoft.com/office/powerpoint/2010/main" val="234071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BD0E-D9A3-914D-B7D6-235DDF0BCB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8592D4-0CAA-234B-88C9-47FF586D738D}"/>
              </a:ext>
            </a:extLst>
          </p:cNvPr>
          <p:cNvSpPr>
            <a:spLocks noGrp="1"/>
          </p:cNvSpPr>
          <p:nvPr>
            <p:ph type="dt" sz="half" idx="10"/>
          </p:nvPr>
        </p:nvSpPr>
        <p:spPr/>
        <p:txBody>
          <a:bodyPr/>
          <a:lstStyle/>
          <a:p>
            <a:fld id="{A9C56344-934B-4973-9CF9-4965A0ECD7D4}" type="datetimeFigureOut">
              <a:rPr lang="ru-RU" smtClean="0"/>
              <a:t>04.11.2018</a:t>
            </a:fld>
            <a:endParaRPr lang="ru-RU"/>
          </a:p>
        </p:txBody>
      </p:sp>
      <p:sp>
        <p:nvSpPr>
          <p:cNvPr id="4" name="Footer Placeholder 3">
            <a:extLst>
              <a:ext uri="{FF2B5EF4-FFF2-40B4-BE49-F238E27FC236}">
                <a16:creationId xmlns:a16="http://schemas.microsoft.com/office/drawing/2014/main" id="{284116D6-EE77-4149-B214-51F787F43509}"/>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92EACF54-D6B4-C348-AD45-FC16F43174A4}"/>
              </a:ext>
            </a:extLst>
          </p:cNvPr>
          <p:cNvSpPr>
            <a:spLocks noGrp="1"/>
          </p:cNvSpPr>
          <p:nvPr>
            <p:ph type="sldNum" sz="quarter" idx="12"/>
          </p:nvPr>
        </p:nvSpPr>
        <p:spPr/>
        <p:txBody>
          <a:bodyPr/>
          <a:lstStyle/>
          <a:p>
            <a:fld id="{53B0F76B-5E08-4602-AE61-072CCA01CB90}" type="slidenum">
              <a:rPr lang="ru-RU" smtClean="0"/>
              <a:t>‹#›</a:t>
            </a:fld>
            <a:endParaRPr lang="ru-RU"/>
          </a:p>
        </p:txBody>
      </p:sp>
    </p:spTree>
    <p:extLst>
      <p:ext uri="{BB962C8B-B14F-4D97-AF65-F5344CB8AC3E}">
        <p14:creationId xmlns:p14="http://schemas.microsoft.com/office/powerpoint/2010/main" val="3700079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8819E-94AB-0B4B-BCCA-7781AF5BD856}"/>
              </a:ext>
            </a:extLst>
          </p:cNvPr>
          <p:cNvSpPr>
            <a:spLocks noGrp="1"/>
          </p:cNvSpPr>
          <p:nvPr>
            <p:ph type="dt" sz="half" idx="10"/>
          </p:nvPr>
        </p:nvSpPr>
        <p:spPr/>
        <p:txBody>
          <a:bodyPr/>
          <a:lstStyle/>
          <a:p>
            <a:fld id="{A9C56344-934B-4973-9CF9-4965A0ECD7D4}" type="datetimeFigureOut">
              <a:rPr lang="ru-RU" smtClean="0"/>
              <a:t>04.11.2018</a:t>
            </a:fld>
            <a:endParaRPr lang="ru-RU"/>
          </a:p>
        </p:txBody>
      </p:sp>
      <p:sp>
        <p:nvSpPr>
          <p:cNvPr id="3" name="Footer Placeholder 2">
            <a:extLst>
              <a:ext uri="{FF2B5EF4-FFF2-40B4-BE49-F238E27FC236}">
                <a16:creationId xmlns:a16="http://schemas.microsoft.com/office/drawing/2014/main" id="{E64DA08E-47FE-E844-972F-996CC6790536}"/>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a16="http://schemas.microsoft.com/office/drawing/2014/main" id="{5311566A-350A-5C44-B454-B9C932AAC06B}"/>
              </a:ext>
            </a:extLst>
          </p:cNvPr>
          <p:cNvSpPr>
            <a:spLocks noGrp="1"/>
          </p:cNvSpPr>
          <p:nvPr>
            <p:ph type="sldNum" sz="quarter" idx="12"/>
          </p:nvPr>
        </p:nvSpPr>
        <p:spPr/>
        <p:txBody>
          <a:bodyPr/>
          <a:lstStyle/>
          <a:p>
            <a:fld id="{53B0F76B-5E08-4602-AE61-072CCA01CB90}" type="slidenum">
              <a:rPr lang="ru-RU" smtClean="0"/>
              <a:t>‹#›</a:t>
            </a:fld>
            <a:endParaRPr lang="ru-RU"/>
          </a:p>
        </p:txBody>
      </p:sp>
    </p:spTree>
    <p:extLst>
      <p:ext uri="{BB962C8B-B14F-4D97-AF65-F5344CB8AC3E}">
        <p14:creationId xmlns:p14="http://schemas.microsoft.com/office/powerpoint/2010/main" val="100864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313D-4209-204A-BFE6-0D816A1C7F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A7215E-2C04-914A-8122-40FFECCD01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F77295-ED77-CB47-9B16-0DF9AADF4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613643-A208-3B41-B4E8-4F906693F24B}"/>
              </a:ext>
            </a:extLst>
          </p:cNvPr>
          <p:cNvSpPr>
            <a:spLocks noGrp="1"/>
          </p:cNvSpPr>
          <p:nvPr>
            <p:ph type="dt" sz="half" idx="10"/>
          </p:nvPr>
        </p:nvSpPr>
        <p:spPr/>
        <p:txBody>
          <a:bodyPr/>
          <a:lstStyle/>
          <a:p>
            <a:fld id="{A9C56344-934B-4973-9CF9-4965A0ECD7D4}" type="datetimeFigureOut">
              <a:rPr lang="ru-RU" smtClean="0"/>
              <a:t>04.11.2018</a:t>
            </a:fld>
            <a:endParaRPr lang="ru-RU"/>
          </a:p>
        </p:txBody>
      </p:sp>
      <p:sp>
        <p:nvSpPr>
          <p:cNvPr id="6" name="Footer Placeholder 5">
            <a:extLst>
              <a:ext uri="{FF2B5EF4-FFF2-40B4-BE49-F238E27FC236}">
                <a16:creationId xmlns:a16="http://schemas.microsoft.com/office/drawing/2014/main" id="{77FB64AB-08A8-824D-BFDE-40FF9C5F8DFF}"/>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8BCE17B1-EBD8-4B49-BE98-EA01680002E6}"/>
              </a:ext>
            </a:extLst>
          </p:cNvPr>
          <p:cNvSpPr>
            <a:spLocks noGrp="1"/>
          </p:cNvSpPr>
          <p:nvPr>
            <p:ph type="sldNum" sz="quarter" idx="12"/>
          </p:nvPr>
        </p:nvSpPr>
        <p:spPr/>
        <p:txBody>
          <a:bodyPr/>
          <a:lstStyle/>
          <a:p>
            <a:fld id="{53B0F76B-5E08-4602-AE61-072CCA01CB90}" type="slidenum">
              <a:rPr lang="ru-RU" smtClean="0"/>
              <a:t>‹#›</a:t>
            </a:fld>
            <a:endParaRPr lang="ru-RU"/>
          </a:p>
        </p:txBody>
      </p:sp>
    </p:spTree>
    <p:extLst>
      <p:ext uri="{BB962C8B-B14F-4D97-AF65-F5344CB8AC3E}">
        <p14:creationId xmlns:p14="http://schemas.microsoft.com/office/powerpoint/2010/main" val="222991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E90D-0432-424E-B10D-CB030BF47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22F6B4-E485-EE4B-81AA-C6E72E45F1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467D88-1E2B-0F4C-A3DF-5BB3739CA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9500FC-4D54-B143-84E8-8B048ADE34D9}"/>
              </a:ext>
            </a:extLst>
          </p:cNvPr>
          <p:cNvSpPr>
            <a:spLocks noGrp="1"/>
          </p:cNvSpPr>
          <p:nvPr>
            <p:ph type="dt" sz="half" idx="10"/>
          </p:nvPr>
        </p:nvSpPr>
        <p:spPr/>
        <p:txBody>
          <a:bodyPr/>
          <a:lstStyle/>
          <a:p>
            <a:fld id="{A9C56344-934B-4973-9CF9-4965A0ECD7D4}" type="datetimeFigureOut">
              <a:rPr lang="ru-RU" smtClean="0"/>
              <a:t>04.11.2018</a:t>
            </a:fld>
            <a:endParaRPr lang="ru-RU"/>
          </a:p>
        </p:txBody>
      </p:sp>
      <p:sp>
        <p:nvSpPr>
          <p:cNvPr id="6" name="Footer Placeholder 5">
            <a:extLst>
              <a:ext uri="{FF2B5EF4-FFF2-40B4-BE49-F238E27FC236}">
                <a16:creationId xmlns:a16="http://schemas.microsoft.com/office/drawing/2014/main" id="{A6A03BE5-89EC-4444-B11C-6BBFAB8333A3}"/>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243F297D-169A-0440-8B3D-B7A88111A5F3}"/>
              </a:ext>
            </a:extLst>
          </p:cNvPr>
          <p:cNvSpPr>
            <a:spLocks noGrp="1"/>
          </p:cNvSpPr>
          <p:nvPr>
            <p:ph type="sldNum" sz="quarter" idx="12"/>
          </p:nvPr>
        </p:nvSpPr>
        <p:spPr/>
        <p:txBody>
          <a:bodyPr/>
          <a:lstStyle/>
          <a:p>
            <a:fld id="{53B0F76B-5E08-4602-AE61-072CCA01CB90}" type="slidenum">
              <a:rPr lang="ru-RU" smtClean="0"/>
              <a:t>‹#›</a:t>
            </a:fld>
            <a:endParaRPr lang="ru-RU"/>
          </a:p>
        </p:txBody>
      </p:sp>
    </p:spTree>
    <p:extLst>
      <p:ext uri="{BB962C8B-B14F-4D97-AF65-F5344CB8AC3E}">
        <p14:creationId xmlns:p14="http://schemas.microsoft.com/office/powerpoint/2010/main" val="423366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1E9E73-AD81-2B4B-BBF1-88C3BF104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BF5BBD-864A-DF40-864D-8939A9A271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DA9CE-19E4-9442-8149-3ECE3E932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56344-934B-4973-9CF9-4965A0ECD7D4}" type="datetimeFigureOut">
              <a:rPr lang="ru-RU" smtClean="0"/>
              <a:t>04.11.2018</a:t>
            </a:fld>
            <a:endParaRPr lang="ru-RU"/>
          </a:p>
        </p:txBody>
      </p:sp>
      <p:sp>
        <p:nvSpPr>
          <p:cNvPr id="5" name="Footer Placeholder 4">
            <a:extLst>
              <a:ext uri="{FF2B5EF4-FFF2-40B4-BE49-F238E27FC236}">
                <a16:creationId xmlns:a16="http://schemas.microsoft.com/office/drawing/2014/main" id="{0F4C40E8-7120-5D4C-A4D8-5B1448DFE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a:extLst>
              <a:ext uri="{FF2B5EF4-FFF2-40B4-BE49-F238E27FC236}">
                <a16:creationId xmlns:a16="http://schemas.microsoft.com/office/drawing/2014/main" id="{C7AE10F2-3115-E94A-A069-D9A4475D9B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0F76B-5E08-4602-AE61-072CCA01CB90}" type="slidenum">
              <a:rPr lang="ru-RU" smtClean="0"/>
              <a:t>‹#›</a:t>
            </a:fld>
            <a:endParaRPr lang="ru-RU"/>
          </a:p>
        </p:txBody>
      </p:sp>
    </p:spTree>
    <p:extLst>
      <p:ext uri="{BB962C8B-B14F-4D97-AF65-F5344CB8AC3E}">
        <p14:creationId xmlns:p14="http://schemas.microsoft.com/office/powerpoint/2010/main" val="39008906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glamcoder.org/" TargetMode="External"/><Relationship Id="rId7" Type="http://schemas.openxmlformats.org/officeDocument/2006/relationships/hyperlink" Target="https://goo.gl/pkuwdQ"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twitter.com/glamcoder" TargetMode="External"/><Relationship Id="rId4" Type="http://schemas.openxmlformats.org/officeDocument/2006/relationships/hyperlink" Target="https://facebook.com/glamcod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771526"/>
            <a:ext cx="9144000" cy="3529012"/>
          </a:xfrm>
        </p:spPr>
        <p:txBody>
          <a:bodyPr>
            <a:noAutofit/>
          </a:bodyPr>
          <a:lstStyle/>
          <a:p>
            <a:pPr algn="l"/>
            <a:r>
              <a:rPr lang="en-US" b="1" dirty="0">
                <a:latin typeface="Arial" panose="020B0604020202020204" pitchFamily="34" charset="0"/>
                <a:cs typeface="Arial" panose="020B0604020202020204" pitchFamily="34" charset="0"/>
              </a:rPr>
              <a:t>How To:</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Community Driven Career Growth for Developers</a:t>
            </a:r>
          </a:p>
        </p:txBody>
      </p:sp>
      <p:sp>
        <p:nvSpPr>
          <p:cNvPr id="3" name="Подзаголовок 2"/>
          <p:cNvSpPr>
            <a:spLocks noGrp="1"/>
          </p:cNvSpPr>
          <p:nvPr>
            <p:ph type="subTitle" idx="1"/>
          </p:nvPr>
        </p:nvSpPr>
        <p:spPr>
          <a:xfrm>
            <a:off x="1524000" y="4759325"/>
            <a:ext cx="9144000" cy="1655762"/>
          </a:xfrm>
        </p:spPr>
        <p:txBody>
          <a:bodyPr/>
          <a:lstStyle/>
          <a:p>
            <a:r>
              <a:rPr lang="en-US" dirty="0">
                <a:latin typeface="+mn-lt"/>
              </a:rPr>
              <a:t>Georgiy Mogelashvili</a:t>
            </a:r>
          </a:p>
          <a:p>
            <a:r>
              <a:rPr lang="en-US" dirty="0" err="1"/>
              <a:t>Booking.com</a:t>
            </a:r>
            <a:endParaRPr lang="ru-RU" dirty="0">
              <a:latin typeface="+mn-lt"/>
            </a:endParaRPr>
          </a:p>
        </p:txBody>
      </p:sp>
      <p:sp>
        <p:nvSpPr>
          <p:cNvPr id="5" name="TextBox 4"/>
          <p:cNvSpPr txBox="1"/>
          <p:nvPr/>
        </p:nvSpPr>
        <p:spPr>
          <a:xfrm>
            <a:off x="4187687" y="3379304"/>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233457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458686"/>
            <a:ext cx="10515600" cy="3103789"/>
          </a:xfrm>
        </p:spPr>
        <p:txBody>
          <a:bodyPr>
            <a:normAutofit/>
          </a:bodyPr>
          <a:lstStyle/>
          <a:p>
            <a:r>
              <a:rPr lang="en-US" dirty="0"/>
              <a:t>But you can create an environment</a:t>
            </a:r>
            <a:r>
              <a:rPr lang="ru-RU" dirty="0"/>
              <a:t>,</a:t>
            </a:r>
            <a:br>
              <a:rPr lang="en-US" dirty="0"/>
            </a:br>
            <a:r>
              <a:rPr lang="en-US" dirty="0"/>
              <a:t>where behavior will show up</a:t>
            </a:r>
            <a:endParaRPr lang="ru-RU"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3580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a:t>
            </a:r>
          </a:p>
        </p:txBody>
      </p:sp>
      <p:sp>
        <p:nvSpPr>
          <p:cNvPr id="3" name="Text Placeholder 2"/>
          <p:cNvSpPr>
            <a:spLocks noGrp="1"/>
          </p:cNvSpPr>
          <p:nvPr>
            <p:ph type="body" idx="1"/>
          </p:nvPr>
        </p:nvSpPr>
        <p:spPr/>
        <p:txBody>
          <a:bodyPr>
            <a:normAutofit/>
          </a:bodyPr>
          <a:lstStyle/>
          <a:p>
            <a:r>
              <a:rPr lang="en-US" i="1" dirty="0">
                <a:solidFill>
                  <a:schemeClr val="tx1"/>
                </a:solidFill>
              </a:rPr>
              <a:t>coffee together</a:t>
            </a:r>
            <a:r>
              <a:rPr lang="ru-RU" i="1" dirty="0">
                <a:solidFill>
                  <a:schemeClr val="tx1"/>
                </a:solidFill>
              </a:rPr>
              <a:t>, </a:t>
            </a:r>
            <a:r>
              <a:rPr lang="en-US" i="1" dirty="0">
                <a:solidFill>
                  <a:schemeClr val="tx1"/>
                </a:solidFill>
              </a:rPr>
              <a:t>generated an idea</a:t>
            </a:r>
            <a:r>
              <a:rPr lang="ru-RU" i="1" dirty="0">
                <a:solidFill>
                  <a:schemeClr val="tx1"/>
                </a:solidFill>
              </a:rPr>
              <a:t>, </a:t>
            </a:r>
            <a:r>
              <a:rPr lang="en-US" i="1" dirty="0">
                <a:solidFill>
                  <a:schemeClr val="tx1"/>
                </a:solidFill>
              </a:rPr>
              <a:t>discussed the concept</a:t>
            </a:r>
            <a:endParaRPr lang="ru-RU" i="1" dirty="0">
              <a:solidFill>
                <a:schemeClr val="tx1"/>
              </a:solidFill>
            </a:endParaRPr>
          </a:p>
        </p:txBody>
      </p:sp>
      <p:pic>
        <p:nvPicPr>
          <p:cNvPr id="1026" name="Picture 2" descr="mage may contain: 1 person,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503" y="336331"/>
            <a:ext cx="3016470" cy="30164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39286" y="3379789"/>
            <a:ext cx="1816908" cy="400110"/>
          </a:xfrm>
          <a:prstGeom prst="rect">
            <a:avLst/>
          </a:prstGeom>
          <a:noFill/>
        </p:spPr>
        <p:txBody>
          <a:bodyPr wrap="none" rtlCol="0">
            <a:spAutoFit/>
          </a:bodyPr>
          <a:lstStyle/>
          <a:p>
            <a:pPr algn="ctr"/>
            <a:r>
              <a:rPr lang="en-US" sz="2000" dirty="0"/>
              <a:t>Denis Yakunin</a:t>
            </a:r>
          </a:p>
        </p:txBody>
      </p:sp>
    </p:spTree>
    <p:extLst>
      <p:ext uri="{BB962C8B-B14F-4D97-AF65-F5344CB8AC3E}">
        <p14:creationId xmlns:p14="http://schemas.microsoft.com/office/powerpoint/2010/main" val="87274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6745"/>
            <a:ext cx="10515600" cy="5420218"/>
          </a:xfrm>
        </p:spPr>
        <p:txBody>
          <a:bodyPr>
            <a:normAutofit lnSpcReduction="10000"/>
          </a:bodyPr>
          <a:lstStyle/>
          <a:p>
            <a:pPr marL="0" indent="0">
              <a:buNone/>
            </a:pPr>
            <a:r>
              <a:rPr lang="ru-RU" sz="4400" dirty="0"/>
              <a:t>1. </a:t>
            </a:r>
            <a:r>
              <a:rPr lang="en-US" sz="4400" dirty="0"/>
              <a:t>Marathon</a:t>
            </a:r>
            <a:endParaRPr lang="ru-RU" sz="4400" dirty="0"/>
          </a:p>
          <a:p>
            <a:pPr marL="0" indent="0">
              <a:buNone/>
            </a:pPr>
            <a:r>
              <a:rPr lang="ru-RU" dirty="0"/>
              <a:t>2 </a:t>
            </a:r>
            <a:r>
              <a:rPr lang="en-US" dirty="0"/>
              <a:t>weeks</a:t>
            </a:r>
            <a:r>
              <a:rPr lang="ru-RU" dirty="0"/>
              <a:t>, </a:t>
            </a:r>
            <a:r>
              <a:rPr lang="en-US" dirty="0"/>
              <a:t>new task every day</a:t>
            </a:r>
            <a:endParaRPr lang="ru-RU" dirty="0"/>
          </a:p>
          <a:p>
            <a:pPr marL="0" indent="0">
              <a:buNone/>
            </a:pPr>
            <a:r>
              <a:rPr lang="en-US" dirty="0"/>
              <a:t>Goal </a:t>
            </a:r>
            <a:r>
              <a:rPr lang="mr-IN" dirty="0"/>
              <a:t>–</a:t>
            </a:r>
            <a:r>
              <a:rPr lang="ru-RU" dirty="0"/>
              <a:t> </a:t>
            </a:r>
            <a:r>
              <a:rPr lang="en-US" dirty="0"/>
              <a:t>create a habit</a:t>
            </a:r>
            <a:endParaRPr lang="ru-RU" dirty="0"/>
          </a:p>
          <a:p>
            <a:pPr marL="0" indent="0">
              <a:buNone/>
            </a:pPr>
            <a:endParaRPr lang="ru-RU" sz="4400" dirty="0"/>
          </a:p>
          <a:p>
            <a:pPr marL="0" indent="0">
              <a:buNone/>
            </a:pPr>
            <a:r>
              <a:rPr lang="ru-RU" sz="4400" dirty="0"/>
              <a:t>2. </a:t>
            </a:r>
            <a:r>
              <a:rPr lang="en-US" sz="4400" dirty="0"/>
              <a:t>Work in groups</a:t>
            </a:r>
            <a:endParaRPr lang="ru-RU" sz="4400" dirty="0"/>
          </a:p>
          <a:p>
            <a:pPr marL="0" indent="0">
              <a:buNone/>
            </a:pPr>
            <a:r>
              <a:rPr lang="en-US" dirty="0"/>
              <a:t>Goal </a:t>
            </a:r>
            <a:r>
              <a:rPr lang="mr-IN" dirty="0"/>
              <a:t>–</a:t>
            </a:r>
            <a:r>
              <a:rPr lang="ru-RU" dirty="0"/>
              <a:t> </a:t>
            </a:r>
            <a:r>
              <a:rPr lang="en-US" dirty="0"/>
              <a:t>learn from and through others</a:t>
            </a:r>
            <a:endParaRPr lang="ru-RU" dirty="0"/>
          </a:p>
          <a:p>
            <a:pPr marL="0" indent="0">
              <a:buNone/>
            </a:pPr>
            <a:endParaRPr lang="ru-RU" sz="4400" dirty="0"/>
          </a:p>
          <a:p>
            <a:pPr marL="0" indent="0">
              <a:buNone/>
            </a:pPr>
            <a:r>
              <a:rPr lang="ru-RU" sz="4400" dirty="0"/>
              <a:t>3. </a:t>
            </a:r>
            <a:r>
              <a:rPr lang="en-US" sz="4400" dirty="0"/>
              <a:t>Online</a:t>
            </a:r>
            <a:endParaRPr lang="ru-RU" sz="4400" dirty="0"/>
          </a:p>
          <a:p>
            <a:pPr marL="0" indent="0">
              <a:buNone/>
            </a:pPr>
            <a:r>
              <a:rPr lang="en-US" dirty="0"/>
              <a:t>Goal </a:t>
            </a:r>
            <a:r>
              <a:rPr lang="mr-IN" dirty="0"/>
              <a:t>–</a:t>
            </a:r>
            <a:r>
              <a:rPr lang="ru-RU" dirty="0"/>
              <a:t> </a:t>
            </a:r>
            <a:r>
              <a:rPr lang="en-US" dirty="0"/>
              <a:t>learn at your own pace</a:t>
            </a:r>
          </a:p>
        </p:txBody>
      </p:sp>
    </p:spTree>
    <p:extLst>
      <p:ext uri="{BB962C8B-B14F-4D97-AF65-F5344CB8AC3E}">
        <p14:creationId xmlns:p14="http://schemas.microsoft.com/office/powerpoint/2010/main" val="53935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of Roles</a:t>
            </a:r>
          </a:p>
        </p:txBody>
      </p:sp>
      <p:sp>
        <p:nvSpPr>
          <p:cNvPr id="3" name="Text Placeholder 2"/>
          <p:cNvSpPr>
            <a:spLocks noGrp="1"/>
          </p:cNvSpPr>
          <p:nvPr>
            <p:ph type="body" idx="1"/>
          </p:nvPr>
        </p:nvSpPr>
        <p:spPr/>
        <p:txBody>
          <a:bodyPr>
            <a:normAutofit/>
          </a:bodyPr>
          <a:lstStyle/>
          <a:p>
            <a:r>
              <a:rPr lang="en-US" sz="2200" i="1" dirty="0">
                <a:solidFill>
                  <a:schemeClr val="tx1"/>
                </a:solidFill>
              </a:rPr>
              <a:t>Opportunity to be in a different role for a while</a:t>
            </a:r>
          </a:p>
        </p:txBody>
      </p:sp>
    </p:spTree>
    <p:extLst>
      <p:ext uri="{BB962C8B-B14F-4D97-AF65-F5344CB8AC3E}">
        <p14:creationId xmlns:p14="http://schemas.microsoft.com/office/powerpoint/2010/main" val="193913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1783"/>
            <a:ext cx="10515600" cy="4774434"/>
          </a:xfrm>
        </p:spPr>
        <p:txBody>
          <a:bodyPr>
            <a:normAutofit/>
          </a:bodyPr>
          <a:lstStyle/>
          <a:p>
            <a:pPr algn="ctr"/>
            <a:r>
              <a:rPr lang="en-US" sz="3200" dirty="0"/>
              <a:t>Being a Senior means playing the role.</a:t>
            </a:r>
            <a:br>
              <a:rPr lang="en-US" sz="3200" dirty="0"/>
            </a:br>
            <a:r>
              <a:rPr lang="en-US" sz="3200" dirty="0"/>
              <a:t>To become a Senior you have to </a:t>
            </a:r>
            <a:r>
              <a:rPr lang="en-US" sz="3200" b="1" u="sng" dirty="0"/>
              <a:t>try</a:t>
            </a:r>
            <a:r>
              <a:rPr lang="en-US" sz="3200" dirty="0"/>
              <a:t> playing</a:t>
            </a:r>
            <a:r>
              <a:rPr lang="en-US" sz="3200" baseline="30000" dirty="0"/>
              <a:t>*</a:t>
            </a:r>
            <a:r>
              <a:rPr lang="en-US" sz="3200" dirty="0"/>
              <a:t> it!</a:t>
            </a:r>
            <a:br>
              <a:rPr lang="en-US" dirty="0"/>
            </a:br>
            <a:br>
              <a:rPr lang="en-US" dirty="0"/>
            </a:br>
            <a:r>
              <a:rPr lang="en-US" sz="2200" i="1" dirty="0"/>
              <a:t>* don’t forget to stay yourself though</a:t>
            </a:r>
          </a:p>
        </p:txBody>
      </p:sp>
    </p:spTree>
    <p:extLst>
      <p:ext uri="{BB962C8B-B14F-4D97-AF65-F5344CB8AC3E}">
        <p14:creationId xmlns:p14="http://schemas.microsoft.com/office/powerpoint/2010/main" val="511370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&amp; Fail fast</a:t>
            </a:r>
          </a:p>
        </p:txBody>
      </p:sp>
      <p:sp>
        <p:nvSpPr>
          <p:cNvPr id="3" name="Text Placeholder 2"/>
          <p:cNvSpPr>
            <a:spLocks noGrp="1"/>
          </p:cNvSpPr>
          <p:nvPr>
            <p:ph type="body" idx="1"/>
          </p:nvPr>
        </p:nvSpPr>
        <p:spPr/>
        <p:txBody>
          <a:bodyPr>
            <a:normAutofit fontScale="92500" lnSpcReduction="20000"/>
          </a:bodyPr>
          <a:lstStyle/>
          <a:p>
            <a:r>
              <a:rPr lang="en-US" i="1" dirty="0">
                <a:solidFill>
                  <a:schemeClr val="tx1"/>
                </a:solidFill>
              </a:rPr>
              <a:t>Idea to MVP as quick as possible</a:t>
            </a:r>
          </a:p>
          <a:p>
            <a:r>
              <a:rPr lang="en-US" i="1" dirty="0">
                <a:solidFill>
                  <a:schemeClr val="tx1"/>
                </a:solidFill>
              </a:rPr>
              <a:t>Pilot on a limited group</a:t>
            </a:r>
            <a:endParaRPr lang="ru-RU" i="1" dirty="0">
              <a:solidFill>
                <a:schemeClr val="tx1"/>
              </a:solidFill>
            </a:endParaRPr>
          </a:p>
          <a:p>
            <a:r>
              <a:rPr lang="en-US" i="1" dirty="0">
                <a:solidFill>
                  <a:schemeClr val="tx1"/>
                </a:solidFill>
              </a:rPr>
              <a:t>Collect feedback</a:t>
            </a:r>
            <a:endParaRPr lang="ru-RU" i="1" dirty="0">
              <a:solidFill>
                <a:schemeClr val="tx1"/>
              </a:solidFill>
            </a:endParaRPr>
          </a:p>
          <a:p>
            <a:r>
              <a:rPr lang="en-US" i="1" dirty="0">
                <a:solidFill>
                  <a:schemeClr val="tx1"/>
                </a:solidFill>
              </a:rPr>
              <a:t>Repeat</a:t>
            </a:r>
          </a:p>
        </p:txBody>
      </p:sp>
    </p:spTree>
    <p:extLst>
      <p:ext uri="{BB962C8B-B14F-4D97-AF65-F5344CB8AC3E}">
        <p14:creationId xmlns:p14="http://schemas.microsoft.com/office/powerpoint/2010/main" val="1137477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hape 146"/>
          <p:cNvCxnSpPr/>
          <p:nvPr/>
        </p:nvCxnSpPr>
        <p:spPr>
          <a:xfrm flipH="1">
            <a:off x="6053959" y="0"/>
            <a:ext cx="1" cy="6858000"/>
          </a:xfrm>
          <a:prstGeom prst="straightConnector1">
            <a:avLst/>
          </a:prstGeom>
          <a:noFill/>
          <a:ln w="63500" cap="rnd" cmpd="sng">
            <a:solidFill>
              <a:schemeClr val="tx1"/>
            </a:solidFill>
            <a:prstDash val="dot"/>
            <a:round/>
            <a:headEnd type="none" w="med" len="med"/>
            <a:tailEnd type="none" w="med" len="med"/>
          </a:ln>
        </p:spPr>
      </p:cxnSp>
      <p:sp>
        <p:nvSpPr>
          <p:cNvPr id="4" name="TextBox 3"/>
          <p:cNvSpPr txBox="1"/>
          <p:nvPr/>
        </p:nvSpPr>
        <p:spPr>
          <a:xfrm>
            <a:off x="3496902" y="704192"/>
            <a:ext cx="1646605" cy="707886"/>
          </a:xfrm>
          <a:prstGeom prst="rect">
            <a:avLst/>
          </a:prstGeom>
          <a:noFill/>
        </p:spPr>
        <p:txBody>
          <a:bodyPr wrap="none" rtlCol="0">
            <a:spAutoFit/>
          </a:bodyPr>
          <a:lstStyle/>
          <a:p>
            <a:pPr algn="ctr"/>
            <a:r>
              <a:rPr lang="en-US" sz="2400" dirty="0"/>
              <a:t>Idea is born</a:t>
            </a:r>
            <a:endParaRPr lang="ru-RU" sz="2400" dirty="0"/>
          </a:p>
          <a:p>
            <a:pPr algn="ctr"/>
            <a:r>
              <a:rPr lang="en-US" sz="1600" dirty="0">
                <a:solidFill>
                  <a:schemeClr val="bg2">
                    <a:lumMod val="25000"/>
                  </a:schemeClr>
                </a:solidFill>
              </a:rPr>
              <a:t>Day 0</a:t>
            </a:r>
          </a:p>
        </p:txBody>
      </p:sp>
      <p:sp>
        <p:nvSpPr>
          <p:cNvPr id="5" name="TextBox 4"/>
          <p:cNvSpPr txBox="1"/>
          <p:nvPr/>
        </p:nvSpPr>
        <p:spPr>
          <a:xfrm>
            <a:off x="6794201" y="1781410"/>
            <a:ext cx="1987404" cy="707886"/>
          </a:xfrm>
          <a:prstGeom prst="rect">
            <a:avLst/>
          </a:prstGeom>
          <a:noFill/>
        </p:spPr>
        <p:txBody>
          <a:bodyPr wrap="none" rtlCol="0">
            <a:spAutoFit/>
          </a:bodyPr>
          <a:lstStyle/>
          <a:p>
            <a:pPr algn="ctr"/>
            <a:r>
              <a:rPr lang="en-US" sz="2400" dirty="0"/>
              <a:t>Discuss details</a:t>
            </a:r>
            <a:endParaRPr lang="ru-RU" sz="2400" dirty="0"/>
          </a:p>
          <a:p>
            <a:pPr algn="ctr"/>
            <a:r>
              <a:rPr lang="en-US" sz="1600" dirty="0">
                <a:solidFill>
                  <a:schemeClr val="bg2">
                    <a:lumMod val="25000"/>
                  </a:schemeClr>
                </a:solidFill>
              </a:rPr>
              <a:t>Day 5</a:t>
            </a:r>
          </a:p>
        </p:txBody>
      </p:sp>
      <p:sp>
        <p:nvSpPr>
          <p:cNvPr id="6" name="TextBox 5"/>
          <p:cNvSpPr txBox="1"/>
          <p:nvPr/>
        </p:nvSpPr>
        <p:spPr>
          <a:xfrm>
            <a:off x="2865965" y="2858628"/>
            <a:ext cx="2908489" cy="707886"/>
          </a:xfrm>
          <a:prstGeom prst="rect">
            <a:avLst/>
          </a:prstGeom>
          <a:noFill/>
        </p:spPr>
        <p:txBody>
          <a:bodyPr wrap="none" rtlCol="0">
            <a:spAutoFit/>
          </a:bodyPr>
          <a:lstStyle/>
          <a:p>
            <a:pPr algn="ctr"/>
            <a:r>
              <a:rPr lang="en-US" sz="2400" dirty="0"/>
              <a:t>Public announcement</a:t>
            </a:r>
            <a:endParaRPr lang="ru-RU" sz="2400" dirty="0"/>
          </a:p>
          <a:p>
            <a:pPr algn="ctr"/>
            <a:r>
              <a:rPr lang="en-US" sz="1600" dirty="0">
                <a:solidFill>
                  <a:schemeClr val="bg2">
                    <a:lumMod val="25000"/>
                  </a:schemeClr>
                </a:solidFill>
              </a:rPr>
              <a:t>Day 10</a:t>
            </a:r>
          </a:p>
        </p:txBody>
      </p:sp>
      <p:sp>
        <p:nvSpPr>
          <p:cNvPr id="7" name="TextBox 6"/>
          <p:cNvSpPr txBox="1"/>
          <p:nvPr/>
        </p:nvSpPr>
        <p:spPr>
          <a:xfrm>
            <a:off x="6803499" y="3935846"/>
            <a:ext cx="1968808" cy="707886"/>
          </a:xfrm>
          <a:prstGeom prst="rect">
            <a:avLst/>
          </a:prstGeom>
          <a:noFill/>
        </p:spPr>
        <p:txBody>
          <a:bodyPr wrap="none" rtlCol="0">
            <a:spAutoFit/>
          </a:bodyPr>
          <a:lstStyle/>
          <a:p>
            <a:pPr algn="ctr"/>
            <a:r>
              <a:rPr lang="en-US" sz="2400" dirty="0"/>
              <a:t>Final polishing</a:t>
            </a:r>
            <a:endParaRPr lang="ru-RU" sz="2400" dirty="0"/>
          </a:p>
          <a:p>
            <a:pPr algn="ctr"/>
            <a:r>
              <a:rPr lang="en-US" sz="1600" dirty="0">
                <a:solidFill>
                  <a:schemeClr val="bg2">
                    <a:lumMod val="25000"/>
                  </a:schemeClr>
                </a:solidFill>
              </a:rPr>
              <a:t>Day 12</a:t>
            </a:r>
          </a:p>
        </p:txBody>
      </p:sp>
      <p:sp>
        <p:nvSpPr>
          <p:cNvPr id="8" name="TextBox 7"/>
          <p:cNvSpPr txBox="1"/>
          <p:nvPr/>
        </p:nvSpPr>
        <p:spPr>
          <a:xfrm>
            <a:off x="2736534" y="5013064"/>
            <a:ext cx="3167342" cy="707886"/>
          </a:xfrm>
          <a:prstGeom prst="rect">
            <a:avLst/>
          </a:prstGeom>
          <a:noFill/>
        </p:spPr>
        <p:txBody>
          <a:bodyPr wrap="square" rtlCol="0">
            <a:spAutoFit/>
          </a:bodyPr>
          <a:lstStyle/>
          <a:p>
            <a:pPr algn="ctr"/>
            <a:r>
              <a:rPr lang="en-US" sz="2400" dirty="0"/>
              <a:t>Launch</a:t>
            </a:r>
            <a:endParaRPr lang="ru-RU" sz="2400" dirty="0"/>
          </a:p>
          <a:p>
            <a:pPr algn="ctr"/>
            <a:r>
              <a:rPr lang="en-US" sz="1600" dirty="0">
                <a:solidFill>
                  <a:schemeClr val="bg2">
                    <a:lumMod val="25000"/>
                  </a:schemeClr>
                </a:solidFill>
              </a:rPr>
              <a:t>Day 14</a:t>
            </a:r>
          </a:p>
        </p:txBody>
      </p:sp>
    </p:spTree>
    <p:extLst>
      <p:ext uri="{BB962C8B-B14F-4D97-AF65-F5344CB8AC3E}">
        <p14:creationId xmlns:p14="http://schemas.microsoft.com/office/powerpoint/2010/main" val="150413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725214" y="3404769"/>
            <a:ext cx="10794124" cy="482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99886" y="3301387"/>
            <a:ext cx="0" cy="255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519338" y="3290877"/>
            <a:ext cx="0" cy="255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5214" y="3322407"/>
            <a:ext cx="0" cy="255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rot="5400000">
            <a:off x="3052570" y="160967"/>
            <a:ext cx="719959" cy="5374673"/>
          </a:xfrm>
          <a:prstGeom prst="leftBrace">
            <a:avLst>
              <a:gd name="adj1" fmla="val 11344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rot="16200000">
            <a:off x="8449632" y="1320758"/>
            <a:ext cx="719959" cy="5419452"/>
          </a:xfrm>
          <a:prstGeom prst="leftBrace">
            <a:avLst>
              <a:gd name="adj1" fmla="val 11344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2408908" y="3670504"/>
            <a:ext cx="2007281" cy="523220"/>
          </a:xfrm>
          <a:prstGeom prst="rect">
            <a:avLst/>
          </a:prstGeom>
          <a:noFill/>
        </p:spPr>
        <p:txBody>
          <a:bodyPr wrap="none" rtlCol="0">
            <a:spAutoFit/>
          </a:bodyPr>
          <a:lstStyle/>
          <a:p>
            <a:pPr algn="ctr"/>
            <a:r>
              <a:rPr lang="en-US" sz="2800" dirty="0"/>
              <a:t>preparation</a:t>
            </a:r>
          </a:p>
        </p:txBody>
      </p:sp>
      <p:sp>
        <p:nvSpPr>
          <p:cNvPr id="16" name="TextBox 15"/>
          <p:cNvSpPr txBox="1"/>
          <p:nvPr/>
        </p:nvSpPr>
        <p:spPr>
          <a:xfrm>
            <a:off x="8126569" y="2643024"/>
            <a:ext cx="1366080" cy="523220"/>
          </a:xfrm>
          <a:prstGeom prst="rect">
            <a:avLst/>
          </a:prstGeom>
          <a:noFill/>
        </p:spPr>
        <p:txBody>
          <a:bodyPr wrap="none" rtlCol="0">
            <a:spAutoFit/>
          </a:bodyPr>
          <a:lstStyle/>
          <a:p>
            <a:pPr algn="ctr"/>
            <a:r>
              <a:rPr lang="en-US" sz="2800" dirty="0"/>
              <a:t>training</a:t>
            </a:r>
          </a:p>
        </p:txBody>
      </p:sp>
      <p:sp>
        <p:nvSpPr>
          <p:cNvPr id="17" name="TextBox 16"/>
          <p:cNvSpPr txBox="1"/>
          <p:nvPr/>
        </p:nvSpPr>
        <p:spPr>
          <a:xfrm>
            <a:off x="2897022" y="1994358"/>
            <a:ext cx="1031052" cy="369332"/>
          </a:xfrm>
          <a:prstGeom prst="rect">
            <a:avLst/>
          </a:prstGeom>
          <a:noFill/>
        </p:spPr>
        <p:txBody>
          <a:bodyPr wrap="none" rtlCol="0">
            <a:spAutoFit/>
          </a:bodyPr>
          <a:lstStyle/>
          <a:p>
            <a:pPr algn="ctr"/>
            <a:r>
              <a:rPr lang="ru-RU" dirty="0"/>
              <a:t>2 </a:t>
            </a:r>
            <a:r>
              <a:rPr lang="en-US" dirty="0"/>
              <a:t>weeks</a:t>
            </a:r>
          </a:p>
        </p:txBody>
      </p:sp>
      <p:sp>
        <p:nvSpPr>
          <p:cNvPr id="18" name="TextBox 17"/>
          <p:cNvSpPr txBox="1"/>
          <p:nvPr/>
        </p:nvSpPr>
        <p:spPr>
          <a:xfrm>
            <a:off x="8294084" y="4501727"/>
            <a:ext cx="1031052" cy="369332"/>
          </a:xfrm>
          <a:prstGeom prst="rect">
            <a:avLst/>
          </a:prstGeom>
          <a:noFill/>
        </p:spPr>
        <p:txBody>
          <a:bodyPr wrap="none" rtlCol="0">
            <a:spAutoFit/>
          </a:bodyPr>
          <a:lstStyle/>
          <a:p>
            <a:pPr algn="ctr"/>
            <a:r>
              <a:rPr lang="ru-RU" dirty="0"/>
              <a:t>2 </a:t>
            </a:r>
            <a:r>
              <a:rPr lang="en-US" dirty="0"/>
              <a:t>weeks</a:t>
            </a:r>
          </a:p>
        </p:txBody>
      </p:sp>
    </p:spTree>
    <p:extLst>
      <p:ext uri="{BB962C8B-B14F-4D97-AF65-F5344CB8AC3E}">
        <p14:creationId xmlns:p14="http://schemas.microsoft.com/office/powerpoint/2010/main" val="1602817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a:t>
            </a:r>
          </a:p>
        </p:txBody>
      </p:sp>
      <p:sp>
        <p:nvSpPr>
          <p:cNvPr id="3" name="Text Placeholder 2"/>
          <p:cNvSpPr>
            <a:spLocks noGrp="1"/>
          </p:cNvSpPr>
          <p:nvPr>
            <p:ph type="body" idx="1"/>
          </p:nvPr>
        </p:nvSpPr>
        <p:spPr/>
        <p:txBody>
          <a:bodyPr/>
          <a:lstStyle/>
          <a:p>
            <a:r>
              <a:rPr lang="en-US" i="1" dirty="0">
                <a:solidFill>
                  <a:schemeClr val="tx1"/>
                </a:solidFill>
              </a:rPr>
              <a:t>Completely online in Workplace by Facebook</a:t>
            </a:r>
          </a:p>
        </p:txBody>
      </p:sp>
    </p:spTree>
    <p:extLst>
      <p:ext uri="{BB962C8B-B14F-4D97-AF65-F5344CB8AC3E}">
        <p14:creationId xmlns:p14="http://schemas.microsoft.com/office/powerpoint/2010/main" val="275223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6745"/>
            <a:ext cx="10515600" cy="5420218"/>
          </a:xfrm>
        </p:spPr>
        <p:txBody>
          <a:bodyPr>
            <a:normAutofit fontScale="92500" lnSpcReduction="10000"/>
          </a:bodyPr>
          <a:lstStyle/>
          <a:p>
            <a:pPr marL="0" indent="0">
              <a:buNone/>
            </a:pPr>
            <a:r>
              <a:rPr lang="ru-RU" sz="4400" dirty="0"/>
              <a:t>1. </a:t>
            </a:r>
            <a:r>
              <a:rPr lang="en-US" sz="4400" dirty="0"/>
              <a:t>Marathon</a:t>
            </a:r>
            <a:endParaRPr lang="ru-RU" sz="4400" dirty="0"/>
          </a:p>
          <a:p>
            <a:pPr marL="0" indent="0">
              <a:buNone/>
            </a:pPr>
            <a:r>
              <a:rPr lang="ru-RU" dirty="0"/>
              <a:t>2 </a:t>
            </a:r>
            <a:r>
              <a:rPr lang="en-US" dirty="0"/>
              <a:t>weeks</a:t>
            </a:r>
            <a:r>
              <a:rPr lang="ru-RU" dirty="0"/>
              <a:t>, 10 </a:t>
            </a:r>
            <a:r>
              <a:rPr lang="en-US" dirty="0"/>
              <a:t>tasks</a:t>
            </a:r>
            <a:endParaRPr lang="ru-RU" dirty="0"/>
          </a:p>
          <a:p>
            <a:pPr marL="0" indent="0">
              <a:buNone/>
            </a:pPr>
            <a:r>
              <a:rPr lang="en-US" dirty="0"/>
              <a:t>Publish a task evening before</a:t>
            </a:r>
            <a:endParaRPr lang="ru-RU" dirty="0"/>
          </a:p>
          <a:p>
            <a:pPr marL="0" indent="0">
              <a:buNone/>
            </a:pPr>
            <a:endParaRPr lang="ru-RU" sz="4400" dirty="0"/>
          </a:p>
          <a:p>
            <a:pPr marL="0" indent="0">
              <a:buNone/>
            </a:pPr>
            <a:r>
              <a:rPr lang="ru-RU" sz="4400" dirty="0"/>
              <a:t>2. </a:t>
            </a:r>
            <a:r>
              <a:rPr lang="en-US" sz="4400" dirty="0"/>
              <a:t>Online</a:t>
            </a:r>
            <a:endParaRPr lang="ru-RU" sz="4400" dirty="0"/>
          </a:p>
          <a:p>
            <a:pPr marL="0" indent="0">
              <a:buNone/>
            </a:pPr>
            <a:r>
              <a:rPr lang="en-US" dirty="0"/>
              <a:t>Workplace or any similar platform</a:t>
            </a:r>
            <a:endParaRPr lang="ru-RU" dirty="0"/>
          </a:p>
          <a:p>
            <a:pPr marL="0" indent="0">
              <a:buNone/>
            </a:pPr>
            <a:endParaRPr lang="ru-RU" sz="4400" dirty="0"/>
          </a:p>
          <a:p>
            <a:pPr marL="0" indent="0">
              <a:buNone/>
            </a:pPr>
            <a:r>
              <a:rPr lang="ru-RU" sz="4400" dirty="0"/>
              <a:t>3. </a:t>
            </a:r>
            <a:r>
              <a:rPr lang="en-US" sz="4400" dirty="0"/>
              <a:t>Rules</a:t>
            </a:r>
            <a:endParaRPr lang="ru-RU" sz="4400" dirty="0"/>
          </a:p>
          <a:p>
            <a:pPr marL="0" indent="0">
              <a:buNone/>
            </a:pPr>
            <a:r>
              <a:rPr lang="en-US" dirty="0"/>
              <a:t>What is expected and what is not</a:t>
            </a:r>
            <a:endParaRPr lang="ru-RU" dirty="0"/>
          </a:p>
          <a:p>
            <a:pPr marL="0" indent="0">
              <a:buNone/>
            </a:pPr>
            <a:r>
              <a:rPr lang="en-US" dirty="0"/>
              <a:t>Code of Conduct</a:t>
            </a:r>
            <a:endParaRPr lang="ru-RU" dirty="0"/>
          </a:p>
        </p:txBody>
      </p:sp>
    </p:spTree>
    <p:extLst>
      <p:ext uri="{BB962C8B-B14F-4D97-AF65-F5344CB8AC3E}">
        <p14:creationId xmlns:p14="http://schemas.microsoft.com/office/powerpoint/2010/main" val="184653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2884" y="1881435"/>
            <a:ext cx="9246232" cy="1661993"/>
          </a:xfrm>
          <a:prstGeom prst="rect">
            <a:avLst/>
          </a:prstGeom>
          <a:noFill/>
        </p:spPr>
        <p:txBody>
          <a:bodyPr wrap="square" rtlCol="0">
            <a:spAutoFit/>
          </a:bodyPr>
          <a:lstStyle/>
          <a:p>
            <a:pPr algn="ctr"/>
            <a:r>
              <a:rPr lang="ru-RU" sz="3200" dirty="0"/>
              <a:t>“</a:t>
            </a:r>
            <a:r>
              <a:rPr lang="en-US" sz="3200" dirty="0"/>
              <a:t>Change is disturbing when it is done to us, exhilarating when it is done by us.</a:t>
            </a:r>
            <a:r>
              <a:rPr lang="ru-RU" sz="3200" dirty="0"/>
              <a:t>”</a:t>
            </a:r>
          </a:p>
          <a:p>
            <a:endParaRPr lang="ru-RU" dirty="0"/>
          </a:p>
          <a:p>
            <a:pPr algn="ctr"/>
            <a:r>
              <a:rPr lang="en-US" sz="2000" i="1" dirty="0" err="1"/>
              <a:t>Rosabeth</a:t>
            </a:r>
            <a:r>
              <a:rPr lang="en-US" sz="2000" i="1" dirty="0"/>
              <a:t> Moss </a:t>
            </a:r>
            <a:r>
              <a:rPr lang="en-US" sz="2000" i="1" dirty="0" err="1"/>
              <a:t>Kanter</a:t>
            </a:r>
            <a:r>
              <a:rPr lang="ru-RU" sz="2000" i="1" dirty="0"/>
              <a:t>, </a:t>
            </a:r>
            <a:r>
              <a:rPr lang="en-US" sz="2000" i="1" dirty="0" err="1"/>
              <a:t>Harward</a:t>
            </a:r>
            <a:r>
              <a:rPr lang="en-US" sz="2000" i="1" dirty="0"/>
              <a:t> School of Business</a:t>
            </a:r>
            <a:endParaRPr lang="ru-RU" sz="2000" i="1" dirty="0"/>
          </a:p>
        </p:txBody>
      </p:sp>
    </p:spTree>
    <p:extLst>
      <p:ext uri="{BB962C8B-B14F-4D97-AF65-F5344CB8AC3E}">
        <p14:creationId xmlns:p14="http://schemas.microsoft.com/office/powerpoint/2010/main" val="1834938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4FE1-D363-6943-82D3-BD10ABA9B880}"/>
              </a:ext>
            </a:extLst>
          </p:cNvPr>
          <p:cNvSpPr>
            <a:spLocks noGrp="1"/>
          </p:cNvSpPr>
          <p:nvPr>
            <p:ph type="title"/>
          </p:nvPr>
        </p:nvSpPr>
        <p:spPr/>
        <p:txBody>
          <a:bodyPr/>
          <a:lstStyle/>
          <a:p>
            <a:r>
              <a:rPr lang="en-US" b="1" dirty="0"/>
              <a:t>Code of Conduct</a:t>
            </a:r>
            <a:endParaRPr lang="en-US" dirty="0"/>
          </a:p>
        </p:txBody>
      </p:sp>
      <p:sp>
        <p:nvSpPr>
          <p:cNvPr id="3" name="Content Placeholder 2">
            <a:extLst>
              <a:ext uri="{FF2B5EF4-FFF2-40B4-BE49-F238E27FC236}">
                <a16:creationId xmlns:a16="http://schemas.microsoft.com/office/drawing/2014/main" id="{7548BC7C-0E58-D540-B617-634CF00E7568}"/>
              </a:ext>
            </a:extLst>
          </p:cNvPr>
          <p:cNvSpPr>
            <a:spLocks noGrp="1"/>
          </p:cNvSpPr>
          <p:nvPr>
            <p:ph idx="1"/>
          </p:nvPr>
        </p:nvSpPr>
        <p:spPr/>
        <p:txBody>
          <a:bodyPr>
            <a:normAutofit fontScale="85000" lnSpcReduction="20000"/>
          </a:bodyPr>
          <a:lstStyle/>
          <a:p>
            <a:pPr marL="285750" indent="-285750"/>
            <a:r>
              <a:rPr lang="en-US" b="1" dirty="0"/>
              <a:t>Trust.</a:t>
            </a:r>
            <a:r>
              <a:rPr lang="en-US" dirty="0"/>
              <a:t> Everything we discuss in the group regarding private topics should stay in the group.</a:t>
            </a:r>
          </a:p>
          <a:p>
            <a:pPr marL="285750" indent="-285750"/>
            <a:r>
              <a:rPr lang="en-US" b="1" dirty="0"/>
              <a:t>Privacy.</a:t>
            </a:r>
            <a:r>
              <a:rPr lang="en-US" dirty="0"/>
              <a:t> If you have to share something related to a person from outside of this group, please don’t mention that person’s name.</a:t>
            </a:r>
          </a:p>
          <a:p>
            <a:pPr marL="285750" indent="-285750"/>
            <a:r>
              <a:rPr lang="en-US" b="1" dirty="0"/>
              <a:t>Safety.</a:t>
            </a:r>
            <a:r>
              <a:rPr lang="en-US" dirty="0"/>
              <a:t> Don’t judge or blame others. Instead, try to listen and provide feedback and/or suggestions. If you want to give feedback, follow BIO model.</a:t>
            </a:r>
          </a:p>
          <a:p>
            <a:pPr marL="285750" indent="-285750"/>
            <a:r>
              <a:rPr lang="en-US" b="1" dirty="0"/>
              <a:t>Be open to receive feedback.</a:t>
            </a:r>
            <a:r>
              <a:rPr lang="en-US" dirty="0"/>
              <a:t> Think of it as a opportunity to grow rather than something wrong with you.</a:t>
            </a:r>
          </a:p>
          <a:p>
            <a:endParaRPr lang="en-US" dirty="0"/>
          </a:p>
          <a:p>
            <a:pPr marL="0" indent="0">
              <a:buNone/>
            </a:pPr>
            <a:r>
              <a:rPr lang="en-US" dirty="0"/>
              <a:t>These are the top rules we need to follow, however most important one is - use common sense. We are all here to help each other to grow, so respect this. There will be group moderators, who will take care of code of conduct as well, but we hope they won’t be involved.</a:t>
            </a:r>
          </a:p>
        </p:txBody>
      </p:sp>
    </p:spTree>
    <p:extLst>
      <p:ext uri="{BB962C8B-B14F-4D97-AF65-F5344CB8AC3E}">
        <p14:creationId xmlns:p14="http://schemas.microsoft.com/office/powerpoint/2010/main" val="438858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Groups</a:t>
            </a:r>
          </a:p>
        </p:txBody>
      </p:sp>
      <p:sp>
        <p:nvSpPr>
          <p:cNvPr id="3" name="Text Placeholder 2"/>
          <p:cNvSpPr>
            <a:spLocks noGrp="1"/>
          </p:cNvSpPr>
          <p:nvPr>
            <p:ph type="body" idx="1"/>
          </p:nvPr>
        </p:nvSpPr>
        <p:spPr/>
        <p:txBody>
          <a:bodyPr/>
          <a:lstStyle/>
          <a:p>
            <a:endParaRPr lang="en-US" i="1" dirty="0">
              <a:solidFill>
                <a:schemeClr val="tx1"/>
              </a:solidFill>
            </a:endParaRPr>
          </a:p>
        </p:txBody>
      </p:sp>
    </p:spTree>
    <p:extLst>
      <p:ext uri="{BB962C8B-B14F-4D97-AF65-F5344CB8AC3E}">
        <p14:creationId xmlns:p14="http://schemas.microsoft.com/office/powerpoint/2010/main" val="3742676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6745"/>
            <a:ext cx="10515600" cy="5420218"/>
          </a:xfrm>
        </p:spPr>
        <p:txBody>
          <a:bodyPr>
            <a:normAutofit/>
          </a:bodyPr>
          <a:lstStyle/>
          <a:p>
            <a:pPr marL="0" indent="0">
              <a:buNone/>
            </a:pPr>
            <a:r>
              <a:rPr lang="ru-RU" sz="4400" dirty="0"/>
              <a:t>1. </a:t>
            </a:r>
            <a:r>
              <a:rPr lang="en-US" sz="4400" dirty="0"/>
              <a:t>Small</a:t>
            </a:r>
            <a:endParaRPr lang="ru-RU" sz="4400" dirty="0"/>
          </a:p>
          <a:p>
            <a:pPr marL="0" indent="0">
              <a:buNone/>
            </a:pPr>
            <a:r>
              <a:rPr lang="ru-RU" dirty="0"/>
              <a:t>15 </a:t>
            </a:r>
            <a:r>
              <a:rPr lang="en-US" dirty="0"/>
              <a:t>people</a:t>
            </a:r>
          </a:p>
          <a:p>
            <a:pPr marL="0" indent="0">
              <a:buNone/>
            </a:pPr>
            <a:r>
              <a:rPr lang="en-US" dirty="0"/>
              <a:t>More control, better focus</a:t>
            </a:r>
            <a:endParaRPr lang="ru-RU" dirty="0"/>
          </a:p>
          <a:p>
            <a:pPr marL="0" indent="0">
              <a:buNone/>
            </a:pPr>
            <a:r>
              <a:rPr lang="en-US" dirty="0"/>
              <a:t>More people</a:t>
            </a:r>
            <a:r>
              <a:rPr lang="ru-RU" dirty="0"/>
              <a:t>? </a:t>
            </a:r>
            <a:r>
              <a:rPr lang="en-US" dirty="0"/>
              <a:t>Add one more group.</a:t>
            </a:r>
            <a:endParaRPr lang="ru-RU" dirty="0"/>
          </a:p>
          <a:p>
            <a:pPr marL="0" indent="0">
              <a:buNone/>
            </a:pPr>
            <a:endParaRPr lang="ru-RU" sz="4400" dirty="0"/>
          </a:p>
          <a:p>
            <a:pPr marL="0" indent="0">
              <a:buNone/>
            </a:pPr>
            <a:r>
              <a:rPr lang="ru-RU" sz="4400" dirty="0"/>
              <a:t>2. </a:t>
            </a:r>
            <a:r>
              <a:rPr lang="en-US" sz="4400" dirty="0"/>
              <a:t>Closed</a:t>
            </a:r>
            <a:endParaRPr lang="ru-RU" sz="4400" dirty="0"/>
          </a:p>
          <a:p>
            <a:pPr marL="0" indent="0">
              <a:buNone/>
            </a:pPr>
            <a:r>
              <a:rPr lang="en-US" dirty="0"/>
              <a:t>Only participants and moderators</a:t>
            </a:r>
          </a:p>
          <a:p>
            <a:pPr marL="0" indent="0">
              <a:buNone/>
            </a:pPr>
            <a:r>
              <a:rPr lang="en-US" dirty="0"/>
              <a:t>No managers, HR and any other spectators</a:t>
            </a:r>
            <a:endParaRPr lang="ru-RU" dirty="0"/>
          </a:p>
        </p:txBody>
      </p:sp>
    </p:spTree>
    <p:extLst>
      <p:ext uri="{BB962C8B-B14F-4D97-AF65-F5344CB8AC3E}">
        <p14:creationId xmlns:p14="http://schemas.microsoft.com/office/powerpoint/2010/main" val="718540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a:t>
            </a:r>
          </a:p>
        </p:txBody>
      </p:sp>
      <p:sp>
        <p:nvSpPr>
          <p:cNvPr id="3" name="Text Placeholder 2"/>
          <p:cNvSpPr>
            <a:spLocks noGrp="1"/>
          </p:cNvSpPr>
          <p:nvPr>
            <p:ph type="body" idx="1"/>
          </p:nvPr>
        </p:nvSpPr>
        <p:spPr/>
        <p:txBody>
          <a:bodyPr>
            <a:normAutofit fontScale="92500" lnSpcReduction="20000"/>
          </a:bodyPr>
          <a:lstStyle/>
          <a:p>
            <a:r>
              <a:rPr lang="en-US" i="1" dirty="0">
                <a:solidFill>
                  <a:schemeClr val="tx1"/>
                </a:solidFill>
              </a:rPr>
              <a:t>Clear</a:t>
            </a:r>
            <a:r>
              <a:rPr lang="ru-RU" i="1" dirty="0">
                <a:solidFill>
                  <a:schemeClr val="tx1"/>
                </a:solidFill>
              </a:rPr>
              <a:t> </a:t>
            </a:r>
            <a:r>
              <a:rPr lang="mr-IN" i="1" dirty="0">
                <a:solidFill>
                  <a:schemeClr val="tx1"/>
                </a:solidFill>
              </a:rPr>
              <a:t>–</a:t>
            </a:r>
            <a:r>
              <a:rPr lang="ru-RU" i="1" dirty="0">
                <a:solidFill>
                  <a:schemeClr val="tx1"/>
                </a:solidFill>
              </a:rPr>
              <a:t> </a:t>
            </a:r>
            <a:r>
              <a:rPr lang="en-US" i="1" dirty="0">
                <a:solidFill>
                  <a:schemeClr val="tx1"/>
                </a:solidFill>
              </a:rPr>
              <a:t>no time to clarify each task</a:t>
            </a:r>
            <a:endParaRPr lang="ru-RU" i="1" dirty="0">
              <a:solidFill>
                <a:schemeClr val="tx1"/>
              </a:solidFill>
            </a:endParaRPr>
          </a:p>
          <a:p>
            <a:r>
              <a:rPr lang="en-US" i="1" dirty="0">
                <a:solidFill>
                  <a:schemeClr val="tx1"/>
                </a:solidFill>
              </a:rPr>
              <a:t>Simple </a:t>
            </a:r>
            <a:r>
              <a:rPr lang="mr-IN" i="1" dirty="0">
                <a:solidFill>
                  <a:schemeClr val="tx1"/>
                </a:solidFill>
              </a:rPr>
              <a:t>–</a:t>
            </a:r>
            <a:r>
              <a:rPr lang="ru-RU" i="1" dirty="0">
                <a:solidFill>
                  <a:schemeClr val="tx1"/>
                </a:solidFill>
              </a:rPr>
              <a:t> </a:t>
            </a:r>
            <a:r>
              <a:rPr lang="en-US" i="1" dirty="0">
                <a:solidFill>
                  <a:schemeClr val="tx1"/>
                </a:solidFill>
              </a:rPr>
              <a:t>estimated completion time within 1 hour</a:t>
            </a:r>
          </a:p>
          <a:p>
            <a:r>
              <a:rPr lang="en-US" i="1" dirty="0">
                <a:solidFill>
                  <a:schemeClr val="tx1"/>
                </a:solidFill>
              </a:rPr>
              <a:t>Relevant – should reflect what Senior work/role is about</a:t>
            </a:r>
            <a:endParaRPr lang="ru-RU" i="1" dirty="0">
              <a:solidFill>
                <a:schemeClr val="tx1"/>
              </a:solidFill>
            </a:endParaRPr>
          </a:p>
          <a:p>
            <a:r>
              <a:rPr lang="en-US" i="1" dirty="0">
                <a:solidFill>
                  <a:schemeClr val="tx1"/>
                </a:solidFill>
              </a:rPr>
              <a:t>Solution </a:t>
            </a:r>
            <a:r>
              <a:rPr lang="ru-RU" i="1" dirty="0">
                <a:solidFill>
                  <a:schemeClr val="tx1"/>
                </a:solidFill>
              </a:rPr>
              <a:t>– </a:t>
            </a:r>
            <a:r>
              <a:rPr lang="en-US" i="1" dirty="0">
                <a:solidFill>
                  <a:schemeClr val="tx1"/>
                </a:solidFill>
              </a:rPr>
              <a:t>separate post per participant in Facebook</a:t>
            </a:r>
          </a:p>
        </p:txBody>
      </p:sp>
    </p:spTree>
    <p:extLst>
      <p:ext uri="{BB962C8B-B14F-4D97-AF65-F5344CB8AC3E}">
        <p14:creationId xmlns:p14="http://schemas.microsoft.com/office/powerpoint/2010/main" val="445969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Hard skills / tech</a:t>
            </a:r>
          </a:p>
        </p:txBody>
      </p:sp>
      <p:sp>
        <p:nvSpPr>
          <p:cNvPr id="3" name="Content Placeholder 2"/>
          <p:cNvSpPr>
            <a:spLocks noGrp="1"/>
          </p:cNvSpPr>
          <p:nvPr>
            <p:ph idx="1"/>
          </p:nvPr>
        </p:nvSpPr>
        <p:spPr/>
        <p:txBody>
          <a:bodyPr/>
          <a:lstStyle/>
          <a:p>
            <a:pPr marL="0" indent="0">
              <a:buNone/>
            </a:pPr>
            <a:r>
              <a:rPr lang="en-US" dirty="0"/>
              <a:t>Go beyond immediate area of responsibility</a:t>
            </a:r>
            <a:endParaRPr lang="ru-RU" dirty="0"/>
          </a:p>
          <a:p>
            <a:pPr marL="0" indent="0">
              <a:buNone/>
            </a:pPr>
            <a:r>
              <a:rPr lang="en-US" dirty="0"/>
              <a:t>Have impact</a:t>
            </a:r>
            <a:endParaRPr lang="ru-RU" dirty="0"/>
          </a:p>
          <a:p>
            <a:pPr marL="0" indent="0">
              <a:buNone/>
            </a:pPr>
            <a:r>
              <a:rPr lang="en-US" dirty="0"/>
              <a:t>Master technical skills</a:t>
            </a:r>
            <a:endParaRPr lang="ru-RU" dirty="0"/>
          </a:p>
          <a:p>
            <a:pPr marL="0" indent="0">
              <a:buNone/>
            </a:pPr>
            <a:endParaRPr lang="ru-RU" dirty="0"/>
          </a:p>
          <a:p>
            <a:pPr marL="0" indent="0">
              <a:buNone/>
            </a:pPr>
            <a:r>
              <a:rPr lang="en-US" i="1" dirty="0"/>
              <a:t>Example</a:t>
            </a:r>
            <a:r>
              <a:rPr lang="ru-RU" i="1" dirty="0"/>
              <a:t>:</a:t>
            </a:r>
          </a:p>
          <a:p>
            <a:pPr marL="0" indent="0">
              <a:buNone/>
            </a:pPr>
            <a:r>
              <a:rPr lang="en-US" i="1" dirty="0"/>
              <a:t>Fix some errors in another person’s code</a:t>
            </a:r>
            <a:endParaRPr lang="ru-RU" i="1" dirty="0"/>
          </a:p>
          <a:p>
            <a:pPr marL="0" indent="0">
              <a:buNone/>
            </a:pPr>
            <a:r>
              <a:rPr lang="en-US" i="1" dirty="0"/>
              <a:t>Describe and draw a diagram of your project</a:t>
            </a:r>
          </a:p>
        </p:txBody>
      </p:sp>
    </p:spTree>
    <p:extLst>
      <p:ext uri="{BB962C8B-B14F-4D97-AF65-F5344CB8AC3E}">
        <p14:creationId xmlns:p14="http://schemas.microsoft.com/office/powerpoint/2010/main" val="1892948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Self-reflection</a:t>
            </a:r>
            <a:r>
              <a:rPr lang="ru-RU" dirty="0"/>
              <a:t> </a:t>
            </a:r>
            <a:r>
              <a:rPr lang="mr-IN" dirty="0"/>
              <a:t>–</a:t>
            </a:r>
            <a:r>
              <a:rPr lang="ru-RU" dirty="0"/>
              <a:t> </a:t>
            </a:r>
            <a:r>
              <a:rPr lang="en-US" dirty="0"/>
              <a:t>the key to growth</a:t>
            </a:r>
          </a:p>
        </p:txBody>
      </p:sp>
      <p:sp>
        <p:nvSpPr>
          <p:cNvPr id="3" name="Content Placeholder 2"/>
          <p:cNvSpPr>
            <a:spLocks noGrp="1"/>
          </p:cNvSpPr>
          <p:nvPr>
            <p:ph idx="1"/>
          </p:nvPr>
        </p:nvSpPr>
        <p:spPr/>
        <p:txBody>
          <a:bodyPr>
            <a:normAutofit/>
          </a:bodyPr>
          <a:lstStyle/>
          <a:p>
            <a:pPr marL="0" indent="0">
              <a:buNone/>
            </a:pPr>
            <a:r>
              <a:rPr lang="en-US" dirty="0"/>
              <a:t>Make people think and understand themselves better</a:t>
            </a:r>
          </a:p>
          <a:p>
            <a:pPr marL="0" indent="0">
              <a:buNone/>
            </a:pPr>
            <a:r>
              <a:rPr lang="en-US" dirty="0"/>
              <a:t>Easy to accomplish, but extremely valuable for self development</a:t>
            </a:r>
          </a:p>
          <a:p>
            <a:pPr marL="0" indent="0">
              <a:buNone/>
            </a:pPr>
            <a:r>
              <a:rPr lang="en-US" dirty="0"/>
              <a:t>Produce a lot of ground base for future coaching</a:t>
            </a:r>
          </a:p>
          <a:p>
            <a:pPr marL="0" indent="0">
              <a:buNone/>
            </a:pPr>
            <a:endParaRPr lang="ru-RU" dirty="0"/>
          </a:p>
          <a:p>
            <a:pPr marL="0" indent="0">
              <a:buNone/>
            </a:pPr>
            <a:r>
              <a:rPr lang="en-US" i="1" dirty="0"/>
              <a:t>Examples</a:t>
            </a:r>
            <a:r>
              <a:rPr lang="ru-RU" i="1" dirty="0"/>
              <a:t>:</a:t>
            </a:r>
            <a:endParaRPr lang="en-US" i="1" dirty="0"/>
          </a:p>
          <a:p>
            <a:pPr marL="0" indent="0">
              <a:buNone/>
            </a:pPr>
            <a:r>
              <a:rPr lang="en-US" i="1" dirty="0"/>
              <a:t>What are your strengths? Weaknesses? What do you miss right now as a Senior?</a:t>
            </a:r>
            <a:endParaRPr lang="ru-RU" i="1" dirty="0"/>
          </a:p>
          <a:p>
            <a:pPr marL="0" indent="0">
              <a:buNone/>
            </a:pPr>
            <a:r>
              <a:rPr lang="en-US" i="1" dirty="0"/>
              <a:t>Describe what tasks do you like and don’t like to do. Why</a:t>
            </a:r>
            <a:r>
              <a:rPr lang="ru-RU" i="1" dirty="0"/>
              <a:t>?</a:t>
            </a:r>
            <a:endParaRPr lang="en-US" i="1" dirty="0"/>
          </a:p>
        </p:txBody>
      </p:sp>
    </p:spTree>
    <p:extLst>
      <p:ext uri="{BB962C8B-B14F-4D97-AF65-F5344CB8AC3E}">
        <p14:creationId xmlns:p14="http://schemas.microsoft.com/office/powerpoint/2010/main" val="1241928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D3C782-8D5B-D943-9C41-49DF54ECF77B}"/>
              </a:ext>
            </a:extLst>
          </p:cNvPr>
          <p:cNvPicPr>
            <a:picLocks noChangeAspect="1"/>
          </p:cNvPicPr>
          <p:nvPr/>
        </p:nvPicPr>
        <p:blipFill>
          <a:blip r:embed="rId2"/>
          <a:stretch>
            <a:fillRect/>
          </a:stretch>
        </p:blipFill>
        <p:spPr>
          <a:xfrm>
            <a:off x="2971800" y="1746250"/>
            <a:ext cx="6248400" cy="3365500"/>
          </a:xfrm>
          <a:prstGeom prst="rect">
            <a:avLst/>
          </a:prstGeom>
        </p:spPr>
      </p:pic>
    </p:spTree>
    <p:extLst>
      <p:ext uri="{BB962C8B-B14F-4D97-AF65-F5344CB8AC3E}">
        <p14:creationId xmlns:p14="http://schemas.microsoft.com/office/powerpoint/2010/main" val="637375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03473E-2E77-7645-B92D-207472948915}"/>
              </a:ext>
            </a:extLst>
          </p:cNvPr>
          <p:cNvPicPr>
            <a:picLocks noChangeAspect="1"/>
          </p:cNvPicPr>
          <p:nvPr/>
        </p:nvPicPr>
        <p:blipFill>
          <a:blip r:embed="rId2"/>
          <a:stretch>
            <a:fillRect/>
          </a:stretch>
        </p:blipFill>
        <p:spPr>
          <a:xfrm>
            <a:off x="2952750" y="190500"/>
            <a:ext cx="6286500" cy="6477000"/>
          </a:xfrm>
          <a:prstGeom prst="rect">
            <a:avLst/>
          </a:prstGeom>
        </p:spPr>
      </p:pic>
    </p:spTree>
    <p:extLst>
      <p:ext uri="{BB962C8B-B14F-4D97-AF65-F5344CB8AC3E}">
        <p14:creationId xmlns:p14="http://schemas.microsoft.com/office/powerpoint/2010/main" val="1675690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Moderators</a:t>
            </a:r>
          </a:p>
        </p:txBody>
      </p:sp>
      <p:sp>
        <p:nvSpPr>
          <p:cNvPr id="3" name="Text Placeholder 2"/>
          <p:cNvSpPr>
            <a:spLocks noGrp="1"/>
          </p:cNvSpPr>
          <p:nvPr>
            <p:ph type="body" idx="1"/>
          </p:nvPr>
        </p:nvSpPr>
        <p:spPr/>
        <p:txBody>
          <a:bodyPr>
            <a:normAutofit/>
          </a:bodyPr>
          <a:lstStyle/>
          <a:p>
            <a:r>
              <a:rPr lang="en-US" i="1" dirty="0">
                <a:solidFill>
                  <a:schemeClr val="tx1"/>
                </a:solidFill>
              </a:rPr>
              <a:t>Experiences</a:t>
            </a:r>
            <a:r>
              <a:rPr lang="ru-RU" i="1" dirty="0">
                <a:solidFill>
                  <a:schemeClr val="tx1"/>
                </a:solidFill>
              </a:rPr>
              <a:t> </a:t>
            </a:r>
            <a:r>
              <a:rPr lang="mr-IN" i="1" dirty="0">
                <a:solidFill>
                  <a:schemeClr val="tx1"/>
                </a:solidFill>
              </a:rPr>
              <a:t>–</a:t>
            </a:r>
            <a:r>
              <a:rPr lang="ru-RU" i="1" dirty="0">
                <a:solidFill>
                  <a:schemeClr val="tx1"/>
                </a:solidFill>
              </a:rPr>
              <a:t> </a:t>
            </a:r>
            <a:r>
              <a:rPr lang="en-US" i="1" dirty="0">
                <a:solidFill>
                  <a:schemeClr val="tx1"/>
                </a:solidFill>
              </a:rPr>
              <a:t>preferably Seniors</a:t>
            </a:r>
            <a:endParaRPr lang="ru-RU" i="1" dirty="0">
              <a:solidFill>
                <a:schemeClr val="tx1"/>
              </a:solidFill>
            </a:endParaRPr>
          </a:p>
          <a:p>
            <a:r>
              <a:rPr lang="en-US" i="1" dirty="0">
                <a:solidFill>
                  <a:schemeClr val="tx1"/>
                </a:solidFill>
              </a:rPr>
              <a:t>Monitor group activity, answer questions</a:t>
            </a:r>
            <a:endParaRPr lang="ru-RU" i="1" dirty="0">
              <a:solidFill>
                <a:schemeClr val="tx1"/>
              </a:solidFill>
            </a:endParaRPr>
          </a:p>
          <a:p>
            <a:r>
              <a:rPr lang="en-US" i="1" dirty="0">
                <a:solidFill>
                  <a:schemeClr val="tx1"/>
                </a:solidFill>
              </a:rPr>
              <a:t>Can ask questions, coach</a:t>
            </a:r>
          </a:p>
        </p:txBody>
      </p:sp>
    </p:spTree>
    <p:extLst>
      <p:ext uri="{BB962C8B-B14F-4D97-AF65-F5344CB8AC3E}">
        <p14:creationId xmlns:p14="http://schemas.microsoft.com/office/powerpoint/2010/main" val="1643259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a:t>
            </a:r>
          </a:p>
        </p:txBody>
      </p:sp>
      <p:sp>
        <p:nvSpPr>
          <p:cNvPr id="3" name="Content Placeholder 2"/>
          <p:cNvSpPr>
            <a:spLocks noGrp="1"/>
          </p:cNvSpPr>
          <p:nvPr>
            <p:ph idx="1"/>
          </p:nvPr>
        </p:nvSpPr>
        <p:spPr/>
        <p:txBody>
          <a:bodyPr/>
          <a:lstStyle/>
          <a:p>
            <a:pPr marL="0" indent="0">
              <a:buNone/>
            </a:pPr>
            <a:r>
              <a:rPr lang="en-US" dirty="0"/>
              <a:t>Fully “unlock” each answer and a person</a:t>
            </a:r>
            <a:endParaRPr lang="ru-RU" dirty="0"/>
          </a:p>
          <a:p>
            <a:pPr marL="0" indent="0">
              <a:buNone/>
            </a:pPr>
            <a:r>
              <a:rPr lang="en-US" dirty="0"/>
              <a:t>Make participants think more</a:t>
            </a:r>
            <a:endParaRPr lang="ru-RU" dirty="0"/>
          </a:p>
          <a:p>
            <a:pPr marL="0" indent="0">
              <a:buNone/>
            </a:pPr>
            <a:r>
              <a:rPr lang="en-US" dirty="0"/>
              <a:t>Dig deeper</a:t>
            </a:r>
            <a:endParaRPr lang="ru-RU" dirty="0"/>
          </a:p>
          <a:p>
            <a:pPr marL="0" indent="0">
              <a:buNone/>
            </a:pPr>
            <a:r>
              <a:rPr lang="en-US" dirty="0"/>
              <a:t>Make them think of solutions, rather then offer them</a:t>
            </a:r>
          </a:p>
        </p:txBody>
      </p:sp>
    </p:spTree>
    <p:extLst>
      <p:ext uri="{BB962C8B-B14F-4D97-AF65-F5344CB8AC3E}">
        <p14:creationId xmlns:p14="http://schemas.microsoft.com/office/powerpoint/2010/main" val="208732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9843" y="5044969"/>
            <a:ext cx="1632315" cy="830997"/>
          </a:xfrm>
          <a:prstGeom prst="rect">
            <a:avLst/>
          </a:prstGeom>
          <a:noFill/>
        </p:spPr>
        <p:txBody>
          <a:bodyPr wrap="square" rtlCol="0">
            <a:spAutoFit/>
          </a:bodyPr>
          <a:lstStyle/>
          <a:p>
            <a:pPr algn="ctr"/>
            <a:r>
              <a:rPr lang="en-US" sz="2400" dirty="0"/>
              <a:t>core contributor</a:t>
            </a:r>
          </a:p>
        </p:txBody>
      </p:sp>
      <p:sp>
        <p:nvSpPr>
          <p:cNvPr id="7" name="TextBox 6"/>
          <p:cNvSpPr txBox="1"/>
          <p:nvPr/>
        </p:nvSpPr>
        <p:spPr>
          <a:xfrm>
            <a:off x="3171216" y="3710151"/>
            <a:ext cx="1966179" cy="523220"/>
          </a:xfrm>
          <a:prstGeom prst="rect">
            <a:avLst/>
          </a:prstGeom>
          <a:noFill/>
        </p:spPr>
        <p:txBody>
          <a:bodyPr wrap="none" rtlCol="0">
            <a:spAutoFit/>
          </a:bodyPr>
          <a:lstStyle/>
          <a:p>
            <a:r>
              <a:rPr lang="en-US" sz="2800" dirty="0"/>
              <a:t>Team Lead</a:t>
            </a:r>
          </a:p>
        </p:txBody>
      </p:sp>
      <p:sp>
        <p:nvSpPr>
          <p:cNvPr id="8" name="TextBox 7"/>
          <p:cNvSpPr txBox="1"/>
          <p:nvPr/>
        </p:nvSpPr>
        <p:spPr>
          <a:xfrm>
            <a:off x="7195947" y="2067882"/>
            <a:ext cx="1954381" cy="646331"/>
          </a:xfrm>
          <a:prstGeom prst="rect">
            <a:avLst/>
          </a:prstGeom>
          <a:noFill/>
        </p:spPr>
        <p:txBody>
          <a:bodyPr wrap="none" rtlCol="0">
            <a:spAutoFit/>
          </a:bodyPr>
          <a:lstStyle/>
          <a:p>
            <a:r>
              <a:rPr lang="en-US" sz="3600" dirty="0"/>
              <a:t>Principal</a:t>
            </a:r>
          </a:p>
        </p:txBody>
      </p:sp>
      <p:sp>
        <p:nvSpPr>
          <p:cNvPr id="9" name="TextBox 8"/>
          <p:cNvSpPr txBox="1"/>
          <p:nvPr/>
        </p:nvSpPr>
        <p:spPr>
          <a:xfrm>
            <a:off x="3151465" y="2067882"/>
            <a:ext cx="2005677" cy="646331"/>
          </a:xfrm>
          <a:prstGeom prst="rect">
            <a:avLst/>
          </a:prstGeom>
          <a:noFill/>
        </p:spPr>
        <p:txBody>
          <a:bodyPr wrap="none" rtlCol="0">
            <a:spAutoFit/>
          </a:bodyPr>
          <a:lstStyle/>
          <a:p>
            <a:r>
              <a:rPr lang="en-US" sz="3600" dirty="0"/>
              <a:t>Manager</a:t>
            </a:r>
          </a:p>
        </p:txBody>
      </p:sp>
      <p:sp>
        <p:nvSpPr>
          <p:cNvPr id="10" name="TextBox 9"/>
          <p:cNvSpPr txBox="1"/>
          <p:nvPr/>
        </p:nvSpPr>
        <p:spPr>
          <a:xfrm>
            <a:off x="7798675" y="687222"/>
            <a:ext cx="748923" cy="769441"/>
          </a:xfrm>
          <a:prstGeom prst="rect">
            <a:avLst/>
          </a:prstGeom>
          <a:noFill/>
        </p:spPr>
        <p:txBody>
          <a:bodyPr wrap="none" rtlCol="0">
            <a:spAutoFit/>
          </a:bodyPr>
          <a:lstStyle/>
          <a:p>
            <a:r>
              <a:rPr lang="mr-IN" sz="4400" dirty="0"/>
              <a:t>…</a:t>
            </a:r>
            <a:endParaRPr lang="en-US" sz="4400" dirty="0"/>
          </a:p>
        </p:txBody>
      </p:sp>
      <p:sp>
        <p:nvSpPr>
          <p:cNvPr id="11" name="TextBox 10"/>
          <p:cNvSpPr txBox="1"/>
          <p:nvPr/>
        </p:nvSpPr>
        <p:spPr>
          <a:xfrm>
            <a:off x="3779841" y="691272"/>
            <a:ext cx="748923" cy="769441"/>
          </a:xfrm>
          <a:prstGeom prst="rect">
            <a:avLst/>
          </a:prstGeom>
          <a:noFill/>
        </p:spPr>
        <p:txBody>
          <a:bodyPr wrap="none" rtlCol="0">
            <a:spAutoFit/>
          </a:bodyPr>
          <a:lstStyle/>
          <a:p>
            <a:r>
              <a:rPr lang="mr-IN" sz="4400" dirty="0"/>
              <a:t>…</a:t>
            </a:r>
            <a:endParaRPr lang="en-US" sz="4400" dirty="0"/>
          </a:p>
        </p:txBody>
      </p:sp>
      <p:sp>
        <p:nvSpPr>
          <p:cNvPr id="12" name="TextBox 11"/>
          <p:cNvSpPr txBox="1"/>
          <p:nvPr/>
        </p:nvSpPr>
        <p:spPr>
          <a:xfrm>
            <a:off x="7560631" y="3710151"/>
            <a:ext cx="1225015" cy="523220"/>
          </a:xfrm>
          <a:prstGeom prst="rect">
            <a:avLst/>
          </a:prstGeom>
          <a:noFill/>
        </p:spPr>
        <p:txBody>
          <a:bodyPr wrap="none" rtlCol="0">
            <a:spAutoFit/>
          </a:bodyPr>
          <a:lstStyle/>
          <a:p>
            <a:r>
              <a:rPr lang="en-US" sz="2800" dirty="0"/>
              <a:t>Senior</a:t>
            </a:r>
          </a:p>
        </p:txBody>
      </p:sp>
      <p:cxnSp>
        <p:nvCxnSpPr>
          <p:cNvPr id="14" name="Straight Arrow Connector 13"/>
          <p:cNvCxnSpPr>
            <a:stCxn id="2" idx="3"/>
            <a:endCxn id="12" idx="2"/>
          </p:cNvCxnSpPr>
          <p:nvPr/>
        </p:nvCxnSpPr>
        <p:spPr>
          <a:xfrm flipV="1">
            <a:off x="6912158" y="4233371"/>
            <a:ext cx="1260981" cy="12270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1"/>
            <a:endCxn id="7" idx="2"/>
          </p:cNvCxnSpPr>
          <p:nvPr/>
        </p:nvCxnSpPr>
        <p:spPr>
          <a:xfrm flipH="1" flipV="1">
            <a:off x="4154306" y="4233371"/>
            <a:ext cx="1125537" cy="12270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0"/>
            <a:endCxn id="9" idx="2"/>
          </p:cNvCxnSpPr>
          <p:nvPr/>
        </p:nvCxnSpPr>
        <p:spPr>
          <a:xfrm flipH="1" flipV="1">
            <a:off x="4154304" y="2714213"/>
            <a:ext cx="2" cy="9959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0"/>
            <a:endCxn id="8" idx="2"/>
          </p:cNvCxnSpPr>
          <p:nvPr/>
        </p:nvCxnSpPr>
        <p:spPr>
          <a:xfrm flipH="1" flipV="1">
            <a:off x="8173138" y="2714213"/>
            <a:ext cx="1" cy="9959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0"/>
            <a:endCxn id="11" idx="2"/>
          </p:cNvCxnSpPr>
          <p:nvPr/>
        </p:nvCxnSpPr>
        <p:spPr>
          <a:xfrm flipH="1" flipV="1">
            <a:off x="4154303" y="1460713"/>
            <a:ext cx="1" cy="6071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0"/>
            <a:endCxn id="10" idx="2"/>
          </p:cNvCxnSpPr>
          <p:nvPr/>
        </p:nvCxnSpPr>
        <p:spPr>
          <a:xfrm flipH="1" flipV="1">
            <a:off x="8173137" y="1456663"/>
            <a:ext cx="1" cy="6112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517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971101" y="0"/>
            <a:ext cx="6249798" cy="6858000"/>
          </a:xfrm>
          <a:prstGeom prst="rect">
            <a:avLst/>
          </a:prstGeom>
        </p:spPr>
      </p:pic>
    </p:spTree>
    <p:extLst>
      <p:ext uri="{BB962C8B-B14F-4D97-AF65-F5344CB8AC3E}">
        <p14:creationId xmlns:p14="http://schemas.microsoft.com/office/powerpoint/2010/main" val="32134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52254" y="0"/>
            <a:ext cx="7887492" cy="6858000"/>
          </a:xfrm>
          <a:prstGeom prst="rect">
            <a:avLst/>
          </a:prstGeom>
        </p:spPr>
      </p:pic>
    </p:spTree>
    <p:extLst>
      <p:ext uri="{BB962C8B-B14F-4D97-AF65-F5344CB8AC3E}">
        <p14:creationId xmlns:p14="http://schemas.microsoft.com/office/powerpoint/2010/main" val="235703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 AMA</a:t>
            </a:r>
          </a:p>
        </p:txBody>
      </p:sp>
      <p:sp>
        <p:nvSpPr>
          <p:cNvPr id="3" name="Text Placeholder 2"/>
          <p:cNvSpPr>
            <a:spLocks noGrp="1"/>
          </p:cNvSpPr>
          <p:nvPr>
            <p:ph type="body" idx="1"/>
          </p:nvPr>
        </p:nvSpPr>
        <p:spPr/>
        <p:txBody>
          <a:bodyPr>
            <a:normAutofit/>
          </a:bodyPr>
          <a:lstStyle/>
          <a:p>
            <a:r>
              <a:rPr lang="en-US" i="1" dirty="0">
                <a:solidFill>
                  <a:schemeClr val="tx1"/>
                </a:solidFill>
              </a:rPr>
              <a:t>Ask Me Anything </a:t>
            </a:r>
            <a:r>
              <a:rPr lang="mr-IN" i="1" dirty="0">
                <a:solidFill>
                  <a:schemeClr val="tx1"/>
                </a:solidFill>
              </a:rPr>
              <a:t>–</a:t>
            </a:r>
            <a:r>
              <a:rPr lang="en-US" i="1" dirty="0">
                <a:solidFill>
                  <a:schemeClr val="tx1"/>
                </a:solidFill>
              </a:rPr>
              <a:t> opportunity to ask other Seniors anything they’d like</a:t>
            </a:r>
            <a:endParaRPr lang="ru-RU" i="1" dirty="0">
              <a:solidFill>
                <a:schemeClr val="tx1"/>
              </a:solidFill>
            </a:endParaRPr>
          </a:p>
          <a:p>
            <a:r>
              <a:rPr lang="en-US" i="1" dirty="0">
                <a:solidFill>
                  <a:schemeClr val="tx1"/>
                </a:solidFill>
              </a:rPr>
              <a:t>Collect feedback (keep it agile)</a:t>
            </a:r>
            <a:endParaRPr lang="ru-RU" i="1" dirty="0">
              <a:solidFill>
                <a:schemeClr val="tx1"/>
              </a:solidFill>
            </a:endParaRPr>
          </a:p>
        </p:txBody>
      </p:sp>
    </p:spTree>
    <p:extLst>
      <p:ext uri="{BB962C8B-B14F-4D97-AF65-F5344CB8AC3E}">
        <p14:creationId xmlns:p14="http://schemas.microsoft.com/office/powerpoint/2010/main" val="1242726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a:t>
            </a:r>
            <a:r>
              <a:rPr lang="en-US" u="sng" dirty="0"/>
              <a:t>we</a:t>
            </a:r>
            <a:r>
              <a:rPr lang="en-US" dirty="0"/>
              <a:t> learn?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3145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8386"/>
            <a:ext cx="10515600" cy="1545462"/>
          </a:xfrm>
        </p:spPr>
        <p:txBody>
          <a:bodyPr>
            <a:normAutofit/>
          </a:bodyPr>
          <a:lstStyle/>
          <a:p>
            <a:r>
              <a:rPr lang="en-US" dirty="0"/>
              <a:t>Lesson</a:t>
            </a:r>
            <a:r>
              <a:rPr lang="ru-RU" dirty="0"/>
              <a:t> 1.</a:t>
            </a:r>
            <a:br>
              <a:rPr lang="ru-RU" dirty="0"/>
            </a:br>
            <a:r>
              <a:rPr lang="en-US" dirty="0"/>
              <a:t>Meet in real life before each training start</a:t>
            </a:r>
            <a:endParaRPr lang="en-US" sz="3100" dirty="0"/>
          </a:p>
        </p:txBody>
      </p:sp>
      <p:pic>
        <p:nvPicPr>
          <p:cNvPr id="3" name="Picture 2"/>
          <p:cNvPicPr>
            <a:picLocks noChangeAspect="1"/>
          </p:cNvPicPr>
          <p:nvPr/>
        </p:nvPicPr>
        <p:blipFill>
          <a:blip r:embed="rId2"/>
          <a:stretch>
            <a:fillRect/>
          </a:stretch>
        </p:blipFill>
        <p:spPr>
          <a:xfrm>
            <a:off x="838200" y="3206097"/>
            <a:ext cx="6311900" cy="3073400"/>
          </a:xfrm>
          <a:prstGeom prst="rect">
            <a:avLst/>
          </a:prstGeom>
        </p:spPr>
      </p:pic>
    </p:spTree>
    <p:extLst>
      <p:ext uri="{BB962C8B-B14F-4D97-AF65-F5344CB8AC3E}">
        <p14:creationId xmlns:p14="http://schemas.microsoft.com/office/powerpoint/2010/main" val="1210533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8387"/>
            <a:ext cx="9356834" cy="2609823"/>
          </a:xfrm>
        </p:spPr>
        <p:txBody>
          <a:bodyPr>
            <a:normAutofit/>
          </a:bodyPr>
          <a:lstStyle/>
          <a:p>
            <a:r>
              <a:rPr lang="en-US" dirty="0"/>
              <a:t>Lesson</a:t>
            </a:r>
            <a:r>
              <a:rPr lang="ru-RU" dirty="0"/>
              <a:t> </a:t>
            </a:r>
            <a:r>
              <a:rPr lang="en-US" dirty="0"/>
              <a:t>2</a:t>
            </a:r>
            <a:r>
              <a:rPr lang="ru-RU" dirty="0"/>
              <a:t>.</a:t>
            </a:r>
            <a:br>
              <a:rPr lang="ru-RU" dirty="0"/>
            </a:br>
            <a:r>
              <a:rPr lang="en-US" dirty="0"/>
              <a:t>Think of WLB – publish tasks in the morning of same day, not in the evening</a:t>
            </a:r>
            <a:br>
              <a:rPr lang="ru-RU" dirty="0"/>
            </a:br>
            <a:endParaRPr lang="en-US" sz="3200" dirty="0"/>
          </a:p>
        </p:txBody>
      </p:sp>
      <p:pic>
        <p:nvPicPr>
          <p:cNvPr id="4" name="Picture 3"/>
          <p:cNvPicPr>
            <a:picLocks noChangeAspect="1"/>
          </p:cNvPicPr>
          <p:nvPr/>
        </p:nvPicPr>
        <p:blipFill>
          <a:blip r:embed="rId2"/>
          <a:stretch>
            <a:fillRect/>
          </a:stretch>
        </p:blipFill>
        <p:spPr>
          <a:xfrm>
            <a:off x="838200" y="3531476"/>
            <a:ext cx="6286500" cy="3200400"/>
          </a:xfrm>
          <a:prstGeom prst="rect">
            <a:avLst/>
          </a:prstGeom>
        </p:spPr>
      </p:pic>
    </p:spTree>
    <p:extLst>
      <p:ext uri="{BB962C8B-B14F-4D97-AF65-F5344CB8AC3E}">
        <p14:creationId xmlns:p14="http://schemas.microsoft.com/office/powerpoint/2010/main" val="1346563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8387"/>
            <a:ext cx="10515600" cy="2609823"/>
          </a:xfrm>
        </p:spPr>
        <p:txBody>
          <a:bodyPr/>
          <a:lstStyle/>
          <a:p>
            <a:r>
              <a:rPr lang="en-US" dirty="0"/>
              <a:t>Lesson</a:t>
            </a:r>
            <a:r>
              <a:rPr lang="ru-RU" dirty="0"/>
              <a:t> </a:t>
            </a:r>
            <a:r>
              <a:rPr lang="en-US" dirty="0"/>
              <a:t>3</a:t>
            </a:r>
            <a:r>
              <a:rPr lang="ru-RU" dirty="0"/>
              <a:t>.</a:t>
            </a:r>
            <a:br>
              <a:rPr lang="ru-RU" dirty="0"/>
            </a:br>
            <a:r>
              <a:rPr lang="en-US" dirty="0"/>
              <a:t>Give some time off in between.</a:t>
            </a:r>
            <a:br>
              <a:rPr lang="ru-RU" dirty="0"/>
            </a:br>
            <a:br>
              <a:rPr lang="ru-RU" dirty="0"/>
            </a:br>
            <a:r>
              <a:rPr lang="en-US" sz="3200" dirty="0"/>
              <a:t>Friday became a catch-up day</a:t>
            </a:r>
          </a:p>
        </p:txBody>
      </p:sp>
      <p:pic>
        <p:nvPicPr>
          <p:cNvPr id="3" name="Picture 2"/>
          <p:cNvPicPr>
            <a:picLocks noChangeAspect="1"/>
          </p:cNvPicPr>
          <p:nvPr/>
        </p:nvPicPr>
        <p:blipFill>
          <a:blip r:embed="rId2"/>
          <a:stretch>
            <a:fillRect/>
          </a:stretch>
        </p:blipFill>
        <p:spPr>
          <a:xfrm>
            <a:off x="838200" y="4173702"/>
            <a:ext cx="6299200" cy="1663700"/>
          </a:xfrm>
          <a:prstGeom prst="rect">
            <a:avLst/>
          </a:prstGeom>
        </p:spPr>
      </p:pic>
    </p:spTree>
    <p:extLst>
      <p:ext uri="{BB962C8B-B14F-4D97-AF65-F5344CB8AC3E}">
        <p14:creationId xmlns:p14="http://schemas.microsoft.com/office/powerpoint/2010/main" val="615388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5550" y="1212850"/>
            <a:ext cx="7200900" cy="4432300"/>
          </a:xfrm>
          <a:prstGeom prst="rect">
            <a:avLst/>
          </a:prstGeom>
        </p:spPr>
      </p:pic>
      <p:sp>
        <p:nvSpPr>
          <p:cNvPr id="4" name="Title 1">
            <a:extLst>
              <a:ext uri="{FF2B5EF4-FFF2-40B4-BE49-F238E27FC236}">
                <a16:creationId xmlns:a16="http://schemas.microsoft.com/office/drawing/2014/main" id="{C37028D2-2AA5-6444-949B-E302FA69E137}"/>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Before having catch-up days</a:t>
            </a:r>
          </a:p>
        </p:txBody>
      </p:sp>
      <p:sp>
        <p:nvSpPr>
          <p:cNvPr id="2" name="TextBox 1">
            <a:extLst>
              <a:ext uri="{FF2B5EF4-FFF2-40B4-BE49-F238E27FC236}">
                <a16:creationId xmlns:a16="http://schemas.microsoft.com/office/drawing/2014/main" id="{B0AD2F92-A9EA-174C-A9F8-7349E828B935}"/>
              </a:ext>
            </a:extLst>
          </p:cNvPr>
          <p:cNvSpPr txBox="1"/>
          <p:nvPr/>
        </p:nvSpPr>
        <p:spPr>
          <a:xfrm>
            <a:off x="5232691" y="5645150"/>
            <a:ext cx="1726627" cy="369332"/>
          </a:xfrm>
          <a:prstGeom prst="rect">
            <a:avLst/>
          </a:prstGeom>
          <a:noFill/>
        </p:spPr>
        <p:txBody>
          <a:bodyPr wrap="none" rtlCol="0">
            <a:spAutoFit/>
          </a:bodyPr>
          <a:lstStyle/>
          <a:p>
            <a:pPr algn="ctr"/>
            <a:r>
              <a:rPr lang="en-US" dirty="0"/>
              <a:t>Tasks completed</a:t>
            </a:r>
          </a:p>
        </p:txBody>
      </p:sp>
      <p:sp>
        <p:nvSpPr>
          <p:cNvPr id="5" name="TextBox 4">
            <a:extLst>
              <a:ext uri="{FF2B5EF4-FFF2-40B4-BE49-F238E27FC236}">
                <a16:creationId xmlns:a16="http://schemas.microsoft.com/office/drawing/2014/main" id="{940940E2-6779-BC4E-9C73-DCA583DE0643}"/>
              </a:ext>
            </a:extLst>
          </p:cNvPr>
          <p:cNvSpPr txBox="1"/>
          <p:nvPr/>
        </p:nvSpPr>
        <p:spPr>
          <a:xfrm>
            <a:off x="2033885" y="2826848"/>
            <a:ext cx="461665" cy="1204305"/>
          </a:xfrm>
          <a:prstGeom prst="rect">
            <a:avLst/>
          </a:prstGeom>
          <a:noFill/>
        </p:spPr>
        <p:txBody>
          <a:bodyPr vert="vert270" wrap="none" rtlCol="0">
            <a:spAutoFit/>
          </a:bodyPr>
          <a:lstStyle/>
          <a:p>
            <a:pPr algn="ctr"/>
            <a:r>
              <a:rPr lang="en-US" dirty="0"/>
              <a:t>participants</a:t>
            </a:r>
          </a:p>
        </p:txBody>
      </p:sp>
    </p:spTree>
    <p:extLst>
      <p:ext uri="{BB962C8B-B14F-4D97-AF65-F5344CB8AC3E}">
        <p14:creationId xmlns:p14="http://schemas.microsoft.com/office/powerpoint/2010/main" val="791112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70150" y="1193800"/>
            <a:ext cx="7251700" cy="4470400"/>
          </a:xfrm>
          <a:prstGeom prst="rect">
            <a:avLst/>
          </a:prstGeom>
        </p:spPr>
      </p:pic>
      <p:sp>
        <p:nvSpPr>
          <p:cNvPr id="4" name="Title 1">
            <a:extLst>
              <a:ext uri="{FF2B5EF4-FFF2-40B4-BE49-F238E27FC236}">
                <a16:creationId xmlns:a16="http://schemas.microsoft.com/office/drawing/2014/main" id="{769AF8D2-7AAA-BE41-9371-A75060ABD86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After having catch-up days</a:t>
            </a:r>
          </a:p>
        </p:txBody>
      </p:sp>
      <p:sp>
        <p:nvSpPr>
          <p:cNvPr id="5" name="TextBox 4">
            <a:extLst>
              <a:ext uri="{FF2B5EF4-FFF2-40B4-BE49-F238E27FC236}">
                <a16:creationId xmlns:a16="http://schemas.microsoft.com/office/drawing/2014/main" id="{67B111D0-1D80-5446-979D-C81B37F0524C}"/>
              </a:ext>
            </a:extLst>
          </p:cNvPr>
          <p:cNvSpPr txBox="1"/>
          <p:nvPr/>
        </p:nvSpPr>
        <p:spPr>
          <a:xfrm>
            <a:off x="5232691" y="5645150"/>
            <a:ext cx="1726627" cy="369332"/>
          </a:xfrm>
          <a:prstGeom prst="rect">
            <a:avLst/>
          </a:prstGeom>
          <a:noFill/>
        </p:spPr>
        <p:txBody>
          <a:bodyPr wrap="none" rtlCol="0">
            <a:spAutoFit/>
          </a:bodyPr>
          <a:lstStyle/>
          <a:p>
            <a:pPr algn="ctr"/>
            <a:r>
              <a:rPr lang="en-US" dirty="0"/>
              <a:t>Tasks completed</a:t>
            </a:r>
          </a:p>
        </p:txBody>
      </p:sp>
      <p:sp>
        <p:nvSpPr>
          <p:cNvPr id="6" name="TextBox 5">
            <a:extLst>
              <a:ext uri="{FF2B5EF4-FFF2-40B4-BE49-F238E27FC236}">
                <a16:creationId xmlns:a16="http://schemas.microsoft.com/office/drawing/2014/main" id="{3A4BAE22-6FF8-2046-A07D-CBE9B7D8993D}"/>
              </a:ext>
            </a:extLst>
          </p:cNvPr>
          <p:cNvSpPr txBox="1"/>
          <p:nvPr/>
        </p:nvSpPr>
        <p:spPr>
          <a:xfrm>
            <a:off x="2033885" y="2826848"/>
            <a:ext cx="461665" cy="1204305"/>
          </a:xfrm>
          <a:prstGeom prst="rect">
            <a:avLst/>
          </a:prstGeom>
          <a:noFill/>
        </p:spPr>
        <p:txBody>
          <a:bodyPr vert="vert270" wrap="none" rtlCol="0">
            <a:spAutoFit/>
          </a:bodyPr>
          <a:lstStyle/>
          <a:p>
            <a:pPr algn="ctr"/>
            <a:r>
              <a:rPr lang="en-US" dirty="0"/>
              <a:t>participants</a:t>
            </a:r>
          </a:p>
        </p:txBody>
      </p:sp>
    </p:spTree>
    <p:extLst>
      <p:ext uri="{BB962C8B-B14F-4D97-AF65-F5344CB8AC3E}">
        <p14:creationId xmlns:p14="http://schemas.microsoft.com/office/powerpoint/2010/main" val="587946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6040"/>
            <a:ext cx="10515600" cy="3426372"/>
          </a:xfrm>
        </p:spPr>
        <p:txBody>
          <a:bodyPr>
            <a:normAutofit/>
          </a:bodyPr>
          <a:lstStyle/>
          <a:p>
            <a:r>
              <a:rPr lang="en-US" dirty="0"/>
              <a:t>Lesson</a:t>
            </a:r>
            <a:r>
              <a:rPr lang="ru-RU" dirty="0"/>
              <a:t> </a:t>
            </a:r>
            <a:r>
              <a:rPr lang="en-US" dirty="0"/>
              <a:t>4</a:t>
            </a:r>
            <a:r>
              <a:rPr lang="ru-RU" dirty="0"/>
              <a:t>.</a:t>
            </a:r>
            <a:br>
              <a:rPr lang="ru-RU" dirty="0"/>
            </a:br>
            <a:r>
              <a:rPr lang="en-US" dirty="0"/>
              <a:t>Introduce OKRs</a:t>
            </a:r>
            <a:br>
              <a:rPr lang="ru-RU" dirty="0"/>
            </a:br>
            <a:br>
              <a:rPr lang="ru-RU" dirty="0"/>
            </a:br>
            <a:r>
              <a:rPr lang="en-US" sz="3200" dirty="0"/>
              <a:t>Objective &amp; Key Results</a:t>
            </a:r>
            <a:br>
              <a:rPr lang="en-US" sz="3200" dirty="0"/>
            </a:br>
            <a:r>
              <a:rPr lang="en-US" sz="3200" dirty="0"/>
              <a:t>Set clear expectations</a:t>
            </a:r>
            <a:br>
              <a:rPr lang="ru-RU" sz="3200" dirty="0"/>
            </a:br>
            <a:r>
              <a:rPr lang="en-US" sz="3200" dirty="0"/>
              <a:t>Extra motivation</a:t>
            </a:r>
          </a:p>
        </p:txBody>
      </p:sp>
    </p:spTree>
    <p:extLst>
      <p:ext uri="{BB962C8B-B14F-4D97-AF65-F5344CB8AC3E}">
        <p14:creationId xmlns:p14="http://schemas.microsoft.com/office/powerpoint/2010/main" val="46516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9843" y="5044969"/>
            <a:ext cx="1632315" cy="830997"/>
          </a:xfrm>
          <a:prstGeom prst="rect">
            <a:avLst/>
          </a:prstGeom>
          <a:noFill/>
        </p:spPr>
        <p:txBody>
          <a:bodyPr wrap="square" rtlCol="0">
            <a:spAutoFit/>
          </a:bodyPr>
          <a:lstStyle/>
          <a:p>
            <a:pPr algn="ctr"/>
            <a:r>
              <a:rPr lang="en-US" sz="2400" dirty="0"/>
              <a:t>core contributor</a:t>
            </a:r>
          </a:p>
        </p:txBody>
      </p:sp>
      <p:sp>
        <p:nvSpPr>
          <p:cNvPr id="7" name="TextBox 6"/>
          <p:cNvSpPr txBox="1"/>
          <p:nvPr/>
        </p:nvSpPr>
        <p:spPr>
          <a:xfrm>
            <a:off x="3171216" y="3710151"/>
            <a:ext cx="1966179" cy="523220"/>
          </a:xfrm>
          <a:prstGeom prst="rect">
            <a:avLst/>
          </a:prstGeom>
          <a:noFill/>
          <a:ln>
            <a:noFill/>
          </a:ln>
        </p:spPr>
        <p:txBody>
          <a:bodyPr wrap="none" rtlCol="0">
            <a:spAutoFit/>
          </a:bodyPr>
          <a:lstStyle/>
          <a:p>
            <a:r>
              <a:rPr lang="en-US" sz="2800" dirty="0">
                <a:solidFill>
                  <a:schemeClr val="bg2">
                    <a:lumMod val="75000"/>
                  </a:schemeClr>
                </a:solidFill>
              </a:rPr>
              <a:t>Team Lead</a:t>
            </a:r>
          </a:p>
        </p:txBody>
      </p:sp>
      <p:sp>
        <p:nvSpPr>
          <p:cNvPr id="8" name="TextBox 7"/>
          <p:cNvSpPr txBox="1"/>
          <p:nvPr/>
        </p:nvSpPr>
        <p:spPr>
          <a:xfrm>
            <a:off x="7195947" y="2067882"/>
            <a:ext cx="1954381" cy="646331"/>
          </a:xfrm>
          <a:prstGeom prst="rect">
            <a:avLst/>
          </a:prstGeom>
          <a:noFill/>
          <a:ln>
            <a:noFill/>
          </a:ln>
        </p:spPr>
        <p:txBody>
          <a:bodyPr wrap="none" rtlCol="0">
            <a:spAutoFit/>
          </a:bodyPr>
          <a:lstStyle/>
          <a:p>
            <a:r>
              <a:rPr lang="en-US" sz="3600" dirty="0">
                <a:solidFill>
                  <a:schemeClr val="bg2">
                    <a:lumMod val="75000"/>
                  </a:schemeClr>
                </a:solidFill>
              </a:rPr>
              <a:t>Principal</a:t>
            </a:r>
          </a:p>
        </p:txBody>
      </p:sp>
      <p:sp>
        <p:nvSpPr>
          <p:cNvPr id="9" name="TextBox 8"/>
          <p:cNvSpPr txBox="1"/>
          <p:nvPr/>
        </p:nvSpPr>
        <p:spPr>
          <a:xfrm>
            <a:off x="3151465" y="2067882"/>
            <a:ext cx="2005677" cy="646331"/>
          </a:xfrm>
          <a:prstGeom prst="rect">
            <a:avLst/>
          </a:prstGeom>
          <a:noFill/>
          <a:ln>
            <a:noFill/>
          </a:ln>
        </p:spPr>
        <p:txBody>
          <a:bodyPr wrap="none" rtlCol="0">
            <a:spAutoFit/>
          </a:bodyPr>
          <a:lstStyle/>
          <a:p>
            <a:r>
              <a:rPr lang="en-US" sz="3600" dirty="0">
                <a:solidFill>
                  <a:schemeClr val="bg2">
                    <a:lumMod val="75000"/>
                  </a:schemeClr>
                </a:solidFill>
              </a:rPr>
              <a:t>Manager</a:t>
            </a:r>
          </a:p>
        </p:txBody>
      </p:sp>
      <p:sp>
        <p:nvSpPr>
          <p:cNvPr id="10" name="TextBox 9"/>
          <p:cNvSpPr txBox="1"/>
          <p:nvPr/>
        </p:nvSpPr>
        <p:spPr>
          <a:xfrm>
            <a:off x="7798675" y="687222"/>
            <a:ext cx="748923" cy="769441"/>
          </a:xfrm>
          <a:prstGeom prst="rect">
            <a:avLst/>
          </a:prstGeom>
          <a:noFill/>
          <a:ln>
            <a:noFill/>
          </a:ln>
        </p:spPr>
        <p:txBody>
          <a:bodyPr wrap="none" rtlCol="0">
            <a:spAutoFit/>
          </a:bodyPr>
          <a:lstStyle/>
          <a:p>
            <a:r>
              <a:rPr lang="mr-IN" sz="4400" dirty="0">
                <a:solidFill>
                  <a:schemeClr val="bg2">
                    <a:lumMod val="75000"/>
                  </a:schemeClr>
                </a:solidFill>
              </a:rPr>
              <a:t>…</a:t>
            </a:r>
            <a:endParaRPr lang="en-US" sz="4400" dirty="0">
              <a:solidFill>
                <a:schemeClr val="bg2">
                  <a:lumMod val="75000"/>
                </a:schemeClr>
              </a:solidFill>
            </a:endParaRPr>
          </a:p>
        </p:txBody>
      </p:sp>
      <p:sp>
        <p:nvSpPr>
          <p:cNvPr id="11" name="TextBox 10"/>
          <p:cNvSpPr txBox="1"/>
          <p:nvPr/>
        </p:nvSpPr>
        <p:spPr>
          <a:xfrm>
            <a:off x="3779841" y="691272"/>
            <a:ext cx="748923" cy="769441"/>
          </a:xfrm>
          <a:prstGeom prst="rect">
            <a:avLst/>
          </a:prstGeom>
          <a:noFill/>
          <a:ln>
            <a:noFill/>
          </a:ln>
        </p:spPr>
        <p:txBody>
          <a:bodyPr wrap="none" rtlCol="0">
            <a:spAutoFit/>
          </a:bodyPr>
          <a:lstStyle/>
          <a:p>
            <a:r>
              <a:rPr lang="mr-IN" sz="4400" dirty="0">
                <a:solidFill>
                  <a:schemeClr val="bg2">
                    <a:lumMod val="75000"/>
                  </a:schemeClr>
                </a:solidFill>
              </a:rPr>
              <a:t>…</a:t>
            </a:r>
            <a:endParaRPr lang="en-US" sz="4400" dirty="0">
              <a:solidFill>
                <a:schemeClr val="bg2">
                  <a:lumMod val="75000"/>
                </a:schemeClr>
              </a:solidFill>
            </a:endParaRPr>
          </a:p>
        </p:txBody>
      </p:sp>
      <p:sp>
        <p:nvSpPr>
          <p:cNvPr id="12" name="TextBox 11"/>
          <p:cNvSpPr txBox="1"/>
          <p:nvPr/>
        </p:nvSpPr>
        <p:spPr>
          <a:xfrm>
            <a:off x="7560631" y="3710151"/>
            <a:ext cx="1225015" cy="523220"/>
          </a:xfrm>
          <a:prstGeom prst="rect">
            <a:avLst/>
          </a:prstGeom>
          <a:noFill/>
        </p:spPr>
        <p:txBody>
          <a:bodyPr wrap="none" rtlCol="0">
            <a:spAutoFit/>
          </a:bodyPr>
          <a:lstStyle/>
          <a:p>
            <a:r>
              <a:rPr lang="en-US" sz="2800" dirty="0"/>
              <a:t>Senior</a:t>
            </a:r>
          </a:p>
        </p:txBody>
      </p:sp>
      <p:cxnSp>
        <p:nvCxnSpPr>
          <p:cNvPr id="14" name="Straight Arrow Connector 13"/>
          <p:cNvCxnSpPr>
            <a:stCxn id="2" idx="3"/>
            <a:endCxn id="12" idx="2"/>
          </p:cNvCxnSpPr>
          <p:nvPr/>
        </p:nvCxnSpPr>
        <p:spPr>
          <a:xfrm flipV="1">
            <a:off x="6912158" y="4233371"/>
            <a:ext cx="1260981" cy="12270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1"/>
            <a:endCxn id="7" idx="2"/>
          </p:cNvCxnSpPr>
          <p:nvPr/>
        </p:nvCxnSpPr>
        <p:spPr>
          <a:xfrm flipH="1" flipV="1">
            <a:off x="4154306" y="4233371"/>
            <a:ext cx="1125537" cy="1227097"/>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0"/>
            <a:endCxn id="9" idx="2"/>
          </p:cNvCxnSpPr>
          <p:nvPr/>
        </p:nvCxnSpPr>
        <p:spPr>
          <a:xfrm flipH="1" flipV="1">
            <a:off x="4154304" y="2714213"/>
            <a:ext cx="2" cy="995938"/>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0"/>
            <a:endCxn id="8" idx="2"/>
          </p:cNvCxnSpPr>
          <p:nvPr/>
        </p:nvCxnSpPr>
        <p:spPr>
          <a:xfrm flipH="1" flipV="1">
            <a:off x="8173138" y="2714213"/>
            <a:ext cx="1" cy="995938"/>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0"/>
            <a:endCxn id="11" idx="2"/>
          </p:cNvCxnSpPr>
          <p:nvPr/>
        </p:nvCxnSpPr>
        <p:spPr>
          <a:xfrm flipH="1" flipV="1">
            <a:off x="4154303" y="1460713"/>
            <a:ext cx="1" cy="607169"/>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0"/>
            <a:endCxn id="10" idx="2"/>
          </p:cNvCxnSpPr>
          <p:nvPr/>
        </p:nvCxnSpPr>
        <p:spPr>
          <a:xfrm flipH="1" flipV="1">
            <a:off x="8173137" y="1456663"/>
            <a:ext cx="1" cy="611219"/>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831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70150" y="1193800"/>
            <a:ext cx="7251700" cy="4470400"/>
          </a:xfrm>
          <a:prstGeom prst="rect">
            <a:avLst/>
          </a:prstGeom>
        </p:spPr>
      </p:pic>
      <p:sp>
        <p:nvSpPr>
          <p:cNvPr id="4" name="Title 1">
            <a:extLst>
              <a:ext uri="{FF2B5EF4-FFF2-40B4-BE49-F238E27FC236}">
                <a16:creationId xmlns:a16="http://schemas.microsoft.com/office/drawing/2014/main" id="{769AF8D2-7AAA-BE41-9371-A75060ABD86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After having catch-up days</a:t>
            </a:r>
          </a:p>
        </p:txBody>
      </p:sp>
      <p:sp>
        <p:nvSpPr>
          <p:cNvPr id="5" name="TextBox 4">
            <a:extLst>
              <a:ext uri="{FF2B5EF4-FFF2-40B4-BE49-F238E27FC236}">
                <a16:creationId xmlns:a16="http://schemas.microsoft.com/office/drawing/2014/main" id="{67B111D0-1D80-5446-979D-C81B37F0524C}"/>
              </a:ext>
            </a:extLst>
          </p:cNvPr>
          <p:cNvSpPr txBox="1"/>
          <p:nvPr/>
        </p:nvSpPr>
        <p:spPr>
          <a:xfrm>
            <a:off x="5232691" y="5645150"/>
            <a:ext cx="1726627" cy="369332"/>
          </a:xfrm>
          <a:prstGeom prst="rect">
            <a:avLst/>
          </a:prstGeom>
          <a:noFill/>
        </p:spPr>
        <p:txBody>
          <a:bodyPr wrap="none" rtlCol="0">
            <a:spAutoFit/>
          </a:bodyPr>
          <a:lstStyle/>
          <a:p>
            <a:pPr algn="ctr"/>
            <a:r>
              <a:rPr lang="en-US" dirty="0"/>
              <a:t>Tasks completed</a:t>
            </a:r>
          </a:p>
        </p:txBody>
      </p:sp>
      <p:sp>
        <p:nvSpPr>
          <p:cNvPr id="6" name="TextBox 5">
            <a:extLst>
              <a:ext uri="{FF2B5EF4-FFF2-40B4-BE49-F238E27FC236}">
                <a16:creationId xmlns:a16="http://schemas.microsoft.com/office/drawing/2014/main" id="{3A4BAE22-6FF8-2046-A07D-CBE9B7D8993D}"/>
              </a:ext>
            </a:extLst>
          </p:cNvPr>
          <p:cNvSpPr txBox="1"/>
          <p:nvPr/>
        </p:nvSpPr>
        <p:spPr>
          <a:xfrm>
            <a:off x="2033885" y="2826848"/>
            <a:ext cx="461665" cy="1204305"/>
          </a:xfrm>
          <a:prstGeom prst="rect">
            <a:avLst/>
          </a:prstGeom>
          <a:noFill/>
        </p:spPr>
        <p:txBody>
          <a:bodyPr vert="vert270" wrap="none" rtlCol="0">
            <a:spAutoFit/>
          </a:bodyPr>
          <a:lstStyle/>
          <a:p>
            <a:pPr algn="ctr"/>
            <a:r>
              <a:rPr lang="en-US" dirty="0"/>
              <a:t>participants</a:t>
            </a:r>
          </a:p>
        </p:txBody>
      </p:sp>
    </p:spTree>
    <p:extLst>
      <p:ext uri="{BB962C8B-B14F-4D97-AF65-F5344CB8AC3E}">
        <p14:creationId xmlns:p14="http://schemas.microsoft.com/office/powerpoint/2010/main" val="69564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5550" y="1219200"/>
            <a:ext cx="7200900" cy="4419600"/>
          </a:xfrm>
          <a:prstGeom prst="rect">
            <a:avLst/>
          </a:prstGeom>
        </p:spPr>
      </p:pic>
      <p:sp>
        <p:nvSpPr>
          <p:cNvPr id="3" name="Title 1">
            <a:extLst>
              <a:ext uri="{FF2B5EF4-FFF2-40B4-BE49-F238E27FC236}">
                <a16:creationId xmlns:a16="http://schemas.microsoft.com/office/drawing/2014/main" id="{28CF9E71-905B-F746-A9D9-FD7A9AE6689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After having OKRs</a:t>
            </a:r>
          </a:p>
        </p:txBody>
      </p:sp>
      <p:sp>
        <p:nvSpPr>
          <p:cNvPr id="4" name="TextBox 3">
            <a:extLst>
              <a:ext uri="{FF2B5EF4-FFF2-40B4-BE49-F238E27FC236}">
                <a16:creationId xmlns:a16="http://schemas.microsoft.com/office/drawing/2014/main" id="{F993DD3F-6804-4940-984A-98CFD0792A34}"/>
              </a:ext>
            </a:extLst>
          </p:cNvPr>
          <p:cNvSpPr txBox="1"/>
          <p:nvPr/>
        </p:nvSpPr>
        <p:spPr>
          <a:xfrm>
            <a:off x="5232691" y="5645150"/>
            <a:ext cx="1726627" cy="369332"/>
          </a:xfrm>
          <a:prstGeom prst="rect">
            <a:avLst/>
          </a:prstGeom>
          <a:noFill/>
        </p:spPr>
        <p:txBody>
          <a:bodyPr wrap="none" rtlCol="0">
            <a:spAutoFit/>
          </a:bodyPr>
          <a:lstStyle/>
          <a:p>
            <a:pPr algn="ctr"/>
            <a:r>
              <a:rPr lang="en-US" dirty="0"/>
              <a:t>Tasks completed</a:t>
            </a:r>
          </a:p>
        </p:txBody>
      </p:sp>
      <p:sp>
        <p:nvSpPr>
          <p:cNvPr id="5" name="TextBox 4">
            <a:extLst>
              <a:ext uri="{FF2B5EF4-FFF2-40B4-BE49-F238E27FC236}">
                <a16:creationId xmlns:a16="http://schemas.microsoft.com/office/drawing/2014/main" id="{358C36BE-C408-2F44-B697-ABA41CD59662}"/>
              </a:ext>
            </a:extLst>
          </p:cNvPr>
          <p:cNvSpPr txBox="1"/>
          <p:nvPr/>
        </p:nvSpPr>
        <p:spPr>
          <a:xfrm>
            <a:off x="2033885" y="2826848"/>
            <a:ext cx="461665" cy="1204305"/>
          </a:xfrm>
          <a:prstGeom prst="rect">
            <a:avLst/>
          </a:prstGeom>
          <a:noFill/>
        </p:spPr>
        <p:txBody>
          <a:bodyPr vert="vert270" wrap="none" rtlCol="0">
            <a:spAutoFit/>
          </a:bodyPr>
          <a:lstStyle/>
          <a:p>
            <a:pPr algn="ctr"/>
            <a:r>
              <a:rPr lang="en-US" dirty="0"/>
              <a:t>participants</a:t>
            </a:r>
          </a:p>
        </p:txBody>
      </p:sp>
    </p:spTree>
    <p:extLst>
      <p:ext uri="{BB962C8B-B14F-4D97-AF65-F5344CB8AC3E}">
        <p14:creationId xmlns:p14="http://schemas.microsoft.com/office/powerpoint/2010/main" val="1906353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7669"/>
            <a:ext cx="10515600" cy="3426372"/>
          </a:xfrm>
        </p:spPr>
        <p:txBody>
          <a:bodyPr/>
          <a:lstStyle/>
          <a:p>
            <a:r>
              <a:rPr lang="en-US" dirty="0"/>
              <a:t>Lessons</a:t>
            </a:r>
            <a:r>
              <a:rPr lang="ru-RU" dirty="0"/>
              <a:t> </a:t>
            </a:r>
            <a:r>
              <a:rPr lang="en-US" dirty="0"/>
              <a:t>5</a:t>
            </a:r>
            <a:r>
              <a:rPr lang="ru-RU" dirty="0"/>
              <a:t>, </a:t>
            </a:r>
            <a:r>
              <a:rPr lang="en-US" dirty="0"/>
              <a:t>6</a:t>
            </a:r>
            <a:r>
              <a:rPr lang="ru-RU" dirty="0"/>
              <a:t>, </a:t>
            </a:r>
            <a:r>
              <a:rPr lang="en-US" dirty="0"/>
              <a:t>7</a:t>
            </a:r>
            <a:r>
              <a:rPr lang="ru-RU" dirty="0"/>
              <a:t> </a:t>
            </a:r>
            <a:r>
              <a:rPr lang="mr-IN" dirty="0"/>
              <a:t>…</a:t>
            </a:r>
            <a:br>
              <a:rPr lang="ru-RU" dirty="0"/>
            </a:br>
            <a:br>
              <a:rPr lang="ru-RU" dirty="0"/>
            </a:br>
            <a:br>
              <a:rPr lang="ru-RU" dirty="0"/>
            </a:br>
            <a:r>
              <a:rPr lang="en-US" sz="3200" dirty="0"/>
              <a:t>Collect feedback after each run</a:t>
            </a:r>
            <a:br>
              <a:rPr lang="en-US" sz="3200" dirty="0"/>
            </a:br>
            <a:r>
              <a:rPr lang="en-US" sz="3200" dirty="0"/>
              <a:t>Improve, improve, improve</a:t>
            </a:r>
          </a:p>
        </p:txBody>
      </p:sp>
    </p:spTree>
    <p:extLst>
      <p:ext uri="{BB962C8B-B14F-4D97-AF65-F5344CB8AC3E}">
        <p14:creationId xmlns:p14="http://schemas.microsoft.com/office/powerpoint/2010/main" val="523280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measure value</a:t>
            </a:r>
            <a:r>
              <a:rPr lang="ru-RU" dirty="0"/>
              <a:t>?</a:t>
            </a:r>
            <a:endParaRPr lang="en-US" dirty="0"/>
          </a:p>
        </p:txBody>
      </p:sp>
      <p:sp>
        <p:nvSpPr>
          <p:cNvPr id="3" name="Text Placeholder 2"/>
          <p:cNvSpPr>
            <a:spLocks noGrp="1"/>
          </p:cNvSpPr>
          <p:nvPr>
            <p:ph type="body" idx="1"/>
          </p:nvPr>
        </p:nvSpPr>
        <p:spPr/>
        <p:txBody>
          <a:bodyPr>
            <a:normAutofit/>
          </a:bodyPr>
          <a:lstStyle/>
          <a:p>
            <a:r>
              <a:rPr lang="en-US" i="1" dirty="0">
                <a:solidFill>
                  <a:schemeClr val="tx1"/>
                </a:solidFill>
              </a:rPr>
              <a:t>How to understand that the training is successful</a:t>
            </a:r>
            <a:r>
              <a:rPr lang="ru-RU" i="1" dirty="0">
                <a:solidFill>
                  <a:schemeClr val="tx1"/>
                </a:solidFill>
              </a:rPr>
              <a:t>?</a:t>
            </a:r>
          </a:p>
          <a:p>
            <a:r>
              <a:rPr lang="en-US" i="1" dirty="0">
                <a:solidFill>
                  <a:schemeClr val="tx1"/>
                </a:solidFill>
              </a:rPr>
              <a:t>Did participants learn anything</a:t>
            </a:r>
            <a:r>
              <a:rPr lang="ru-RU" i="1" dirty="0">
                <a:solidFill>
                  <a:schemeClr val="tx1"/>
                </a:solidFill>
              </a:rPr>
              <a:t>?</a:t>
            </a:r>
          </a:p>
          <a:p>
            <a:r>
              <a:rPr lang="en-US" i="1" dirty="0">
                <a:solidFill>
                  <a:schemeClr val="tx1"/>
                </a:solidFill>
              </a:rPr>
              <a:t>Should we continue</a:t>
            </a:r>
            <a:r>
              <a:rPr lang="ru-RU" i="1" dirty="0">
                <a:solidFill>
                  <a:schemeClr val="tx1"/>
                </a:solidFill>
              </a:rPr>
              <a:t>?</a:t>
            </a:r>
            <a:endParaRPr lang="en-US" i="1" dirty="0">
              <a:solidFill>
                <a:schemeClr val="tx1"/>
              </a:solidFill>
            </a:endParaRPr>
          </a:p>
        </p:txBody>
      </p:sp>
    </p:spTree>
    <p:extLst>
      <p:ext uri="{BB962C8B-B14F-4D97-AF65-F5344CB8AC3E}">
        <p14:creationId xmlns:p14="http://schemas.microsoft.com/office/powerpoint/2010/main" val="802561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short term </a:t>
            </a:r>
            <a:r>
              <a:rPr lang="mr-IN" dirty="0"/>
              <a:t>–</a:t>
            </a:r>
            <a:r>
              <a:rPr lang="ru-RU" dirty="0"/>
              <a:t> </a:t>
            </a:r>
            <a:br>
              <a:rPr lang="ru-RU" dirty="0"/>
            </a:br>
            <a:r>
              <a:rPr lang="en-US" dirty="0"/>
              <a:t>we can’t</a:t>
            </a:r>
            <a:r>
              <a:rPr lang="ru-RU" dirty="0"/>
              <a:t>!</a:t>
            </a:r>
            <a:endParaRPr lang="en-US" dirty="0"/>
          </a:p>
        </p:txBody>
      </p:sp>
      <p:sp>
        <p:nvSpPr>
          <p:cNvPr id="3" name="Text Placeholder 2"/>
          <p:cNvSpPr>
            <a:spLocks noGrp="1"/>
          </p:cNvSpPr>
          <p:nvPr>
            <p:ph type="body" idx="1"/>
          </p:nvPr>
        </p:nvSpPr>
        <p:spPr/>
        <p:txBody>
          <a:bodyPr/>
          <a:lstStyle/>
          <a:p>
            <a:r>
              <a:rPr lang="en-US" i="1" dirty="0">
                <a:solidFill>
                  <a:schemeClr val="tx1"/>
                </a:solidFill>
              </a:rPr>
              <a:t>We provide space for growth</a:t>
            </a:r>
            <a:r>
              <a:rPr lang="ru-RU" i="1" dirty="0">
                <a:solidFill>
                  <a:schemeClr val="tx1"/>
                </a:solidFill>
              </a:rPr>
              <a:t>, </a:t>
            </a:r>
            <a:r>
              <a:rPr lang="en-US" i="1" dirty="0">
                <a:solidFill>
                  <a:schemeClr val="tx1"/>
                </a:solidFill>
              </a:rPr>
              <a:t>not skills and knowledge</a:t>
            </a:r>
            <a:endParaRPr lang="ru-RU" i="1" dirty="0">
              <a:solidFill>
                <a:schemeClr val="tx1"/>
              </a:solidFill>
            </a:endParaRPr>
          </a:p>
          <a:p>
            <a:r>
              <a:rPr lang="en-US" i="1" dirty="0">
                <a:solidFill>
                  <a:schemeClr val="tx1"/>
                </a:solidFill>
              </a:rPr>
              <a:t>Have to wait long before first results</a:t>
            </a:r>
          </a:p>
        </p:txBody>
      </p:sp>
    </p:spTree>
    <p:extLst>
      <p:ext uri="{BB962C8B-B14F-4D97-AF65-F5344CB8AC3E}">
        <p14:creationId xmlns:p14="http://schemas.microsoft.com/office/powerpoint/2010/main" val="1272011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r>
              <a:rPr lang="ru-RU" dirty="0"/>
              <a:t> </a:t>
            </a:r>
            <a:r>
              <a:rPr lang="en-US" dirty="0"/>
              <a:t>is the king</a:t>
            </a:r>
          </a:p>
        </p:txBody>
      </p:sp>
      <p:sp>
        <p:nvSpPr>
          <p:cNvPr id="3" name="Text Placeholder 2"/>
          <p:cNvSpPr>
            <a:spLocks noGrp="1"/>
          </p:cNvSpPr>
          <p:nvPr>
            <p:ph type="body" idx="1"/>
          </p:nvPr>
        </p:nvSpPr>
        <p:spPr/>
        <p:txBody>
          <a:bodyPr>
            <a:normAutofit/>
          </a:bodyPr>
          <a:lstStyle/>
          <a:p>
            <a:r>
              <a:rPr lang="en-US" i="1" dirty="0">
                <a:solidFill>
                  <a:schemeClr val="tx1"/>
                </a:solidFill>
              </a:rPr>
              <a:t>Reviews and feedback is the main indicator of success</a:t>
            </a:r>
            <a:endParaRPr lang="ru-RU" i="1" dirty="0">
              <a:solidFill>
                <a:schemeClr val="tx1"/>
              </a:solidFill>
            </a:endParaRPr>
          </a:p>
          <a:p>
            <a:r>
              <a:rPr lang="en-US" i="1" dirty="0">
                <a:solidFill>
                  <a:schemeClr val="tx1"/>
                </a:solidFill>
              </a:rPr>
              <a:t>Collect feedback online and in person</a:t>
            </a:r>
            <a:endParaRPr lang="ru-RU" i="1" dirty="0">
              <a:solidFill>
                <a:schemeClr val="tx1"/>
              </a:solidFill>
            </a:endParaRPr>
          </a:p>
          <a:p>
            <a:r>
              <a:rPr lang="en-US" i="1" dirty="0">
                <a:solidFill>
                  <a:schemeClr val="tx1"/>
                </a:solidFill>
              </a:rPr>
              <a:t>Collect feedback again after 2-3 months after the finish</a:t>
            </a:r>
          </a:p>
        </p:txBody>
      </p:sp>
    </p:spTree>
    <p:extLst>
      <p:ext uri="{BB962C8B-B14F-4D97-AF65-F5344CB8AC3E}">
        <p14:creationId xmlns:p14="http://schemas.microsoft.com/office/powerpoint/2010/main" val="446212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72055" y="1413064"/>
            <a:ext cx="10079421" cy="4031873"/>
          </a:xfrm>
          <a:prstGeom prst="rect">
            <a:avLst/>
          </a:prstGeom>
        </p:spPr>
        <p:txBody>
          <a:bodyPr wrap="square">
            <a:spAutoFit/>
          </a:bodyPr>
          <a:lstStyle/>
          <a:p>
            <a:r>
              <a:rPr lang="en-US" sz="3200" i="1" dirty="0">
                <a:solidFill>
                  <a:srgbClr val="000000"/>
                </a:solidFill>
                <a:latin typeface="arial" charset="0"/>
              </a:rPr>
              <a:t>“I think the most important insight I got from the Game of Roles (Senior Edition) is that there is </a:t>
            </a:r>
            <a:r>
              <a:rPr lang="en-US" sz="3200" b="1" i="1" dirty="0">
                <a:solidFill>
                  <a:srgbClr val="000000"/>
                </a:solidFill>
                <a:latin typeface="arial" charset="0"/>
              </a:rPr>
              <a:t>no checklist or roadmap to become a senior</a:t>
            </a:r>
            <a:r>
              <a:rPr lang="en-US" sz="3200" i="1" dirty="0">
                <a:solidFill>
                  <a:srgbClr val="000000"/>
                </a:solidFill>
                <a:latin typeface="arial" charset="0"/>
              </a:rPr>
              <a:t>.  It is not about the number of programming languages you've learned or the number of dev tools you know.</a:t>
            </a:r>
          </a:p>
          <a:p>
            <a:endParaRPr lang="en-US" sz="3200" b="1" i="1" dirty="0">
              <a:solidFill>
                <a:srgbClr val="000000"/>
              </a:solidFill>
              <a:latin typeface="arial" charset="0"/>
            </a:endParaRPr>
          </a:p>
          <a:p>
            <a:r>
              <a:rPr lang="en-US" sz="3200" b="1" i="1" dirty="0">
                <a:solidFill>
                  <a:srgbClr val="000000"/>
                </a:solidFill>
                <a:latin typeface="arial" charset="0"/>
              </a:rPr>
              <a:t>Senior is the way of thinking </a:t>
            </a:r>
            <a:r>
              <a:rPr lang="en-US" sz="3200" i="1" dirty="0">
                <a:solidFill>
                  <a:srgbClr val="000000"/>
                </a:solidFill>
                <a:latin typeface="arial" charset="0"/>
              </a:rPr>
              <a:t>and solving issues, the way of sharing your knowledge with the community.”</a:t>
            </a:r>
            <a:endParaRPr lang="en-US" sz="3200" i="1" dirty="0"/>
          </a:p>
        </p:txBody>
      </p:sp>
    </p:spTree>
    <p:extLst>
      <p:ext uri="{BB962C8B-B14F-4D97-AF65-F5344CB8AC3E}">
        <p14:creationId xmlns:p14="http://schemas.microsoft.com/office/powerpoint/2010/main" val="443749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82566" y="1659285"/>
            <a:ext cx="10239704" cy="3539430"/>
          </a:xfrm>
          <a:prstGeom prst="rect">
            <a:avLst/>
          </a:prstGeom>
        </p:spPr>
        <p:txBody>
          <a:bodyPr wrap="square">
            <a:spAutoFit/>
          </a:bodyPr>
          <a:lstStyle/>
          <a:p>
            <a:r>
              <a:rPr lang="en-US" sz="3200" i="1" dirty="0">
                <a:solidFill>
                  <a:srgbClr val="000000"/>
                </a:solidFill>
                <a:latin typeface="arial" charset="0"/>
              </a:rPr>
              <a:t>“I liked the </a:t>
            </a:r>
            <a:r>
              <a:rPr lang="en-US" sz="3200" b="1" i="1" dirty="0">
                <a:solidFill>
                  <a:srgbClr val="000000"/>
                </a:solidFill>
                <a:latin typeface="arial" charset="0"/>
              </a:rPr>
              <a:t>environment</a:t>
            </a:r>
            <a:r>
              <a:rPr lang="en-US" sz="3200" i="1" dirty="0">
                <a:solidFill>
                  <a:srgbClr val="000000"/>
                </a:solidFill>
                <a:latin typeface="arial" charset="0"/>
              </a:rPr>
              <a:t> we had in a </a:t>
            </a:r>
            <a:r>
              <a:rPr lang="en-US" sz="3200" b="1" i="1" dirty="0">
                <a:solidFill>
                  <a:srgbClr val="000000"/>
                </a:solidFill>
                <a:latin typeface="arial" charset="0"/>
              </a:rPr>
              <a:t>Workplace </a:t>
            </a:r>
            <a:r>
              <a:rPr lang="en-US" sz="3200" i="1" dirty="0">
                <a:solidFill>
                  <a:srgbClr val="000000"/>
                </a:solidFill>
                <a:latin typeface="arial" charset="0"/>
              </a:rPr>
              <a:t>group, which made it easy to share experiences and support others.</a:t>
            </a:r>
          </a:p>
          <a:p>
            <a:endParaRPr lang="en-US" sz="3200" i="1" dirty="0">
              <a:solidFill>
                <a:srgbClr val="000000"/>
              </a:solidFill>
              <a:latin typeface="arial" charset="0"/>
            </a:endParaRPr>
          </a:p>
          <a:p>
            <a:r>
              <a:rPr lang="en-US" sz="3200" i="1" dirty="0">
                <a:solidFill>
                  <a:srgbClr val="000000"/>
                </a:solidFill>
                <a:latin typeface="arial" charset="0"/>
              </a:rPr>
              <a:t>It also helped a lot to </a:t>
            </a:r>
            <a:r>
              <a:rPr lang="en-US" sz="3200" b="1" i="1" dirty="0">
                <a:solidFill>
                  <a:srgbClr val="000000"/>
                </a:solidFill>
                <a:latin typeface="arial" charset="0"/>
              </a:rPr>
              <a:t>learn about other people </a:t>
            </a:r>
            <a:r>
              <a:rPr lang="en-US" sz="3200" i="1" dirty="0">
                <a:solidFill>
                  <a:srgbClr val="000000"/>
                </a:solidFill>
                <a:latin typeface="arial" charset="0"/>
              </a:rPr>
              <a:t>and different issues and challenges in the everyday life at work.”</a:t>
            </a:r>
            <a:endParaRPr lang="en-US" sz="3200" i="1" dirty="0"/>
          </a:p>
        </p:txBody>
      </p:sp>
    </p:spTree>
    <p:extLst>
      <p:ext uri="{BB962C8B-B14F-4D97-AF65-F5344CB8AC3E}">
        <p14:creationId xmlns:p14="http://schemas.microsoft.com/office/powerpoint/2010/main" val="666464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9352" y="2828836"/>
            <a:ext cx="9953296" cy="1200329"/>
          </a:xfrm>
          <a:prstGeom prst="rect">
            <a:avLst/>
          </a:prstGeom>
        </p:spPr>
        <p:txBody>
          <a:bodyPr wrap="square">
            <a:spAutoFit/>
          </a:bodyPr>
          <a:lstStyle/>
          <a:p>
            <a:pPr algn="ctr"/>
            <a:r>
              <a:rPr lang="en-US" sz="3600" i="1" dirty="0">
                <a:solidFill>
                  <a:srgbClr val="000000"/>
                </a:solidFill>
                <a:latin typeface="arial" charset="0"/>
              </a:rPr>
              <a:t>“It motivated me to do things that I would otherwise postpone forever”</a:t>
            </a:r>
            <a:endParaRPr lang="en-US" sz="3600" i="1" dirty="0"/>
          </a:p>
        </p:txBody>
      </p:sp>
    </p:spTree>
    <p:extLst>
      <p:ext uri="{BB962C8B-B14F-4D97-AF65-F5344CB8AC3E}">
        <p14:creationId xmlns:p14="http://schemas.microsoft.com/office/powerpoint/2010/main" val="1724780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Text Placeholder 2"/>
          <p:cNvSpPr>
            <a:spLocks noGrp="1"/>
          </p:cNvSpPr>
          <p:nvPr>
            <p:ph type="body" idx="1"/>
          </p:nvPr>
        </p:nvSpPr>
        <p:spPr/>
        <p:txBody>
          <a:bodyPr>
            <a:normAutofit/>
          </a:bodyPr>
          <a:lstStyle/>
          <a:p>
            <a:r>
              <a:rPr lang="en-US" i="1" dirty="0">
                <a:solidFill>
                  <a:schemeClr val="tx1"/>
                </a:solidFill>
              </a:rPr>
              <a:t>We had</a:t>
            </a:r>
            <a:r>
              <a:rPr lang="ru-RU" i="1" dirty="0">
                <a:solidFill>
                  <a:schemeClr val="tx1"/>
                </a:solidFill>
              </a:rPr>
              <a:t> 3 </a:t>
            </a:r>
            <a:r>
              <a:rPr lang="en-US" i="1" dirty="0">
                <a:solidFill>
                  <a:schemeClr val="tx1"/>
                </a:solidFill>
              </a:rPr>
              <a:t>runs</a:t>
            </a:r>
            <a:r>
              <a:rPr lang="ru-RU" i="1" dirty="0">
                <a:solidFill>
                  <a:schemeClr val="tx1"/>
                </a:solidFill>
              </a:rPr>
              <a:t>, </a:t>
            </a:r>
            <a:r>
              <a:rPr lang="en-US" i="1" dirty="0">
                <a:solidFill>
                  <a:schemeClr val="tx1"/>
                </a:solidFill>
              </a:rPr>
              <a:t>8</a:t>
            </a:r>
            <a:r>
              <a:rPr lang="ru-RU" i="1" dirty="0">
                <a:solidFill>
                  <a:schemeClr val="tx1"/>
                </a:solidFill>
              </a:rPr>
              <a:t>0 </a:t>
            </a:r>
            <a:r>
              <a:rPr lang="en-US" i="1" dirty="0">
                <a:solidFill>
                  <a:schemeClr val="tx1"/>
                </a:solidFill>
              </a:rPr>
              <a:t>people in total </a:t>
            </a:r>
            <a:r>
              <a:rPr lang="ru-RU" i="1" dirty="0">
                <a:solidFill>
                  <a:schemeClr val="tx1"/>
                </a:solidFill>
              </a:rPr>
              <a:t>(10</a:t>
            </a:r>
            <a:r>
              <a:rPr lang="en-US" i="1" dirty="0">
                <a:solidFill>
                  <a:schemeClr val="tx1"/>
                </a:solidFill>
              </a:rPr>
              <a:t>%</a:t>
            </a:r>
            <a:r>
              <a:rPr lang="ru-RU" i="1" dirty="0">
                <a:solidFill>
                  <a:schemeClr val="tx1"/>
                </a:solidFill>
              </a:rPr>
              <a:t> </a:t>
            </a:r>
            <a:r>
              <a:rPr lang="en-US" i="1" dirty="0">
                <a:solidFill>
                  <a:schemeClr val="tx1"/>
                </a:solidFill>
              </a:rPr>
              <a:t>of developers</a:t>
            </a:r>
            <a:r>
              <a:rPr lang="ru-RU" i="1" dirty="0">
                <a:solidFill>
                  <a:schemeClr val="tx1"/>
                </a:solidFill>
              </a:rPr>
              <a:t>)</a:t>
            </a:r>
            <a:r>
              <a:rPr lang="en-US" i="1" dirty="0">
                <a:solidFill>
                  <a:schemeClr val="tx1"/>
                </a:solidFill>
              </a:rPr>
              <a:t>, 50+ in the waiting list</a:t>
            </a:r>
            <a:endParaRPr lang="ru-RU" i="1" dirty="0">
              <a:solidFill>
                <a:schemeClr val="tx1"/>
              </a:solidFill>
            </a:endParaRPr>
          </a:p>
          <a:p>
            <a:r>
              <a:rPr lang="en-US" i="1" dirty="0">
                <a:solidFill>
                  <a:schemeClr val="tx1"/>
                </a:solidFill>
              </a:rPr>
              <a:t>Highly positive feedback</a:t>
            </a:r>
            <a:endParaRPr lang="ru-RU" i="1" dirty="0">
              <a:solidFill>
                <a:schemeClr val="tx1"/>
              </a:solidFill>
            </a:endParaRPr>
          </a:p>
          <a:p>
            <a:r>
              <a:rPr lang="en-US" i="1" dirty="0">
                <a:solidFill>
                  <a:schemeClr val="tx1"/>
                </a:solidFill>
              </a:rPr>
              <a:t>Support from Talent Development department</a:t>
            </a:r>
            <a:endParaRPr lang="ru-RU" i="1" dirty="0">
              <a:solidFill>
                <a:schemeClr val="tx1"/>
              </a:solidFill>
            </a:endParaRPr>
          </a:p>
          <a:p>
            <a:endParaRPr lang="en-US" i="1" dirty="0">
              <a:solidFill>
                <a:schemeClr val="tx1"/>
              </a:solidFill>
            </a:endParaRPr>
          </a:p>
        </p:txBody>
      </p:sp>
    </p:spTree>
    <p:extLst>
      <p:ext uri="{BB962C8B-B14F-4D97-AF65-F5344CB8AC3E}">
        <p14:creationId xmlns:p14="http://schemas.microsoft.com/office/powerpoint/2010/main" val="56808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9843" y="5044969"/>
            <a:ext cx="1632315" cy="830997"/>
          </a:xfrm>
          <a:prstGeom prst="rect">
            <a:avLst/>
          </a:prstGeom>
          <a:noFill/>
        </p:spPr>
        <p:txBody>
          <a:bodyPr wrap="square" rtlCol="0">
            <a:spAutoFit/>
          </a:bodyPr>
          <a:lstStyle/>
          <a:p>
            <a:pPr algn="ctr"/>
            <a:r>
              <a:rPr lang="en-US" sz="2400" dirty="0"/>
              <a:t>core contributor</a:t>
            </a:r>
          </a:p>
        </p:txBody>
      </p:sp>
      <p:sp>
        <p:nvSpPr>
          <p:cNvPr id="7" name="TextBox 6"/>
          <p:cNvSpPr txBox="1"/>
          <p:nvPr/>
        </p:nvSpPr>
        <p:spPr>
          <a:xfrm>
            <a:off x="3171216" y="3710151"/>
            <a:ext cx="1966179" cy="523220"/>
          </a:xfrm>
          <a:prstGeom prst="rect">
            <a:avLst/>
          </a:prstGeom>
          <a:noFill/>
          <a:ln>
            <a:noFill/>
          </a:ln>
        </p:spPr>
        <p:txBody>
          <a:bodyPr wrap="none" rtlCol="0">
            <a:spAutoFit/>
          </a:bodyPr>
          <a:lstStyle/>
          <a:p>
            <a:r>
              <a:rPr lang="en-US" sz="2800" dirty="0">
                <a:solidFill>
                  <a:schemeClr val="bg2">
                    <a:lumMod val="75000"/>
                  </a:schemeClr>
                </a:solidFill>
              </a:rPr>
              <a:t>Team Lead</a:t>
            </a:r>
          </a:p>
        </p:txBody>
      </p:sp>
      <p:sp>
        <p:nvSpPr>
          <p:cNvPr id="8" name="TextBox 7"/>
          <p:cNvSpPr txBox="1"/>
          <p:nvPr/>
        </p:nvSpPr>
        <p:spPr>
          <a:xfrm>
            <a:off x="7195947" y="2067882"/>
            <a:ext cx="1954381" cy="646331"/>
          </a:xfrm>
          <a:prstGeom prst="rect">
            <a:avLst/>
          </a:prstGeom>
          <a:noFill/>
          <a:ln>
            <a:noFill/>
          </a:ln>
        </p:spPr>
        <p:txBody>
          <a:bodyPr wrap="none" rtlCol="0">
            <a:spAutoFit/>
          </a:bodyPr>
          <a:lstStyle/>
          <a:p>
            <a:r>
              <a:rPr lang="en-US" sz="3600" dirty="0">
                <a:solidFill>
                  <a:schemeClr val="bg2">
                    <a:lumMod val="75000"/>
                  </a:schemeClr>
                </a:solidFill>
              </a:rPr>
              <a:t>Principal</a:t>
            </a:r>
          </a:p>
        </p:txBody>
      </p:sp>
      <p:sp>
        <p:nvSpPr>
          <p:cNvPr id="9" name="TextBox 8"/>
          <p:cNvSpPr txBox="1"/>
          <p:nvPr/>
        </p:nvSpPr>
        <p:spPr>
          <a:xfrm>
            <a:off x="3151465" y="2067882"/>
            <a:ext cx="2005677" cy="646331"/>
          </a:xfrm>
          <a:prstGeom prst="rect">
            <a:avLst/>
          </a:prstGeom>
          <a:noFill/>
          <a:ln>
            <a:noFill/>
          </a:ln>
        </p:spPr>
        <p:txBody>
          <a:bodyPr wrap="none" rtlCol="0">
            <a:spAutoFit/>
          </a:bodyPr>
          <a:lstStyle/>
          <a:p>
            <a:r>
              <a:rPr lang="en-US" sz="3600" dirty="0">
                <a:solidFill>
                  <a:schemeClr val="bg2">
                    <a:lumMod val="75000"/>
                  </a:schemeClr>
                </a:solidFill>
              </a:rPr>
              <a:t>Manager</a:t>
            </a:r>
          </a:p>
        </p:txBody>
      </p:sp>
      <p:sp>
        <p:nvSpPr>
          <p:cNvPr id="10" name="TextBox 9"/>
          <p:cNvSpPr txBox="1"/>
          <p:nvPr/>
        </p:nvSpPr>
        <p:spPr>
          <a:xfrm>
            <a:off x="7798675" y="687222"/>
            <a:ext cx="748923" cy="769441"/>
          </a:xfrm>
          <a:prstGeom prst="rect">
            <a:avLst/>
          </a:prstGeom>
          <a:noFill/>
          <a:ln>
            <a:noFill/>
          </a:ln>
        </p:spPr>
        <p:txBody>
          <a:bodyPr wrap="none" rtlCol="0">
            <a:spAutoFit/>
          </a:bodyPr>
          <a:lstStyle/>
          <a:p>
            <a:r>
              <a:rPr lang="mr-IN" sz="4400" dirty="0">
                <a:solidFill>
                  <a:schemeClr val="bg2">
                    <a:lumMod val="75000"/>
                  </a:schemeClr>
                </a:solidFill>
              </a:rPr>
              <a:t>…</a:t>
            </a:r>
            <a:endParaRPr lang="en-US" sz="4400" dirty="0">
              <a:solidFill>
                <a:schemeClr val="bg2">
                  <a:lumMod val="75000"/>
                </a:schemeClr>
              </a:solidFill>
            </a:endParaRPr>
          </a:p>
        </p:txBody>
      </p:sp>
      <p:sp>
        <p:nvSpPr>
          <p:cNvPr id="11" name="TextBox 10"/>
          <p:cNvSpPr txBox="1"/>
          <p:nvPr/>
        </p:nvSpPr>
        <p:spPr>
          <a:xfrm>
            <a:off x="3779841" y="691272"/>
            <a:ext cx="748923" cy="769441"/>
          </a:xfrm>
          <a:prstGeom prst="rect">
            <a:avLst/>
          </a:prstGeom>
          <a:noFill/>
          <a:ln>
            <a:noFill/>
          </a:ln>
        </p:spPr>
        <p:txBody>
          <a:bodyPr wrap="none" rtlCol="0">
            <a:spAutoFit/>
          </a:bodyPr>
          <a:lstStyle/>
          <a:p>
            <a:r>
              <a:rPr lang="mr-IN" sz="4400" dirty="0">
                <a:solidFill>
                  <a:schemeClr val="bg2">
                    <a:lumMod val="75000"/>
                  </a:schemeClr>
                </a:solidFill>
              </a:rPr>
              <a:t>…</a:t>
            </a:r>
            <a:endParaRPr lang="en-US" sz="4400" dirty="0">
              <a:solidFill>
                <a:schemeClr val="bg2">
                  <a:lumMod val="75000"/>
                </a:schemeClr>
              </a:solidFill>
            </a:endParaRPr>
          </a:p>
        </p:txBody>
      </p:sp>
      <p:sp>
        <p:nvSpPr>
          <p:cNvPr id="12" name="TextBox 11"/>
          <p:cNvSpPr txBox="1"/>
          <p:nvPr/>
        </p:nvSpPr>
        <p:spPr>
          <a:xfrm>
            <a:off x="7560631" y="3710151"/>
            <a:ext cx="1225015" cy="523220"/>
          </a:xfrm>
          <a:prstGeom prst="rect">
            <a:avLst/>
          </a:prstGeom>
          <a:noFill/>
        </p:spPr>
        <p:txBody>
          <a:bodyPr wrap="none" rtlCol="0">
            <a:spAutoFit/>
          </a:bodyPr>
          <a:lstStyle/>
          <a:p>
            <a:r>
              <a:rPr lang="en-US" sz="2800" dirty="0"/>
              <a:t>Senior</a:t>
            </a:r>
          </a:p>
        </p:txBody>
      </p:sp>
      <p:cxnSp>
        <p:nvCxnSpPr>
          <p:cNvPr id="18" name="Straight Arrow Connector 17"/>
          <p:cNvCxnSpPr>
            <a:stCxn id="2" idx="1"/>
            <a:endCxn id="7" idx="2"/>
          </p:cNvCxnSpPr>
          <p:nvPr/>
        </p:nvCxnSpPr>
        <p:spPr>
          <a:xfrm flipH="1" flipV="1">
            <a:off x="4154306" y="4233371"/>
            <a:ext cx="1125537" cy="1227097"/>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0"/>
            <a:endCxn id="9" idx="2"/>
          </p:cNvCxnSpPr>
          <p:nvPr/>
        </p:nvCxnSpPr>
        <p:spPr>
          <a:xfrm flipH="1" flipV="1">
            <a:off x="4154304" y="2714213"/>
            <a:ext cx="2" cy="995938"/>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0"/>
            <a:endCxn id="8" idx="2"/>
          </p:cNvCxnSpPr>
          <p:nvPr/>
        </p:nvCxnSpPr>
        <p:spPr>
          <a:xfrm flipH="1" flipV="1">
            <a:off x="8173138" y="2714213"/>
            <a:ext cx="1" cy="995938"/>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0"/>
            <a:endCxn id="11" idx="2"/>
          </p:cNvCxnSpPr>
          <p:nvPr/>
        </p:nvCxnSpPr>
        <p:spPr>
          <a:xfrm flipH="1" flipV="1">
            <a:off x="4154303" y="1460713"/>
            <a:ext cx="1" cy="607169"/>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0"/>
            <a:endCxn id="10" idx="2"/>
          </p:cNvCxnSpPr>
          <p:nvPr/>
        </p:nvCxnSpPr>
        <p:spPr>
          <a:xfrm flipH="1" flipV="1">
            <a:off x="8173137" y="1456663"/>
            <a:ext cx="1" cy="611219"/>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6600497" y="4256690"/>
            <a:ext cx="4046873" cy="2123089"/>
          </a:xfrm>
          <a:custGeom>
            <a:avLst/>
            <a:gdLst>
              <a:gd name="connsiteX0" fmla="*/ 136634 w 4046873"/>
              <a:gd name="connsiteY0" fmla="*/ 1072055 h 2123089"/>
              <a:gd name="connsiteX1" fmla="*/ 115613 w 4046873"/>
              <a:gd name="connsiteY1" fmla="*/ 1030013 h 2123089"/>
              <a:gd name="connsiteX2" fmla="*/ 94593 w 4046873"/>
              <a:gd name="connsiteY2" fmla="*/ 977462 h 2123089"/>
              <a:gd name="connsiteX3" fmla="*/ 73572 w 4046873"/>
              <a:gd name="connsiteY3" fmla="*/ 945931 h 2123089"/>
              <a:gd name="connsiteX4" fmla="*/ 42041 w 4046873"/>
              <a:gd name="connsiteY4" fmla="*/ 851338 h 2123089"/>
              <a:gd name="connsiteX5" fmla="*/ 31531 w 4046873"/>
              <a:gd name="connsiteY5" fmla="*/ 819807 h 2123089"/>
              <a:gd name="connsiteX6" fmla="*/ 21020 w 4046873"/>
              <a:gd name="connsiteY6" fmla="*/ 788276 h 2123089"/>
              <a:gd name="connsiteX7" fmla="*/ 0 w 4046873"/>
              <a:gd name="connsiteY7" fmla="*/ 714703 h 2123089"/>
              <a:gd name="connsiteX8" fmla="*/ 42041 w 4046873"/>
              <a:gd name="connsiteY8" fmla="*/ 609600 h 2123089"/>
              <a:gd name="connsiteX9" fmla="*/ 105103 w 4046873"/>
              <a:gd name="connsiteY9" fmla="*/ 588579 h 2123089"/>
              <a:gd name="connsiteX10" fmla="*/ 220717 w 4046873"/>
              <a:gd name="connsiteY10" fmla="*/ 599089 h 2123089"/>
              <a:gd name="connsiteX11" fmla="*/ 283779 w 4046873"/>
              <a:gd name="connsiteY11" fmla="*/ 620110 h 2123089"/>
              <a:gd name="connsiteX12" fmla="*/ 315310 w 4046873"/>
              <a:gd name="connsiteY12" fmla="*/ 641131 h 2123089"/>
              <a:gd name="connsiteX13" fmla="*/ 325820 w 4046873"/>
              <a:gd name="connsiteY13" fmla="*/ 672662 h 2123089"/>
              <a:gd name="connsiteX14" fmla="*/ 357351 w 4046873"/>
              <a:gd name="connsiteY14" fmla="*/ 704193 h 2123089"/>
              <a:gd name="connsiteX15" fmla="*/ 378372 w 4046873"/>
              <a:gd name="connsiteY15" fmla="*/ 767255 h 2123089"/>
              <a:gd name="connsiteX16" fmla="*/ 441434 w 4046873"/>
              <a:gd name="connsiteY16" fmla="*/ 861848 h 2123089"/>
              <a:gd name="connsiteX17" fmla="*/ 493986 w 4046873"/>
              <a:gd name="connsiteY17" fmla="*/ 924910 h 2123089"/>
              <a:gd name="connsiteX18" fmla="*/ 557048 w 4046873"/>
              <a:gd name="connsiteY18" fmla="*/ 966951 h 2123089"/>
              <a:gd name="connsiteX19" fmla="*/ 588579 w 4046873"/>
              <a:gd name="connsiteY19" fmla="*/ 987972 h 2123089"/>
              <a:gd name="connsiteX20" fmla="*/ 651641 w 4046873"/>
              <a:gd name="connsiteY20" fmla="*/ 1008993 h 2123089"/>
              <a:gd name="connsiteX21" fmla="*/ 714703 w 4046873"/>
              <a:gd name="connsiteY21" fmla="*/ 966951 h 2123089"/>
              <a:gd name="connsiteX22" fmla="*/ 735724 w 4046873"/>
              <a:gd name="connsiteY22" fmla="*/ 903889 h 2123089"/>
              <a:gd name="connsiteX23" fmla="*/ 725213 w 4046873"/>
              <a:gd name="connsiteY23" fmla="*/ 714703 h 2123089"/>
              <a:gd name="connsiteX24" fmla="*/ 704193 w 4046873"/>
              <a:gd name="connsiteY24" fmla="*/ 683172 h 2123089"/>
              <a:gd name="connsiteX25" fmla="*/ 683172 w 4046873"/>
              <a:gd name="connsiteY25" fmla="*/ 620110 h 2123089"/>
              <a:gd name="connsiteX26" fmla="*/ 672662 w 4046873"/>
              <a:gd name="connsiteY26" fmla="*/ 588579 h 2123089"/>
              <a:gd name="connsiteX27" fmla="*/ 651641 w 4046873"/>
              <a:gd name="connsiteY27" fmla="*/ 557048 h 2123089"/>
              <a:gd name="connsiteX28" fmla="*/ 588579 w 4046873"/>
              <a:gd name="connsiteY28" fmla="*/ 493986 h 2123089"/>
              <a:gd name="connsiteX29" fmla="*/ 567558 w 4046873"/>
              <a:gd name="connsiteY29" fmla="*/ 462455 h 2123089"/>
              <a:gd name="connsiteX30" fmla="*/ 536027 w 4046873"/>
              <a:gd name="connsiteY30" fmla="*/ 472965 h 2123089"/>
              <a:gd name="connsiteX31" fmla="*/ 515006 w 4046873"/>
              <a:gd name="connsiteY31" fmla="*/ 536027 h 2123089"/>
              <a:gd name="connsiteX32" fmla="*/ 525517 w 4046873"/>
              <a:gd name="connsiteY32" fmla="*/ 683172 h 2123089"/>
              <a:gd name="connsiteX33" fmla="*/ 546537 w 4046873"/>
              <a:gd name="connsiteY33" fmla="*/ 714703 h 2123089"/>
              <a:gd name="connsiteX34" fmla="*/ 641131 w 4046873"/>
              <a:gd name="connsiteY34" fmla="*/ 767255 h 2123089"/>
              <a:gd name="connsiteX35" fmla="*/ 788275 w 4046873"/>
              <a:gd name="connsiteY35" fmla="*/ 756744 h 2123089"/>
              <a:gd name="connsiteX36" fmla="*/ 851337 w 4046873"/>
              <a:gd name="connsiteY36" fmla="*/ 735724 h 2123089"/>
              <a:gd name="connsiteX37" fmla="*/ 893379 w 4046873"/>
              <a:gd name="connsiteY37" fmla="*/ 725213 h 2123089"/>
              <a:gd name="connsiteX38" fmla="*/ 924910 w 4046873"/>
              <a:gd name="connsiteY38" fmla="*/ 704193 h 2123089"/>
              <a:gd name="connsiteX39" fmla="*/ 956441 w 4046873"/>
              <a:gd name="connsiteY39" fmla="*/ 693682 h 2123089"/>
              <a:gd name="connsiteX40" fmla="*/ 1072055 w 4046873"/>
              <a:gd name="connsiteY40" fmla="*/ 662151 h 2123089"/>
              <a:gd name="connsiteX41" fmla="*/ 1261241 w 4046873"/>
              <a:gd name="connsiteY41" fmla="*/ 672662 h 2123089"/>
              <a:gd name="connsiteX42" fmla="*/ 1303282 w 4046873"/>
              <a:gd name="connsiteY42" fmla="*/ 683172 h 2123089"/>
              <a:gd name="connsiteX43" fmla="*/ 1366344 w 4046873"/>
              <a:gd name="connsiteY43" fmla="*/ 693682 h 2123089"/>
              <a:gd name="connsiteX44" fmla="*/ 1397875 w 4046873"/>
              <a:gd name="connsiteY44" fmla="*/ 704193 h 2123089"/>
              <a:gd name="connsiteX45" fmla="*/ 1534510 w 4046873"/>
              <a:gd name="connsiteY45" fmla="*/ 819807 h 2123089"/>
              <a:gd name="connsiteX46" fmla="*/ 1566041 w 4046873"/>
              <a:gd name="connsiteY46" fmla="*/ 861848 h 2123089"/>
              <a:gd name="connsiteX47" fmla="*/ 1597572 w 4046873"/>
              <a:gd name="connsiteY47" fmla="*/ 882869 h 2123089"/>
              <a:gd name="connsiteX48" fmla="*/ 1660634 w 4046873"/>
              <a:gd name="connsiteY48" fmla="*/ 966951 h 2123089"/>
              <a:gd name="connsiteX49" fmla="*/ 1692165 w 4046873"/>
              <a:gd name="connsiteY49" fmla="*/ 998482 h 2123089"/>
              <a:gd name="connsiteX50" fmla="*/ 1734206 w 4046873"/>
              <a:gd name="connsiteY50" fmla="*/ 1061544 h 2123089"/>
              <a:gd name="connsiteX51" fmla="*/ 1744717 w 4046873"/>
              <a:gd name="connsiteY51" fmla="*/ 1093076 h 2123089"/>
              <a:gd name="connsiteX52" fmla="*/ 1734206 w 4046873"/>
              <a:gd name="connsiteY52" fmla="*/ 1187669 h 2123089"/>
              <a:gd name="connsiteX53" fmla="*/ 1723696 w 4046873"/>
              <a:gd name="connsiteY53" fmla="*/ 1219200 h 2123089"/>
              <a:gd name="connsiteX54" fmla="*/ 1618593 w 4046873"/>
              <a:gd name="connsiteY54" fmla="*/ 1345324 h 2123089"/>
              <a:gd name="connsiteX55" fmla="*/ 1587062 w 4046873"/>
              <a:gd name="connsiteY55" fmla="*/ 1355834 h 2123089"/>
              <a:gd name="connsiteX56" fmla="*/ 1555531 w 4046873"/>
              <a:gd name="connsiteY56" fmla="*/ 1376855 h 2123089"/>
              <a:gd name="connsiteX57" fmla="*/ 1439917 w 4046873"/>
              <a:gd name="connsiteY57" fmla="*/ 1376855 h 2123089"/>
              <a:gd name="connsiteX58" fmla="*/ 1376855 w 4046873"/>
              <a:gd name="connsiteY58" fmla="*/ 1324303 h 2123089"/>
              <a:gd name="connsiteX59" fmla="*/ 1355834 w 4046873"/>
              <a:gd name="connsiteY59" fmla="*/ 1261241 h 2123089"/>
              <a:gd name="connsiteX60" fmla="*/ 1366344 w 4046873"/>
              <a:gd name="connsiteY60" fmla="*/ 1156138 h 2123089"/>
              <a:gd name="connsiteX61" fmla="*/ 1439917 w 4046873"/>
              <a:gd name="connsiteY61" fmla="*/ 1072055 h 2123089"/>
              <a:gd name="connsiteX62" fmla="*/ 1460937 w 4046873"/>
              <a:gd name="connsiteY62" fmla="*/ 1040524 h 2123089"/>
              <a:gd name="connsiteX63" fmla="*/ 1534510 w 4046873"/>
              <a:gd name="connsiteY63" fmla="*/ 977462 h 2123089"/>
              <a:gd name="connsiteX64" fmla="*/ 1597572 w 4046873"/>
              <a:gd name="connsiteY64" fmla="*/ 924910 h 2123089"/>
              <a:gd name="connsiteX65" fmla="*/ 1681655 w 4046873"/>
              <a:gd name="connsiteY65" fmla="*/ 882869 h 2123089"/>
              <a:gd name="connsiteX66" fmla="*/ 1765737 w 4046873"/>
              <a:gd name="connsiteY66" fmla="*/ 861848 h 2123089"/>
              <a:gd name="connsiteX67" fmla="*/ 1839310 w 4046873"/>
              <a:gd name="connsiteY67" fmla="*/ 840827 h 2123089"/>
              <a:gd name="connsiteX68" fmla="*/ 2280744 w 4046873"/>
              <a:gd name="connsiteY68" fmla="*/ 851338 h 2123089"/>
              <a:gd name="connsiteX69" fmla="*/ 2417379 w 4046873"/>
              <a:gd name="connsiteY69" fmla="*/ 861848 h 2123089"/>
              <a:gd name="connsiteX70" fmla="*/ 2701158 w 4046873"/>
              <a:gd name="connsiteY70" fmla="*/ 851338 h 2123089"/>
              <a:gd name="connsiteX71" fmla="*/ 2743200 w 4046873"/>
              <a:gd name="connsiteY71" fmla="*/ 840827 h 2123089"/>
              <a:gd name="connsiteX72" fmla="*/ 2774731 w 4046873"/>
              <a:gd name="connsiteY72" fmla="*/ 830317 h 2123089"/>
              <a:gd name="connsiteX73" fmla="*/ 2858813 w 4046873"/>
              <a:gd name="connsiteY73" fmla="*/ 809296 h 2123089"/>
              <a:gd name="connsiteX74" fmla="*/ 2932386 w 4046873"/>
              <a:gd name="connsiteY74" fmla="*/ 788276 h 2123089"/>
              <a:gd name="connsiteX75" fmla="*/ 3016469 w 4046873"/>
              <a:gd name="connsiteY75" fmla="*/ 756744 h 2123089"/>
              <a:gd name="connsiteX76" fmla="*/ 3153103 w 4046873"/>
              <a:gd name="connsiteY76" fmla="*/ 725213 h 2123089"/>
              <a:gd name="connsiteX77" fmla="*/ 3195144 w 4046873"/>
              <a:gd name="connsiteY77" fmla="*/ 714703 h 2123089"/>
              <a:gd name="connsiteX78" fmla="*/ 3363310 w 4046873"/>
              <a:gd name="connsiteY78" fmla="*/ 662151 h 2123089"/>
              <a:gd name="connsiteX79" fmla="*/ 3426372 w 4046873"/>
              <a:gd name="connsiteY79" fmla="*/ 641131 h 2123089"/>
              <a:gd name="connsiteX80" fmla="*/ 3531475 w 4046873"/>
              <a:gd name="connsiteY80" fmla="*/ 609600 h 2123089"/>
              <a:gd name="connsiteX81" fmla="*/ 3563006 w 4046873"/>
              <a:gd name="connsiteY81" fmla="*/ 588579 h 2123089"/>
              <a:gd name="connsiteX82" fmla="*/ 3678620 w 4046873"/>
              <a:gd name="connsiteY82" fmla="*/ 557048 h 2123089"/>
              <a:gd name="connsiteX83" fmla="*/ 3762703 w 4046873"/>
              <a:gd name="connsiteY83" fmla="*/ 525517 h 2123089"/>
              <a:gd name="connsiteX84" fmla="*/ 3815255 w 4046873"/>
              <a:gd name="connsiteY84" fmla="*/ 504496 h 2123089"/>
              <a:gd name="connsiteX85" fmla="*/ 3878317 w 4046873"/>
              <a:gd name="connsiteY85" fmla="*/ 483476 h 2123089"/>
              <a:gd name="connsiteX86" fmla="*/ 3941379 w 4046873"/>
              <a:gd name="connsiteY86" fmla="*/ 451944 h 2123089"/>
              <a:gd name="connsiteX87" fmla="*/ 4004441 w 4046873"/>
              <a:gd name="connsiteY87" fmla="*/ 399393 h 2123089"/>
              <a:gd name="connsiteX88" fmla="*/ 4025462 w 4046873"/>
              <a:gd name="connsiteY88" fmla="*/ 367862 h 2123089"/>
              <a:gd name="connsiteX89" fmla="*/ 4035972 w 4046873"/>
              <a:gd name="connsiteY89" fmla="*/ 336331 h 2123089"/>
              <a:gd name="connsiteX90" fmla="*/ 4035972 w 4046873"/>
              <a:gd name="connsiteY90" fmla="*/ 252248 h 2123089"/>
              <a:gd name="connsiteX91" fmla="*/ 4004441 w 4046873"/>
              <a:gd name="connsiteY91" fmla="*/ 231227 h 2123089"/>
              <a:gd name="connsiteX92" fmla="*/ 3752193 w 4046873"/>
              <a:gd name="connsiteY92" fmla="*/ 241738 h 2123089"/>
              <a:gd name="connsiteX93" fmla="*/ 3678620 w 4046873"/>
              <a:gd name="connsiteY93" fmla="*/ 273269 h 2123089"/>
              <a:gd name="connsiteX94" fmla="*/ 3605048 w 4046873"/>
              <a:gd name="connsiteY94" fmla="*/ 315310 h 2123089"/>
              <a:gd name="connsiteX95" fmla="*/ 3510455 w 4046873"/>
              <a:gd name="connsiteY95" fmla="*/ 430924 h 2123089"/>
              <a:gd name="connsiteX96" fmla="*/ 3489434 w 4046873"/>
              <a:gd name="connsiteY96" fmla="*/ 483476 h 2123089"/>
              <a:gd name="connsiteX97" fmla="*/ 3468413 w 4046873"/>
              <a:gd name="connsiteY97" fmla="*/ 1008993 h 2123089"/>
              <a:gd name="connsiteX98" fmla="*/ 3436882 w 4046873"/>
              <a:gd name="connsiteY98" fmla="*/ 1124607 h 2123089"/>
              <a:gd name="connsiteX99" fmla="*/ 3415862 w 4046873"/>
              <a:gd name="connsiteY99" fmla="*/ 1177158 h 2123089"/>
              <a:gd name="connsiteX100" fmla="*/ 3373820 w 4046873"/>
              <a:gd name="connsiteY100" fmla="*/ 1229710 h 2123089"/>
              <a:gd name="connsiteX101" fmla="*/ 3331779 w 4046873"/>
              <a:gd name="connsiteY101" fmla="*/ 1292772 h 2123089"/>
              <a:gd name="connsiteX102" fmla="*/ 3289737 w 4046873"/>
              <a:gd name="connsiteY102" fmla="*/ 1334813 h 2123089"/>
              <a:gd name="connsiteX103" fmla="*/ 3247696 w 4046873"/>
              <a:gd name="connsiteY103" fmla="*/ 1387365 h 2123089"/>
              <a:gd name="connsiteX104" fmla="*/ 3216165 w 4046873"/>
              <a:gd name="connsiteY104" fmla="*/ 1408386 h 2123089"/>
              <a:gd name="connsiteX105" fmla="*/ 3184634 w 4046873"/>
              <a:gd name="connsiteY105" fmla="*/ 1439917 h 2123089"/>
              <a:gd name="connsiteX106" fmla="*/ 3153103 w 4046873"/>
              <a:gd name="connsiteY106" fmla="*/ 1460938 h 2123089"/>
              <a:gd name="connsiteX107" fmla="*/ 3111062 w 4046873"/>
              <a:gd name="connsiteY107" fmla="*/ 1492469 h 2123089"/>
              <a:gd name="connsiteX108" fmla="*/ 3048000 w 4046873"/>
              <a:gd name="connsiteY108" fmla="*/ 1524000 h 2123089"/>
              <a:gd name="connsiteX109" fmla="*/ 2995448 w 4046873"/>
              <a:gd name="connsiteY109" fmla="*/ 1555531 h 2123089"/>
              <a:gd name="connsiteX110" fmla="*/ 2890344 w 4046873"/>
              <a:gd name="connsiteY110" fmla="*/ 1597572 h 2123089"/>
              <a:gd name="connsiteX111" fmla="*/ 2806262 w 4046873"/>
              <a:gd name="connsiteY111" fmla="*/ 1650124 h 2123089"/>
              <a:gd name="connsiteX112" fmla="*/ 2753710 w 4046873"/>
              <a:gd name="connsiteY112" fmla="*/ 1681655 h 2123089"/>
              <a:gd name="connsiteX113" fmla="*/ 2701158 w 4046873"/>
              <a:gd name="connsiteY113" fmla="*/ 1723696 h 2123089"/>
              <a:gd name="connsiteX114" fmla="*/ 2606565 w 4046873"/>
              <a:gd name="connsiteY114" fmla="*/ 1786758 h 2123089"/>
              <a:gd name="connsiteX115" fmla="*/ 2490951 w 4046873"/>
              <a:gd name="connsiteY115" fmla="*/ 1860331 h 2123089"/>
              <a:gd name="connsiteX116" fmla="*/ 2448910 w 4046873"/>
              <a:gd name="connsiteY116" fmla="*/ 1881351 h 2123089"/>
              <a:gd name="connsiteX117" fmla="*/ 2417379 w 4046873"/>
              <a:gd name="connsiteY117" fmla="*/ 1902372 h 2123089"/>
              <a:gd name="connsiteX118" fmla="*/ 2354317 w 4046873"/>
              <a:gd name="connsiteY118" fmla="*/ 1923393 h 2123089"/>
              <a:gd name="connsiteX119" fmla="*/ 2312275 w 4046873"/>
              <a:gd name="connsiteY119" fmla="*/ 1912882 h 2123089"/>
              <a:gd name="connsiteX120" fmla="*/ 2270234 w 4046873"/>
              <a:gd name="connsiteY120" fmla="*/ 1849820 h 2123089"/>
              <a:gd name="connsiteX121" fmla="*/ 2228193 w 4046873"/>
              <a:gd name="connsiteY121" fmla="*/ 1786758 h 2123089"/>
              <a:gd name="connsiteX122" fmla="*/ 2217682 w 4046873"/>
              <a:gd name="connsiteY122" fmla="*/ 1755227 h 2123089"/>
              <a:gd name="connsiteX123" fmla="*/ 2259724 w 4046873"/>
              <a:gd name="connsiteY123" fmla="*/ 1618593 h 2123089"/>
              <a:gd name="connsiteX124" fmla="*/ 2343806 w 4046873"/>
              <a:gd name="connsiteY124" fmla="*/ 1576551 h 2123089"/>
              <a:gd name="connsiteX125" fmla="*/ 2522482 w 4046873"/>
              <a:gd name="connsiteY125" fmla="*/ 1587062 h 2123089"/>
              <a:gd name="connsiteX126" fmla="*/ 2564524 w 4046873"/>
              <a:gd name="connsiteY126" fmla="*/ 1608082 h 2123089"/>
              <a:gd name="connsiteX127" fmla="*/ 2669627 w 4046873"/>
              <a:gd name="connsiteY127" fmla="*/ 1692165 h 2123089"/>
              <a:gd name="connsiteX128" fmla="*/ 2722179 w 4046873"/>
              <a:gd name="connsiteY128" fmla="*/ 1765738 h 2123089"/>
              <a:gd name="connsiteX129" fmla="*/ 2753710 w 4046873"/>
              <a:gd name="connsiteY129" fmla="*/ 1797269 h 2123089"/>
              <a:gd name="connsiteX130" fmla="*/ 2795751 w 4046873"/>
              <a:gd name="connsiteY130" fmla="*/ 1870841 h 2123089"/>
              <a:gd name="connsiteX131" fmla="*/ 2806262 w 4046873"/>
              <a:gd name="connsiteY131" fmla="*/ 1912882 h 2123089"/>
              <a:gd name="connsiteX132" fmla="*/ 2827282 w 4046873"/>
              <a:gd name="connsiteY132" fmla="*/ 1975944 h 2123089"/>
              <a:gd name="connsiteX133" fmla="*/ 2837793 w 4046873"/>
              <a:gd name="connsiteY133" fmla="*/ 2007476 h 2123089"/>
              <a:gd name="connsiteX134" fmla="*/ 2827282 w 4046873"/>
              <a:gd name="connsiteY134" fmla="*/ 2070538 h 2123089"/>
              <a:gd name="connsiteX135" fmla="*/ 2795751 w 4046873"/>
              <a:gd name="connsiteY135" fmla="*/ 2081048 h 2123089"/>
              <a:gd name="connsiteX136" fmla="*/ 2753710 w 4046873"/>
              <a:gd name="connsiteY136" fmla="*/ 2102069 h 2123089"/>
              <a:gd name="connsiteX137" fmla="*/ 2680137 w 4046873"/>
              <a:gd name="connsiteY137" fmla="*/ 2112579 h 2123089"/>
              <a:gd name="connsiteX138" fmla="*/ 2627586 w 4046873"/>
              <a:gd name="connsiteY138" fmla="*/ 2123089 h 2123089"/>
              <a:gd name="connsiteX139" fmla="*/ 2249213 w 4046873"/>
              <a:gd name="connsiteY139" fmla="*/ 2112579 h 2123089"/>
              <a:gd name="connsiteX140" fmla="*/ 2207172 w 4046873"/>
              <a:gd name="connsiteY140" fmla="*/ 2102069 h 2123089"/>
              <a:gd name="connsiteX141" fmla="*/ 2091558 w 4046873"/>
              <a:gd name="connsiteY141" fmla="*/ 2081048 h 2123089"/>
              <a:gd name="connsiteX142" fmla="*/ 1965434 w 4046873"/>
              <a:gd name="connsiteY142" fmla="*/ 2007476 h 2123089"/>
              <a:gd name="connsiteX143" fmla="*/ 1912882 w 4046873"/>
              <a:gd name="connsiteY143" fmla="*/ 1933903 h 2123089"/>
              <a:gd name="connsiteX144" fmla="*/ 1902372 w 4046873"/>
              <a:gd name="connsiteY144" fmla="*/ 1891862 h 2123089"/>
              <a:gd name="connsiteX145" fmla="*/ 1881351 w 4046873"/>
              <a:gd name="connsiteY145" fmla="*/ 1828800 h 2123089"/>
              <a:gd name="connsiteX146" fmla="*/ 1902372 w 4046873"/>
              <a:gd name="connsiteY146" fmla="*/ 1524000 h 2123089"/>
              <a:gd name="connsiteX147" fmla="*/ 1912882 w 4046873"/>
              <a:gd name="connsiteY147" fmla="*/ 1492469 h 2123089"/>
              <a:gd name="connsiteX148" fmla="*/ 1933903 w 4046873"/>
              <a:gd name="connsiteY148" fmla="*/ 1460938 h 2123089"/>
              <a:gd name="connsiteX149" fmla="*/ 1954924 w 4046873"/>
              <a:gd name="connsiteY149" fmla="*/ 1397876 h 2123089"/>
              <a:gd name="connsiteX150" fmla="*/ 1965434 w 4046873"/>
              <a:gd name="connsiteY150" fmla="*/ 1366344 h 2123089"/>
              <a:gd name="connsiteX151" fmla="*/ 2017986 w 4046873"/>
              <a:gd name="connsiteY151" fmla="*/ 1229710 h 2123089"/>
              <a:gd name="connsiteX152" fmla="*/ 2039006 w 4046873"/>
              <a:gd name="connsiteY152" fmla="*/ 1145627 h 2123089"/>
              <a:gd name="connsiteX153" fmla="*/ 2060027 w 4046873"/>
              <a:gd name="connsiteY153" fmla="*/ 1051034 h 2123089"/>
              <a:gd name="connsiteX154" fmla="*/ 2049517 w 4046873"/>
              <a:gd name="connsiteY154" fmla="*/ 819807 h 2123089"/>
              <a:gd name="connsiteX155" fmla="*/ 2028496 w 4046873"/>
              <a:gd name="connsiteY155" fmla="*/ 777765 h 2123089"/>
              <a:gd name="connsiteX156" fmla="*/ 2007475 w 4046873"/>
              <a:gd name="connsiteY156" fmla="*/ 714703 h 2123089"/>
              <a:gd name="connsiteX157" fmla="*/ 1996965 w 4046873"/>
              <a:gd name="connsiteY157" fmla="*/ 683172 h 2123089"/>
              <a:gd name="connsiteX158" fmla="*/ 1986455 w 4046873"/>
              <a:gd name="connsiteY158" fmla="*/ 620110 h 2123089"/>
              <a:gd name="connsiteX159" fmla="*/ 1965434 w 4046873"/>
              <a:gd name="connsiteY159" fmla="*/ 578069 h 2123089"/>
              <a:gd name="connsiteX160" fmla="*/ 1933903 w 4046873"/>
              <a:gd name="connsiteY160" fmla="*/ 504496 h 2123089"/>
              <a:gd name="connsiteX161" fmla="*/ 1891862 w 4046873"/>
              <a:gd name="connsiteY161" fmla="*/ 430924 h 2123089"/>
              <a:gd name="connsiteX162" fmla="*/ 1828800 w 4046873"/>
              <a:gd name="connsiteY162" fmla="*/ 294289 h 2123089"/>
              <a:gd name="connsiteX163" fmla="*/ 1786758 w 4046873"/>
              <a:gd name="connsiteY163" fmla="*/ 231227 h 2123089"/>
              <a:gd name="connsiteX164" fmla="*/ 1744717 w 4046873"/>
              <a:gd name="connsiteY164" fmla="*/ 168165 h 2123089"/>
              <a:gd name="connsiteX165" fmla="*/ 1723696 w 4046873"/>
              <a:gd name="connsiteY165" fmla="*/ 136634 h 2123089"/>
              <a:gd name="connsiteX166" fmla="*/ 1692165 w 4046873"/>
              <a:gd name="connsiteY166" fmla="*/ 105103 h 2123089"/>
              <a:gd name="connsiteX167" fmla="*/ 1671144 w 4046873"/>
              <a:gd name="connsiteY167" fmla="*/ 73572 h 2123089"/>
              <a:gd name="connsiteX168" fmla="*/ 1639613 w 4046873"/>
              <a:gd name="connsiteY168" fmla="*/ 52551 h 2123089"/>
              <a:gd name="connsiteX169" fmla="*/ 1608082 w 4046873"/>
              <a:gd name="connsiteY169" fmla="*/ 0 h 212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4046873" h="2123089">
                <a:moveTo>
                  <a:pt x="136634" y="1072055"/>
                </a:moveTo>
                <a:cubicBezTo>
                  <a:pt x="129627" y="1058041"/>
                  <a:pt x="121976" y="1044331"/>
                  <a:pt x="115613" y="1030013"/>
                </a:cubicBezTo>
                <a:cubicBezTo>
                  <a:pt x="107951" y="1012773"/>
                  <a:pt x="103030" y="994337"/>
                  <a:pt x="94593" y="977462"/>
                </a:cubicBezTo>
                <a:cubicBezTo>
                  <a:pt x="88944" y="966164"/>
                  <a:pt x="80579" y="956441"/>
                  <a:pt x="73572" y="945931"/>
                </a:cubicBezTo>
                <a:lnTo>
                  <a:pt x="42041" y="851338"/>
                </a:lnTo>
                <a:lnTo>
                  <a:pt x="31531" y="819807"/>
                </a:lnTo>
                <a:cubicBezTo>
                  <a:pt x="28027" y="809297"/>
                  <a:pt x="23707" y="799024"/>
                  <a:pt x="21020" y="788276"/>
                </a:cubicBezTo>
                <a:cubicBezTo>
                  <a:pt x="7823" y="735486"/>
                  <a:pt x="15078" y="759938"/>
                  <a:pt x="0" y="714703"/>
                </a:cubicBezTo>
                <a:cubicBezTo>
                  <a:pt x="6975" y="665880"/>
                  <a:pt x="-3625" y="634970"/>
                  <a:pt x="42041" y="609600"/>
                </a:cubicBezTo>
                <a:cubicBezTo>
                  <a:pt x="61410" y="598839"/>
                  <a:pt x="105103" y="588579"/>
                  <a:pt x="105103" y="588579"/>
                </a:cubicBezTo>
                <a:cubicBezTo>
                  <a:pt x="143641" y="592082"/>
                  <a:pt x="182609" y="592364"/>
                  <a:pt x="220717" y="599089"/>
                </a:cubicBezTo>
                <a:cubicBezTo>
                  <a:pt x="242538" y="602940"/>
                  <a:pt x="283779" y="620110"/>
                  <a:pt x="283779" y="620110"/>
                </a:cubicBezTo>
                <a:cubicBezTo>
                  <a:pt x="294289" y="627117"/>
                  <a:pt x="307419" y="631267"/>
                  <a:pt x="315310" y="641131"/>
                </a:cubicBezTo>
                <a:cubicBezTo>
                  <a:pt x="322231" y="649782"/>
                  <a:pt x="319675" y="663444"/>
                  <a:pt x="325820" y="672662"/>
                </a:cubicBezTo>
                <a:cubicBezTo>
                  <a:pt x="334065" y="685030"/>
                  <a:pt x="346841" y="693683"/>
                  <a:pt x="357351" y="704193"/>
                </a:cubicBezTo>
                <a:cubicBezTo>
                  <a:pt x="364358" y="725214"/>
                  <a:pt x="366081" y="748819"/>
                  <a:pt x="378372" y="767255"/>
                </a:cubicBezTo>
                <a:lnTo>
                  <a:pt x="441434" y="861848"/>
                </a:lnTo>
                <a:cubicBezTo>
                  <a:pt x="460119" y="889875"/>
                  <a:pt x="465974" y="903123"/>
                  <a:pt x="493986" y="924910"/>
                </a:cubicBezTo>
                <a:cubicBezTo>
                  <a:pt x="513928" y="940420"/>
                  <a:pt x="536027" y="952937"/>
                  <a:pt x="557048" y="966951"/>
                </a:cubicBezTo>
                <a:cubicBezTo>
                  <a:pt x="567558" y="973958"/>
                  <a:pt x="576595" y="983977"/>
                  <a:pt x="588579" y="987972"/>
                </a:cubicBezTo>
                <a:lnTo>
                  <a:pt x="651641" y="1008993"/>
                </a:lnTo>
                <a:cubicBezTo>
                  <a:pt x="693486" y="998531"/>
                  <a:pt x="696557" y="1007779"/>
                  <a:pt x="714703" y="966951"/>
                </a:cubicBezTo>
                <a:cubicBezTo>
                  <a:pt x="723702" y="946703"/>
                  <a:pt x="735724" y="903889"/>
                  <a:pt x="735724" y="903889"/>
                </a:cubicBezTo>
                <a:cubicBezTo>
                  <a:pt x="732220" y="840827"/>
                  <a:pt x="734145" y="777227"/>
                  <a:pt x="725213" y="714703"/>
                </a:cubicBezTo>
                <a:cubicBezTo>
                  <a:pt x="723427" y="702198"/>
                  <a:pt x="709323" y="694715"/>
                  <a:pt x="704193" y="683172"/>
                </a:cubicBezTo>
                <a:cubicBezTo>
                  <a:pt x="695194" y="662924"/>
                  <a:pt x="690179" y="641131"/>
                  <a:pt x="683172" y="620110"/>
                </a:cubicBezTo>
                <a:cubicBezTo>
                  <a:pt x="679669" y="609600"/>
                  <a:pt x="678807" y="597797"/>
                  <a:pt x="672662" y="588579"/>
                </a:cubicBezTo>
                <a:cubicBezTo>
                  <a:pt x="665655" y="578069"/>
                  <a:pt x="660033" y="566489"/>
                  <a:pt x="651641" y="557048"/>
                </a:cubicBezTo>
                <a:cubicBezTo>
                  <a:pt x="631891" y="534829"/>
                  <a:pt x="605069" y="518721"/>
                  <a:pt x="588579" y="493986"/>
                </a:cubicBezTo>
                <a:lnTo>
                  <a:pt x="567558" y="462455"/>
                </a:lnTo>
                <a:cubicBezTo>
                  <a:pt x="557048" y="465958"/>
                  <a:pt x="542466" y="463950"/>
                  <a:pt x="536027" y="472965"/>
                </a:cubicBezTo>
                <a:cubicBezTo>
                  <a:pt x="523148" y="490995"/>
                  <a:pt x="515006" y="536027"/>
                  <a:pt x="515006" y="536027"/>
                </a:cubicBezTo>
                <a:cubicBezTo>
                  <a:pt x="518510" y="585075"/>
                  <a:pt x="516971" y="634747"/>
                  <a:pt x="525517" y="683172"/>
                </a:cubicBezTo>
                <a:cubicBezTo>
                  <a:pt x="527712" y="695612"/>
                  <a:pt x="537031" y="706385"/>
                  <a:pt x="546537" y="714703"/>
                </a:cubicBezTo>
                <a:cubicBezTo>
                  <a:pt x="591015" y="753621"/>
                  <a:pt x="597825" y="752819"/>
                  <a:pt x="641131" y="767255"/>
                </a:cubicBezTo>
                <a:cubicBezTo>
                  <a:pt x="690179" y="763751"/>
                  <a:pt x="739646" y="764038"/>
                  <a:pt x="788275" y="756744"/>
                </a:cubicBezTo>
                <a:cubicBezTo>
                  <a:pt x="810188" y="753457"/>
                  <a:pt x="829841" y="741098"/>
                  <a:pt x="851337" y="735724"/>
                </a:cubicBezTo>
                <a:lnTo>
                  <a:pt x="893379" y="725213"/>
                </a:lnTo>
                <a:cubicBezTo>
                  <a:pt x="903889" y="718206"/>
                  <a:pt x="913612" y="709842"/>
                  <a:pt x="924910" y="704193"/>
                </a:cubicBezTo>
                <a:cubicBezTo>
                  <a:pt x="934819" y="699238"/>
                  <a:pt x="945752" y="696597"/>
                  <a:pt x="956441" y="693682"/>
                </a:cubicBezTo>
                <a:cubicBezTo>
                  <a:pt x="1086834" y="658120"/>
                  <a:pt x="999479" y="686344"/>
                  <a:pt x="1072055" y="662151"/>
                </a:cubicBezTo>
                <a:cubicBezTo>
                  <a:pt x="1135117" y="665655"/>
                  <a:pt x="1198341" y="666944"/>
                  <a:pt x="1261241" y="672662"/>
                </a:cubicBezTo>
                <a:cubicBezTo>
                  <a:pt x="1275627" y="673970"/>
                  <a:pt x="1289118" y="680339"/>
                  <a:pt x="1303282" y="683172"/>
                </a:cubicBezTo>
                <a:cubicBezTo>
                  <a:pt x="1324179" y="687351"/>
                  <a:pt x="1345323" y="690179"/>
                  <a:pt x="1366344" y="693682"/>
                </a:cubicBezTo>
                <a:cubicBezTo>
                  <a:pt x="1376854" y="697186"/>
                  <a:pt x="1388190" y="698813"/>
                  <a:pt x="1397875" y="704193"/>
                </a:cubicBezTo>
                <a:cubicBezTo>
                  <a:pt x="1448120" y="732107"/>
                  <a:pt x="1500286" y="774175"/>
                  <a:pt x="1534510" y="819807"/>
                </a:cubicBezTo>
                <a:cubicBezTo>
                  <a:pt x="1545020" y="833821"/>
                  <a:pt x="1553655" y="849462"/>
                  <a:pt x="1566041" y="861848"/>
                </a:cubicBezTo>
                <a:cubicBezTo>
                  <a:pt x="1574973" y="870780"/>
                  <a:pt x="1589122" y="873480"/>
                  <a:pt x="1597572" y="882869"/>
                </a:cubicBezTo>
                <a:cubicBezTo>
                  <a:pt x="1621009" y="908910"/>
                  <a:pt x="1635861" y="942178"/>
                  <a:pt x="1660634" y="966951"/>
                </a:cubicBezTo>
                <a:lnTo>
                  <a:pt x="1692165" y="998482"/>
                </a:lnTo>
                <a:cubicBezTo>
                  <a:pt x="1717155" y="1073454"/>
                  <a:pt x="1681720" y="982815"/>
                  <a:pt x="1734206" y="1061544"/>
                </a:cubicBezTo>
                <a:cubicBezTo>
                  <a:pt x="1740352" y="1070762"/>
                  <a:pt x="1741213" y="1082565"/>
                  <a:pt x="1744717" y="1093076"/>
                </a:cubicBezTo>
                <a:cubicBezTo>
                  <a:pt x="1741213" y="1124607"/>
                  <a:pt x="1739422" y="1156376"/>
                  <a:pt x="1734206" y="1187669"/>
                </a:cubicBezTo>
                <a:cubicBezTo>
                  <a:pt x="1732385" y="1198597"/>
                  <a:pt x="1729076" y="1209515"/>
                  <a:pt x="1723696" y="1219200"/>
                </a:cubicBezTo>
                <a:cubicBezTo>
                  <a:pt x="1708398" y="1246737"/>
                  <a:pt x="1648647" y="1335306"/>
                  <a:pt x="1618593" y="1345324"/>
                </a:cubicBezTo>
                <a:lnTo>
                  <a:pt x="1587062" y="1355834"/>
                </a:lnTo>
                <a:cubicBezTo>
                  <a:pt x="1576552" y="1362841"/>
                  <a:pt x="1566829" y="1371206"/>
                  <a:pt x="1555531" y="1376855"/>
                </a:cubicBezTo>
                <a:cubicBezTo>
                  <a:pt x="1512759" y="1398241"/>
                  <a:pt x="1495335" y="1383782"/>
                  <a:pt x="1439917" y="1376855"/>
                </a:cubicBezTo>
                <a:cubicBezTo>
                  <a:pt x="1420292" y="1363771"/>
                  <a:pt x="1388756" y="1345724"/>
                  <a:pt x="1376855" y="1324303"/>
                </a:cubicBezTo>
                <a:cubicBezTo>
                  <a:pt x="1366094" y="1304934"/>
                  <a:pt x="1355834" y="1261241"/>
                  <a:pt x="1355834" y="1261241"/>
                </a:cubicBezTo>
                <a:cubicBezTo>
                  <a:pt x="1359337" y="1226207"/>
                  <a:pt x="1358427" y="1190445"/>
                  <a:pt x="1366344" y="1156138"/>
                </a:cubicBezTo>
                <a:cubicBezTo>
                  <a:pt x="1371639" y="1133193"/>
                  <a:pt x="1436224" y="1076275"/>
                  <a:pt x="1439917" y="1072055"/>
                </a:cubicBezTo>
                <a:cubicBezTo>
                  <a:pt x="1448235" y="1062549"/>
                  <a:pt x="1452850" y="1050228"/>
                  <a:pt x="1460937" y="1040524"/>
                </a:cubicBezTo>
                <a:cubicBezTo>
                  <a:pt x="1493534" y="1001408"/>
                  <a:pt x="1493920" y="1012253"/>
                  <a:pt x="1534510" y="977462"/>
                </a:cubicBezTo>
                <a:cubicBezTo>
                  <a:pt x="1573428" y="944103"/>
                  <a:pt x="1554987" y="948138"/>
                  <a:pt x="1597572" y="924910"/>
                </a:cubicBezTo>
                <a:cubicBezTo>
                  <a:pt x="1625082" y="909905"/>
                  <a:pt x="1651255" y="890469"/>
                  <a:pt x="1681655" y="882869"/>
                </a:cubicBezTo>
                <a:cubicBezTo>
                  <a:pt x="1709682" y="875862"/>
                  <a:pt x="1738329" y="870983"/>
                  <a:pt x="1765737" y="861848"/>
                </a:cubicBezTo>
                <a:cubicBezTo>
                  <a:pt x="1810973" y="846770"/>
                  <a:pt x="1786521" y="854025"/>
                  <a:pt x="1839310" y="840827"/>
                </a:cubicBezTo>
                <a:lnTo>
                  <a:pt x="2280744" y="851338"/>
                </a:lnTo>
                <a:cubicBezTo>
                  <a:pt x="2326393" y="852998"/>
                  <a:pt x="2371699" y="861848"/>
                  <a:pt x="2417379" y="861848"/>
                </a:cubicBezTo>
                <a:cubicBezTo>
                  <a:pt x="2512037" y="861848"/>
                  <a:pt x="2606565" y="854841"/>
                  <a:pt x="2701158" y="851338"/>
                </a:cubicBezTo>
                <a:cubicBezTo>
                  <a:pt x="2715172" y="847834"/>
                  <a:pt x="2729310" y="844795"/>
                  <a:pt x="2743200" y="840827"/>
                </a:cubicBezTo>
                <a:cubicBezTo>
                  <a:pt x="2753853" y="837783"/>
                  <a:pt x="2764043" y="833232"/>
                  <a:pt x="2774731" y="830317"/>
                </a:cubicBezTo>
                <a:cubicBezTo>
                  <a:pt x="2802603" y="822716"/>
                  <a:pt x="2831405" y="818432"/>
                  <a:pt x="2858813" y="809296"/>
                </a:cubicBezTo>
                <a:cubicBezTo>
                  <a:pt x="2934433" y="784090"/>
                  <a:pt x="2839978" y="814679"/>
                  <a:pt x="2932386" y="788276"/>
                </a:cubicBezTo>
                <a:cubicBezTo>
                  <a:pt x="3029672" y="760480"/>
                  <a:pt x="2872133" y="801155"/>
                  <a:pt x="3016469" y="756744"/>
                </a:cubicBezTo>
                <a:cubicBezTo>
                  <a:pt x="3083417" y="736145"/>
                  <a:pt x="3093534" y="738451"/>
                  <a:pt x="3153103" y="725213"/>
                </a:cubicBezTo>
                <a:cubicBezTo>
                  <a:pt x="3167204" y="722079"/>
                  <a:pt x="3181130" y="718206"/>
                  <a:pt x="3195144" y="714703"/>
                </a:cubicBezTo>
                <a:cubicBezTo>
                  <a:pt x="3301490" y="661530"/>
                  <a:pt x="3151337" y="732806"/>
                  <a:pt x="3363310" y="662151"/>
                </a:cubicBezTo>
                <a:cubicBezTo>
                  <a:pt x="3384331" y="655144"/>
                  <a:pt x="3405067" y="647218"/>
                  <a:pt x="3426372" y="641131"/>
                </a:cubicBezTo>
                <a:cubicBezTo>
                  <a:pt x="3510597" y="617066"/>
                  <a:pt x="3475747" y="628175"/>
                  <a:pt x="3531475" y="609600"/>
                </a:cubicBezTo>
                <a:cubicBezTo>
                  <a:pt x="3541985" y="602593"/>
                  <a:pt x="3551463" y="593709"/>
                  <a:pt x="3563006" y="588579"/>
                </a:cubicBezTo>
                <a:cubicBezTo>
                  <a:pt x="3606648" y="569182"/>
                  <a:pt x="3633661" y="566040"/>
                  <a:pt x="3678620" y="557048"/>
                </a:cubicBezTo>
                <a:cubicBezTo>
                  <a:pt x="3764628" y="514044"/>
                  <a:pt x="3676839" y="554138"/>
                  <a:pt x="3762703" y="525517"/>
                </a:cubicBezTo>
                <a:cubicBezTo>
                  <a:pt x="3780602" y="519551"/>
                  <a:pt x="3797524" y="510944"/>
                  <a:pt x="3815255" y="504496"/>
                </a:cubicBezTo>
                <a:cubicBezTo>
                  <a:pt x="3836079" y="496924"/>
                  <a:pt x="3857296" y="490483"/>
                  <a:pt x="3878317" y="483476"/>
                </a:cubicBezTo>
                <a:cubicBezTo>
                  <a:pt x="3968671" y="423239"/>
                  <a:pt x="3854358" y="495454"/>
                  <a:pt x="3941379" y="451944"/>
                </a:cubicBezTo>
                <a:cubicBezTo>
                  <a:pt x="3965002" y="440132"/>
                  <a:pt x="3987836" y="419319"/>
                  <a:pt x="4004441" y="399393"/>
                </a:cubicBezTo>
                <a:cubicBezTo>
                  <a:pt x="4012528" y="389689"/>
                  <a:pt x="4018455" y="378372"/>
                  <a:pt x="4025462" y="367862"/>
                </a:cubicBezTo>
                <a:cubicBezTo>
                  <a:pt x="4028965" y="357352"/>
                  <a:pt x="4032929" y="346984"/>
                  <a:pt x="4035972" y="336331"/>
                </a:cubicBezTo>
                <a:cubicBezTo>
                  <a:pt x="4044380" y="306903"/>
                  <a:pt x="4055591" y="281676"/>
                  <a:pt x="4035972" y="252248"/>
                </a:cubicBezTo>
                <a:cubicBezTo>
                  <a:pt x="4028965" y="241738"/>
                  <a:pt x="4014951" y="238234"/>
                  <a:pt x="4004441" y="231227"/>
                </a:cubicBezTo>
                <a:cubicBezTo>
                  <a:pt x="3920358" y="234731"/>
                  <a:pt x="3836135" y="235742"/>
                  <a:pt x="3752193" y="241738"/>
                </a:cubicBezTo>
                <a:cubicBezTo>
                  <a:pt x="3707799" y="244909"/>
                  <a:pt x="3713510" y="253332"/>
                  <a:pt x="3678620" y="273269"/>
                </a:cubicBezTo>
                <a:cubicBezTo>
                  <a:pt x="3651970" y="288497"/>
                  <a:pt x="3628097" y="294822"/>
                  <a:pt x="3605048" y="315310"/>
                </a:cubicBezTo>
                <a:cubicBezTo>
                  <a:pt x="3555733" y="359146"/>
                  <a:pt x="3537907" y="376019"/>
                  <a:pt x="3510455" y="430924"/>
                </a:cubicBezTo>
                <a:cubicBezTo>
                  <a:pt x="3502018" y="447799"/>
                  <a:pt x="3496441" y="465959"/>
                  <a:pt x="3489434" y="483476"/>
                </a:cubicBezTo>
                <a:cubicBezTo>
                  <a:pt x="3451974" y="708242"/>
                  <a:pt x="3490997" y="455699"/>
                  <a:pt x="3468413" y="1008993"/>
                </a:cubicBezTo>
                <a:cubicBezTo>
                  <a:pt x="3467123" y="1040591"/>
                  <a:pt x="3446725" y="1097538"/>
                  <a:pt x="3436882" y="1124607"/>
                </a:cubicBezTo>
                <a:cubicBezTo>
                  <a:pt x="3430435" y="1142337"/>
                  <a:pt x="3425569" y="1160980"/>
                  <a:pt x="3415862" y="1177158"/>
                </a:cubicBezTo>
                <a:cubicBezTo>
                  <a:pt x="3404320" y="1196394"/>
                  <a:pt x="3387015" y="1211567"/>
                  <a:pt x="3373820" y="1229710"/>
                </a:cubicBezTo>
                <a:cubicBezTo>
                  <a:pt x="3358961" y="1250142"/>
                  <a:pt x="3349643" y="1274908"/>
                  <a:pt x="3331779" y="1292772"/>
                </a:cubicBezTo>
                <a:cubicBezTo>
                  <a:pt x="3317765" y="1306786"/>
                  <a:pt x="3302904" y="1320000"/>
                  <a:pt x="3289737" y="1334813"/>
                </a:cubicBezTo>
                <a:cubicBezTo>
                  <a:pt x="3274833" y="1351580"/>
                  <a:pt x="3263558" y="1371502"/>
                  <a:pt x="3247696" y="1387365"/>
                </a:cubicBezTo>
                <a:cubicBezTo>
                  <a:pt x="3238764" y="1396297"/>
                  <a:pt x="3225869" y="1400299"/>
                  <a:pt x="3216165" y="1408386"/>
                </a:cubicBezTo>
                <a:cubicBezTo>
                  <a:pt x="3204746" y="1417902"/>
                  <a:pt x="3196053" y="1430401"/>
                  <a:pt x="3184634" y="1439917"/>
                </a:cubicBezTo>
                <a:cubicBezTo>
                  <a:pt x="3174930" y="1448004"/>
                  <a:pt x="3163382" y="1453596"/>
                  <a:pt x="3153103" y="1460938"/>
                </a:cubicBezTo>
                <a:cubicBezTo>
                  <a:pt x="3138849" y="1471120"/>
                  <a:pt x="3126083" y="1483456"/>
                  <a:pt x="3111062" y="1492469"/>
                </a:cubicBezTo>
                <a:cubicBezTo>
                  <a:pt x="3090909" y="1504561"/>
                  <a:pt x="3068632" y="1512746"/>
                  <a:pt x="3048000" y="1524000"/>
                </a:cubicBezTo>
                <a:cubicBezTo>
                  <a:pt x="3030066" y="1533782"/>
                  <a:pt x="3013960" y="1546892"/>
                  <a:pt x="2995448" y="1555531"/>
                </a:cubicBezTo>
                <a:cubicBezTo>
                  <a:pt x="2961255" y="1571488"/>
                  <a:pt x="2922700" y="1578158"/>
                  <a:pt x="2890344" y="1597572"/>
                </a:cubicBezTo>
                <a:cubicBezTo>
                  <a:pt x="2696102" y="1714119"/>
                  <a:pt x="2935708" y="1569220"/>
                  <a:pt x="2806262" y="1650124"/>
                </a:cubicBezTo>
                <a:cubicBezTo>
                  <a:pt x="2788939" y="1660951"/>
                  <a:pt x="2770446" y="1669940"/>
                  <a:pt x="2753710" y="1681655"/>
                </a:cubicBezTo>
                <a:cubicBezTo>
                  <a:pt x="2735332" y="1694519"/>
                  <a:pt x="2719300" y="1710502"/>
                  <a:pt x="2701158" y="1723696"/>
                </a:cubicBezTo>
                <a:cubicBezTo>
                  <a:pt x="2701111" y="1723730"/>
                  <a:pt x="2622355" y="1776232"/>
                  <a:pt x="2606565" y="1786758"/>
                </a:cubicBezTo>
                <a:cubicBezTo>
                  <a:pt x="2568459" y="1812162"/>
                  <a:pt x="2531052" y="1838053"/>
                  <a:pt x="2490951" y="1860331"/>
                </a:cubicBezTo>
                <a:cubicBezTo>
                  <a:pt x="2477255" y="1867940"/>
                  <a:pt x="2462513" y="1873578"/>
                  <a:pt x="2448910" y="1881351"/>
                </a:cubicBezTo>
                <a:cubicBezTo>
                  <a:pt x="2437942" y="1887618"/>
                  <a:pt x="2428922" y="1897242"/>
                  <a:pt x="2417379" y="1902372"/>
                </a:cubicBezTo>
                <a:cubicBezTo>
                  <a:pt x="2397131" y="1911371"/>
                  <a:pt x="2354317" y="1923393"/>
                  <a:pt x="2354317" y="1923393"/>
                </a:cubicBezTo>
                <a:cubicBezTo>
                  <a:pt x="2340303" y="1919889"/>
                  <a:pt x="2323146" y="1922394"/>
                  <a:pt x="2312275" y="1912882"/>
                </a:cubicBezTo>
                <a:cubicBezTo>
                  <a:pt x="2293262" y="1896246"/>
                  <a:pt x="2284248" y="1870841"/>
                  <a:pt x="2270234" y="1849820"/>
                </a:cubicBezTo>
                <a:lnTo>
                  <a:pt x="2228193" y="1786758"/>
                </a:lnTo>
                <a:lnTo>
                  <a:pt x="2217682" y="1755227"/>
                </a:lnTo>
                <a:cubicBezTo>
                  <a:pt x="2224481" y="1687241"/>
                  <a:pt x="2205488" y="1653107"/>
                  <a:pt x="2259724" y="1618593"/>
                </a:cubicBezTo>
                <a:cubicBezTo>
                  <a:pt x="2286161" y="1601769"/>
                  <a:pt x="2343806" y="1576551"/>
                  <a:pt x="2343806" y="1576551"/>
                </a:cubicBezTo>
                <a:cubicBezTo>
                  <a:pt x="2403365" y="1580055"/>
                  <a:pt x="2463420" y="1578625"/>
                  <a:pt x="2522482" y="1587062"/>
                </a:cubicBezTo>
                <a:cubicBezTo>
                  <a:pt x="2537993" y="1589278"/>
                  <a:pt x="2551089" y="1600021"/>
                  <a:pt x="2564524" y="1608082"/>
                </a:cubicBezTo>
                <a:cubicBezTo>
                  <a:pt x="2614207" y="1637892"/>
                  <a:pt x="2633152" y="1650479"/>
                  <a:pt x="2669627" y="1692165"/>
                </a:cubicBezTo>
                <a:cubicBezTo>
                  <a:pt x="2802166" y="1843639"/>
                  <a:pt x="2624069" y="1648006"/>
                  <a:pt x="2722179" y="1765738"/>
                </a:cubicBezTo>
                <a:cubicBezTo>
                  <a:pt x="2731695" y="1777157"/>
                  <a:pt x="2743200" y="1786759"/>
                  <a:pt x="2753710" y="1797269"/>
                </a:cubicBezTo>
                <a:cubicBezTo>
                  <a:pt x="2785853" y="1893703"/>
                  <a:pt x="2732125" y="1743593"/>
                  <a:pt x="2795751" y="1870841"/>
                </a:cubicBezTo>
                <a:cubicBezTo>
                  <a:pt x="2802211" y="1883761"/>
                  <a:pt x="2802111" y="1899046"/>
                  <a:pt x="2806262" y="1912882"/>
                </a:cubicBezTo>
                <a:cubicBezTo>
                  <a:pt x="2812629" y="1934105"/>
                  <a:pt x="2820275" y="1954923"/>
                  <a:pt x="2827282" y="1975944"/>
                </a:cubicBezTo>
                <a:lnTo>
                  <a:pt x="2837793" y="2007476"/>
                </a:lnTo>
                <a:cubicBezTo>
                  <a:pt x="2834289" y="2028497"/>
                  <a:pt x="2837855" y="2052035"/>
                  <a:pt x="2827282" y="2070538"/>
                </a:cubicBezTo>
                <a:cubicBezTo>
                  <a:pt x="2821785" y="2080157"/>
                  <a:pt x="2805934" y="2076684"/>
                  <a:pt x="2795751" y="2081048"/>
                </a:cubicBezTo>
                <a:cubicBezTo>
                  <a:pt x="2781350" y="2087220"/>
                  <a:pt x="2768826" y="2097947"/>
                  <a:pt x="2753710" y="2102069"/>
                </a:cubicBezTo>
                <a:cubicBezTo>
                  <a:pt x="2729810" y="2108587"/>
                  <a:pt x="2704573" y="2108506"/>
                  <a:pt x="2680137" y="2112579"/>
                </a:cubicBezTo>
                <a:cubicBezTo>
                  <a:pt x="2662516" y="2115516"/>
                  <a:pt x="2645103" y="2119586"/>
                  <a:pt x="2627586" y="2123089"/>
                </a:cubicBezTo>
                <a:cubicBezTo>
                  <a:pt x="2501462" y="2119586"/>
                  <a:pt x="2375229" y="2118880"/>
                  <a:pt x="2249213" y="2112579"/>
                </a:cubicBezTo>
                <a:cubicBezTo>
                  <a:pt x="2234786" y="2111858"/>
                  <a:pt x="2221336" y="2104902"/>
                  <a:pt x="2207172" y="2102069"/>
                </a:cubicBezTo>
                <a:cubicBezTo>
                  <a:pt x="2168763" y="2094387"/>
                  <a:pt x="2130096" y="2088055"/>
                  <a:pt x="2091558" y="2081048"/>
                </a:cubicBezTo>
                <a:cubicBezTo>
                  <a:pt x="2051832" y="2061185"/>
                  <a:pt x="1998989" y="2041032"/>
                  <a:pt x="1965434" y="2007476"/>
                </a:cubicBezTo>
                <a:cubicBezTo>
                  <a:pt x="1952400" y="1994442"/>
                  <a:pt x="1924816" y="1951804"/>
                  <a:pt x="1912882" y="1933903"/>
                </a:cubicBezTo>
                <a:cubicBezTo>
                  <a:pt x="1909379" y="1919889"/>
                  <a:pt x="1906523" y="1905698"/>
                  <a:pt x="1902372" y="1891862"/>
                </a:cubicBezTo>
                <a:cubicBezTo>
                  <a:pt x="1896005" y="1870639"/>
                  <a:pt x="1882089" y="1850945"/>
                  <a:pt x="1881351" y="1828800"/>
                </a:cubicBezTo>
                <a:cubicBezTo>
                  <a:pt x="1878474" y="1742492"/>
                  <a:pt x="1878358" y="1620060"/>
                  <a:pt x="1902372" y="1524000"/>
                </a:cubicBezTo>
                <a:cubicBezTo>
                  <a:pt x="1905059" y="1513252"/>
                  <a:pt x="1907927" y="1502378"/>
                  <a:pt x="1912882" y="1492469"/>
                </a:cubicBezTo>
                <a:cubicBezTo>
                  <a:pt x="1918531" y="1481171"/>
                  <a:pt x="1926896" y="1471448"/>
                  <a:pt x="1933903" y="1460938"/>
                </a:cubicBezTo>
                <a:lnTo>
                  <a:pt x="1954924" y="1397876"/>
                </a:lnTo>
                <a:cubicBezTo>
                  <a:pt x="1958428" y="1387365"/>
                  <a:pt x="1961457" y="1376685"/>
                  <a:pt x="1965434" y="1366344"/>
                </a:cubicBezTo>
                <a:lnTo>
                  <a:pt x="2017986" y="1229710"/>
                </a:lnTo>
                <a:cubicBezTo>
                  <a:pt x="2039350" y="1122888"/>
                  <a:pt x="2017463" y="1221025"/>
                  <a:pt x="2039006" y="1145627"/>
                </a:cubicBezTo>
                <a:cubicBezTo>
                  <a:pt x="2048905" y="1110981"/>
                  <a:pt x="2052800" y="1087172"/>
                  <a:pt x="2060027" y="1051034"/>
                </a:cubicBezTo>
                <a:cubicBezTo>
                  <a:pt x="2056524" y="973958"/>
                  <a:pt x="2058361" y="896454"/>
                  <a:pt x="2049517" y="819807"/>
                </a:cubicBezTo>
                <a:cubicBezTo>
                  <a:pt x="2047721" y="804242"/>
                  <a:pt x="2034315" y="792312"/>
                  <a:pt x="2028496" y="777765"/>
                </a:cubicBezTo>
                <a:cubicBezTo>
                  <a:pt x="2020267" y="757192"/>
                  <a:pt x="2014482" y="735724"/>
                  <a:pt x="2007475" y="714703"/>
                </a:cubicBezTo>
                <a:cubicBezTo>
                  <a:pt x="2003972" y="704193"/>
                  <a:pt x="1998786" y="694100"/>
                  <a:pt x="1996965" y="683172"/>
                </a:cubicBezTo>
                <a:cubicBezTo>
                  <a:pt x="1993462" y="662151"/>
                  <a:pt x="1992579" y="640522"/>
                  <a:pt x="1986455" y="620110"/>
                </a:cubicBezTo>
                <a:cubicBezTo>
                  <a:pt x="1981953" y="605103"/>
                  <a:pt x="1971606" y="592470"/>
                  <a:pt x="1965434" y="578069"/>
                </a:cubicBezTo>
                <a:cubicBezTo>
                  <a:pt x="1940165" y="519108"/>
                  <a:pt x="1973745" y="574218"/>
                  <a:pt x="1933903" y="504496"/>
                </a:cubicBezTo>
                <a:cubicBezTo>
                  <a:pt x="1900084" y="445313"/>
                  <a:pt x="1923625" y="502391"/>
                  <a:pt x="1891862" y="430924"/>
                </a:cubicBezTo>
                <a:cubicBezTo>
                  <a:pt x="1868581" y="378542"/>
                  <a:pt x="1863702" y="346641"/>
                  <a:pt x="1828800" y="294289"/>
                </a:cubicBezTo>
                <a:lnTo>
                  <a:pt x="1786758" y="231227"/>
                </a:lnTo>
                <a:cubicBezTo>
                  <a:pt x="1768288" y="175815"/>
                  <a:pt x="1788455" y="220651"/>
                  <a:pt x="1744717" y="168165"/>
                </a:cubicBezTo>
                <a:cubicBezTo>
                  <a:pt x="1736630" y="158461"/>
                  <a:pt x="1731783" y="146338"/>
                  <a:pt x="1723696" y="136634"/>
                </a:cubicBezTo>
                <a:cubicBezTo>
                  <a:pt x="1714180" y="125215"/>
                  <a:pt x="1701681" y="116522"/>
                  <a:pt x="1692165" y="105103"/>
                </a:cubicBezTo>
                <a:cubicBezTo>
                  <a:pt x="1684078" y="95399"/>
                  <a:pt x="1680076" y="82504"/>
                  <a:pt x="1671144" y="73572"/>
                </a:cubicBezTo>
                <a:cubicBezTo>
                  <a:pt x="1662212" y="64640"/>
                  <a:pt x="1650123" y="59558"/>
                  <a:pt x="1639613" y="52551"/>
                </a:cubicBezTo>
                <a:cubicBezTo>
                  <a:pt x="1625970" y="11619"/>
                  <a:pt x="1636937" y="28854"/>
                  <a:pt x="1608082"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598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r>
              <a:rPr lang="ru-RU" dirty="0"/>
              <a: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0789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887"/>
            <a:ext cx="10515600" cy="4564227"/>
          </a:xfrm>
        </p:spPr>
        <p:txBody>
          <a:bodyPr>
            <a:normAutofit/>
          </a:bodyPr>
          <a:lstStyle/>
          <a:p>
            <a:r>
              <a:rPr lang="en-US" sz="3600" i="1" dirty="0">
                <a:latin typeface="+mn-lt"/>
              </a:rPr>
              <a:t>“Most of the tasks and questions given seem like they would apply to other senior roles as well, not just backend </a:t>
            </a:r>
            <a:r>
              <a:rPr lang="en-US" sz="3600" i="1" dirty="0" err="1">
                <a:latin typeface="+mn-lt"/>
              </a:rPr>
              <a:t>devs</a:t>
            </a:r>
            <a:r>
              <a:rPr lang="en-US" sz="3600" i="1" dirty="0">
                <a:latin typeface="+mn-lt"/>
              </a:rPr>
              <a:t>. </a:t>
            </a:r>
            <a:br>
              <a:rPr lang="ru-RU" sz="3600" i="1" dirty="0">
                <a:latin typeface="+mn-lt"/>
              </a:rPr>
            </a:br>
            <a:br>
              <a:rPr lang="ru-RU" sz="3600" i="1" dirty="0">
                <a:latin typeface="+mn-lt"/>
              </a:rPr>
            </a:br>
            <a:r>
              <a:rPr lang="en-US" sz="3600" i="1" dirty="0">
                <a:latin typeface="+mn-lt"/>
              </a:rPr>
              <a:t>Any thoughts of opening it up to everyone and give people the opportunity to interact with people in other roles?”</a:t>
            </a:r>
          </a:p>
        </p:txBody>
      </p:sp>
    </p:spTree>
    <p:extLst>
      <p:ext uri="{BB962C8B-B14F-4D97-AF65-F5344CB8AC3E}">
        <p14:creationId xmlns:p14="http://schemas.microsoft.com/office/powerpoint/2010/main" val="1020745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095007"/>
          </a:xfrm>
        </p:spPr>
        <p:txBody>
          <a:bodyPr/>
          <a:lstStyle/>
          <a:p>
            <a:r>
              <a:rPr lang="ru-RU" dirty="0"/>
              <a:t>«</a:t>
            </a:r>
            <a:r>
              <a:rPr lang="en-US" dirty="0"/>
              <a:t>Franchise</a:t>
            </a:r>
            <a:r>
              <a:rPr lang="ru-RU" dirty="0"/>
              <a:t>»</a:t>
            </a:r>
            <a:endParaRPr lang="en-US" dirty="0"/>
          </a:p>
        </p:txBody>
      </p:sp>
      <p:sp>
        <p:nvSpPr>
          <p:cNvPr id="3" name="Text Placeholder 2"/>
          <p:cNvSpPr>
            <a:spLocks noGrp="1"/>
          </p:cNvSpPr>
          <p:nvPr>
            <p:ph type="body" idx="1"/>
          </p:nvPr>
        </p:nvSpPr>
        <p:spPr>
          <a:xfrm>
            <a:off x="831850" y="3804745"/>
            <a:ext cx="10515600" cy="2284905"/>
          </a:xfrm>
        </p:spPr>
        <p:txBody>
          <a:bodyPr>
            <a:normAutofit/>
          </a:bodyPr>
          <a:lstStyle/>
          <a:p>
            <a:r>
              <a:rPr lang="en-US" i="1" dirty="0">
                <a:solidFill>
                  <a:schemeClr val="tx1"/>
                </a:solidFill>
              </a:rPr>
              <a:t>Currently running</a:t>
            </a:r>
            <a:r>
              <a:rPr lang="ru-RU" i="1" dirty="0">
                <a:solidFill>
                  <a:schemeClr val="tx1"/>
                </a:solidFill>
              </a:rPr>
              <a:t>:</a:t>
            </a:r>
          </a:p>
          <a:p>
            <a:pPr marL="342900" indent="-342900">
              <a:buFontTx/>
              <a:buChar char="-"/>
            </a:pPr>
            <a:r>
              <a:rPr lang="en-US" i="1" dirty="0">
                <a:solidFill>
                  <a:schemeClr val="tx1"/>
                </a:solidFill>
              </a:rPr>
              <a:t>Team Lead edition</a:t>
            </a:r>
            <a:endParaRPr lang="ru-RU" i="1" dirty="0">
              <a:solidFill>
                <a:schemeClr val="tx1"/>
              </a:solidFill>
            </a:endParaRPr>
          </a:p>
          <a:p>
            <a:r>
              <a:rPr lang="en-US" i="1" dirty="0">
                <a:solidFill>
                  <a:schemeClr val="tx1"/>
                </a:solidFill>
              </a:rPr>
              <a:t>Discussing</a:t>
            </a:r>
            <a:r>
              <a:rPr lang="ru-RU" i="1" dirty="0">
                <a:solidFill>
                  <a:schemeClr val="tx1"/>
                </a:solidFill>
              </a:rPr>
              <a:t>:</a:t>
            </a:r>
          </a:p>
          <a:p>
            <a:pPr marL="342900" indent="-342900">
              <a:buFontTx/>
              <a:buChar char="-"/>
            </a:pPr>
            <a:r>
              <a:rPr lang="en-US" i="1" dirty="0">
                <a:solidFill>
                  <a:schemeClr val="tx1"/>
                </a:solidFill>
              </a:rPr>
              <a:t>Senior Designer</a:t>
            </a:r>
            <a:r>
              <a:rPr lang="ru-RU" i="1" dirty="0">
                <a:solidFill>
                  <a:schemeClr val="tx1"/>
                </a:solidFill>
              </a:rPr>
              <a:t> </a:t>
            </a:r>
            <a:r>
              <a:rPr lang="en-US" i="1" dirty="0">
                <a:solidFill>
                  <a:schemeClr val="tx1"/>
                </a:solidFill>
              </a:rPr>
              <a:t>edition</a:t>
            </a:r>
          </a:p>
          <a:p>
            <a:pPr marL="342900" indent="-342900">
              <a:buFontTx/>
              <a:buChar char="-"/>
            </a:pPr>
            <a:r>
              <a:rPr lang="en-US" i="1" dirty="0">
                <a:solidFill>
                  <a:schemeClr val="tx1"/>
                </a:solidFill>
              </a:rPr>
              <a:t>Senior Front End</a:t>
            </a:r>
          </a:p>
        </p:txBody>
      </p:sp>
    </p:spTree>
    <p:extLst>
      <p:ext uri="{BB962C8B-B14F-4D97-AF65-F5344CB8AC3E}">
        <p14:creationId xmlns:p14="http://schemas.microsoft.com/office/powerpoint/2010/main" val="730684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of Roles: Team Lead edition</a:t>
            </a:r>
          </a:p>
        </p:txBody>
      </p:sp>
      <p:sp>
        <p:nvSpPr>
          <p:cNvPr id="3" name="Content Placeholder 2"/>
          <p:cNvSpPr>
            <a:spLocks noGrp="1"/>
          </p:cNvSpPr>
          <p:nvPr>
            <p:ph idx="1"/>
          </p:nvPr>
        </p:nvSpPr>
        <p:spPr/>
        <p:txBody>
          <a:bodyPr/>
          <a:lstStyle/>
          <a:p>
            <a:r>
              <a:rPr lang="en-US" b="1" u="sng" dirty="0"/>
              <a:t>Framework doesn’t change</a:t>
            </a:r>
            <a:endParaRPr lang="ru-RU" b="1" u="sng" dirty="0"/>
          </a:p>
          <a:p>
            <a:pPr lvl="1"/>
            <a:r>
              <a:rPr lang="en-US" dirty="0"/>
              <a:t>Marathon</a:t>
            </a:r>
            <a:endParaRPr lang="ru-RU" dirty="0"/>
          </a:p>
          <a:p>
            <a:pPr lvl="1"/>
            <a:r>
              <a:rPr lang="en-US" dirty="0"/>
              <a:t>Online</a:t>
            </a:r>
            <a:endParaRPr lang="ru-RU" dirty="0"/>
          </a:p>
          <a:p>
            <a:pPr lvl="1"/>
            <a:r>
              <a:rPr lang="en-US" dirty="0"/>
              <a:t>Group</a:t>
            </a:r>
            <a:endParaRPr lang="ru-RU" dirty="0"/>
          </a:p>
          <a:p>
            <a:r>
              <a:rPr lang="en-US" dirty="0"/>
              <a:t>Tasks are different</a:t>
            </a:r>
            <a:endParaRPr lang="ru-RU" dirty="0"/>
          </a:p>
          <a:p>
            <a:pPr lvl="1"/>
            <a:r>
              <a:rPr lang="en-US" dirty="0"/>
              <a:t>Relevant for TL role</a:t>
            </a:r>
            <a:endParaRPr lang="ru-RU" dirty="0"/>
          </a:p>
          <a:p>
            <a:pPr lvl="1"/>
            <a:r>
              <a:rPr lang="en-US" dirty="0"/>
              <a:t>More offline activities</a:t>
            </a:r>
          </a:p>
        </p:txBody>
      </p:sp>
    </p:spTree>
    <p:extLst>
      <p:ext uri="{BB962C8B-B14F-4D97-AF65-F5344CB8AC3E}">
        <p14:creationId xmlns:p14="http://schemas.microsoft.com/office/powerpoint/2010/main" val="1034371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0206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2884" y="1881435"/>
            <a:ext cx="9246232" cy="1661993"/>
          </a:xfrm>
          <a:prstGeom prst="rect">
            <a:avLst/>
          </a:prstGeom>
          <a:noFill/>
        </p:spPr>
        <p:txBody>
          <a:bodyPr wrap="square" rtlCol="0">
            <a:spAutoFit/>
          </a:bodyPr>
          <a:lstStyle/>
          <a:p>
            <a:pPr algn="ctr"/>
            <a:r>
              <a:rPr lang="ru-RU" sz="3200" dirty="0"/>
              <a:t>“</a:t>
            </a:r>
            <a:r>
              <a:rPr lang="en-US" sz="3200" dirty="0"/>
              <a:t>Change is disturbing when it is done to us, exhilarating when it is done by us.</a:t>
            </a:r>
            <a:r>
              <a:rPr lang="ru-RU" sz="3200" dirty="0"/>
              <a:t>”</a:t>
            </a:r>
          </a:p>
          <a:p>
            <a:endParaRPr lang="ru-RU" dirty="0"/>
          </a:p>
          <a:p>
            <a:pPr algn="ctr"/>
            <a:r>
              <a:rPr lang="en-US" sz="2000" i="1" dirty="0" err="1"/>
              <a:t>Rosabeth</a:t>
            </a:r>
            <a:r>
              <a:rPr lang="en-US" sz="2000" i="1" dirty="0"/>
              <a:t> Moss </a:t>
            </a:r>
            <a:r>
              <a:rPr lang="en-US" sz="2000" i="1" dirty="0" err="1"/>
              <a:t>Kanter</a:t>
            </a:r>
            <a:r>
              <a:rPr lang="ru-RU" sz="2000" i="1" dirty="0"/>
              <a:t>, </a:t>
            </a:r>
            <a:r>
              <a:rPr lang="en-US" sz="2000" i="1" dirty="0" err="1"/>
              <a:t>Harward</a:t>
            </a:r>
            <a:r>
              <a:rPr lang="en-US" sz="2000" i="1" dirty="0"/>
              <a:t> School of Business</a:t>
            </a:r>
            <a:endParaRPr lang="ru-RU" sz="2000" i="1" dirty="0"/>
          </a:p>
        </p:txBody>
      </p:sp>
    </p:spTree>
    <p:extLst>
      <p:ext uri="{BB962C8B-B14F-4D97-AF65-F5344CB8AC3E}">
        <p14:creationId xmlns:p14="http://schemas.microsoft.com/office/powerpoint/2010/main" val="27387096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wait for someone</a:t>
            </a:r>
            <a:r>
              <a:rPr lang="ru-RU" dirty="0"/>
              <a:t>.</a:t>
            </a:r>
            <a:br>
              <a:rPr lang="ru-RU" dirty="0"/>
            </a:br>
            <a:r>
              <a:rPr lang="en-US" dirty="0"/>
              <a:t>Act</a:t>
            </a:r>
            <a:r>
              <a:rPr lang="ru-RU" dirty="0"/>
              <a:t>, </a:t>
            </a:r>
            <a:r>
              <a:rPr lang="en-US" dirty="0"/>
              <a:t>change</a:t>
            </a:r>
            <a:r>
              <a:rPr lang="ru-RU" dirty="0"/>
              <a:t>!</a:t>
            </a:r>
            <a:endParaRPr lang="en-US" dirty="0"/>
          </a:p>
        </p:txBody>
      </p:sp>
      <p:sp>
        <p:nvSpPr>
          <p:cNvPr id="3" name="Text Placeholder 2"/>
          <p:cNvSpPr>
            <a:spLocks noGrp="1"/>
          </p:cNvSpPr>
          <p:nvPr>
            <p:ph type="body" idx="1"/>
          </p:nvPr>
        </p:nvSpPr>
        <p:spPr/>
        <p:txBody>
          <a:bodyPr/>
          <a:lstStyle/>
          <a:p>
            <a:endParaRPr lang="en-US" i="1" dirty="0">
              <a:solidFill>
                <a:schemeClr val="tx1"/>
              </a:solidFill>
            </a:endParaRPr>
          </a:p>
        </p:txBody>
      </p:sp>
    </p:spTree>
    <p:extLst>
      <p:ext uri="{BB962C8B-B14F-4D97-AF65-F5344CB8AC3E}">
        <p14:creationId xmlns:p14="http://schemas.microsoft.com/office/powerpoint/2010/main" val="766736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If set up right, people are able to help themselves together</a:t>
            </a:r>
          </a:p>
        </p:txBody>
      </p:sp>
      <p:sp>
        <p:nvSpPr>
          <p:cNvPr id="3" name="Text Placeholder 2"/>
          <p:cNvSpPr>
            <a:spLocks noGrp="1"/>
          </p:cNvSpPr>
          <p:nvPr>
            <p:ph type="body" idx="1"/>
          </p:nvPr>
        </p:nvSpPr>
        <p:spPr/>
        <p:txBody>
          <a:bodyPr/>
          <a:lstStyle/>
          <a:p>
            <a:r>
              <a:rPr lang="en-US" i="1" dirty="0">
                <a:solidFill>
                  <a:schemeClr val="tx1"/>
                </a:solidFill>
              </a:rPr>
              <a:t>Community is always stronger then an individual</a:t>
            </a:r>
          </a:p>
        </p:txBody>
      </p:sp>
    </p:spTree>
    <p:extLst>
      <p:ext uri="{BB962C8B-B14F-4D97-AF65-F5344CB8AC3E}">
        <p14:creationId xmlns:p14="http://schemas.microsoft.com/office/powerpoint/2010/main" val="1992728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create</a:t>
            </a:r>
            <a:r>
              <a:rPr lang="ru-RU" dirty="0"/>
              <a:t> </a:t>
            </a:r>
            <a:r>
              <a:rPr lang="en-US" dirty="0"/>
              <a:t>Game of Roles</a:t>
            </a:r>
          </a:p>
        </p:txBody>
      </p:sp>
      <p:sp>
        <p:nvSpPr>
          <p:cNvPr id="3" name="Content Placeholder 2"/>
          <p:cNvSpPr>
            <a:spLocks noGrp="1"/>
          </p:cNvSpPr>
          <p:nvPr>
            <p:ph idx="1"/>
          </p:nvPr>
        </p:nvSpPr>
        <p:spPr/>
        <p:txBody>
          <a:bodyPr>
            <a:normAutofit lnSpcReduction="10000"/>
          </a:bodyPr>
          <a:lstStyle/>
          <a:p>
            <a:r>
              <a:rPr lang="en-US" dirty="0"/>
              <a:t>Find a partner</a:t>
            </a:r>
            <a:r>
              <a:rPr lang="ru-RU" dirty="0"/>
              <a:t>!</a:t>
            </a:r>
          </a:p>
          <a:p>
            <a:r>
              <a:rPr lang="en-US" dirty="0"/>
              <a:t>Go online </a:t>
            </a:r>
            <a:r>
              <a:rPr lang="ru-RU" dirty="0"/>
              <a:t>(</a:t>
            </a:r>
            <a:r>
              <a:rPr lang="en-US" dirty="0"/>
              <a:t>Facebook or similar platform</a:t>
            </a:r>
            <a:r>
              <a:rPr lang="ru-RU" dirty="0"/>
              <a:t>)</a:t>
            </a:r>
          </a:p>
          <a:p>
            <a:r>
              <a:rPr lang="en-US" dirty="0"/>
              <a:t>Marathon </a:t>
            </a:r>
            <a:r>
              <a:rPr lang="ru-RU" dirty="0"/>
              <a:t>(</a:t>
            </a:r>
            <a:r>
              <a:rPr lang="en-US" dirty="0"/>
              <a:t>every day during 2 weeks</a:t>
            </a:r>
            <a:r>
              <a:rPr lang="ru-RU" dirty="0"/>
              <a:t>)</a:t>
            </a:r>
          </a:p>
          <a:p>
            <a:r>
              <a:rPr lang="en-US" dirty="0"/>
              <a:t>Groups </a:t>
            </a:r>
            <a:r>
              <a:rPr lang="ru-RU" dirty="0"/>
              <a:t>(</a:t>
            </a:r>
            <a:r>
              <a:rPr lang="en-US" dirty="0"/>
              <a:t>up to 20 people</a:t>
            </a:r>
            <a:r>
              <a:rPr lang="ru-RU" dirty="0"/>
              <a:t>)</a:t>
            </a:r>
          </a:p>
          <a:p>
            <a:r>
              <a:rPr lang="en-US" dirty="0"/>
              <a:t>Find moderators</a:t>
            </a:r>
            <a:endParaRPr lang="ru-RU" dirty="0"/>
          </a:p>
          <a:p>
            <a:r>
              <a:rPr lang="en-US" dirty="0"/>
              <a:t>Small practical and self-reflecting tasks</a:t>
            </a:r>
            <a:endParaRPr lang="ru-RU" dirty="0"/>
          </a:p>
          <a:p>
            <a:r>
              <a:rPr lang="en-US" dirty="0"/>
              <a:t>Don’t ask for 100% completion, but for participation</a:t>
            </a:r>
          </a:p>
          <a:p>
            <a:r>
              <a:rPr lang="en-US" dirty="0"/>
              <a:t>Give time to rest and catch-up</a:t>
            </a:r>
            <a:endParaRPr lang="ru-RU" dirty="0"/>
          </a:p>
          <a:p>
            <a:r>
              <a:rPr lang="en-US" dirty="0"/>
              <a:t>Constant two-way feedback</a:t>
            </a:r>
          </a:p>
        </p:txBody>
      </p:sp>
    </p:spTree>
    <p:extLst>
      <p:ext uri="{BB962C8B-B14F-4D97-AF65-F5344CB8AC3E}">
        <p14:creationId xmlns:p14="http://schemas.microsoft.com/office/powerpoint/2010/main" val="1928676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r>
              <a:rPr lang="ru-RU" dirty="0"/>
              <a: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382" y="1522528"/>
            <a:ext cx="3016470" cy="3016470"/>
          </a:xfrm>
          <a:prstGeom prst="rect">
            <a:avLst/>
          </a:prstGeom>
        </p:spPr>
      </p:pic>
      <p:sp>
        <p:nvSpPr>
          <p:cNvPr id="9" name="TextBox 8"/>
          <p:cNvSpPr txBox="1"/>
          <p:nvPr/>
        </p:nvSpPr>
        <p:spPr>
          <a:xfrm>
            <a:off x="1836997" y="4538998"/>
            <a:ext cx="2787237" cy="1785104"/>
          </a:xfrm>
          <a:prstGeom prst="rect">
            <a:avLst/>
          </a:prstGeom>
          <a:noFill/>
        </p:spPr>
        <p:txBody>
          <a:bodyPr wrap="none" rtlCol="0">
            <a:spAutoFit/>
          </a:bodyPr>
          <a:lstStyle/>
          <a:p>
            <a:pPr algn="ctr"/>
            <a:r>
              <a:rPr lang="en-US" sz="2400" dirty="0"/>
              <a:t>Georgiy Mogelashvili</a:t>
            </a:r>
          </a:p>
          <a:p>
            <a:pPr algn="ctr"/>
            <a:endParaRPr lang="ru-RU" sz="2000" dirty="0"/>
          </a:p>
          <a:p>
            <a:pPr algn="ctr"/>
            <a:r>
              <a:rPr lang="en-US" sz="2200" dirty="0" err="1">
                <a:hlinkClick r:id="rId3"/>
              </a:rPr>
              <a:t>glamcoder.org</a:t>
            </a:r>
            <a:endParaRPr lang="en-US" sz="2200" dirty="0"/>
          </a:p>
          <a:p>
            <a:pPr algn="ctr"/>
            <a:r>
              <a:rPr lang="en-US" sz="2200" dirty="0" err="1">
                <a:hlinkClick r:id="rId4"/>
              </a:rPr>
              <a:t>fb.com</a:t>
            </a:r>
            <a:r>
              <a:rPr lang="en-US" sz="2200" dirty="0">
                <a:hlinkClick r:id="rId4"/>
              </a:rPr>
              <a:t>/</a:t>
            </a:r>
            <a:r>
              <a:rPr lang="en-US" sz="2200" dirty="0" err="1">
                <a:hlinkClick r:id="rId4"/>
              </a:rPr>
              <a:t>glamcoder</a:t>
            </a:r>
            <a:endParaRPr lang="en-US" sz="2200" dirty="0"/>
          </a:p>
          <a:p>
            <a:pPr algn="ctr"/>
            <a:r>
              <a:rPr lang="en-US" sz="2200" dirty="0">
                <a:hlinkClick r:id="rId5"/>
              </a:rPr>
              <a:t>@</a:t>
            </a:r>
            <a:r>
              <a:rPr lang="en-US" sz="2200" dirty="0" err="1">
                <a:hlinkClick r:id="rId5"/>
              </a:rPr>
              <a:t>glamcoder</a:t>
            </a:r>
            <a:endParaRPr lang="ru-RU" sz="2200" dirty="0"/>
          </a:p>
        </p:txBody>
      </p:sp>
      <p:pic>
        <p:nvPicPr>
          <p:cNvPr id="4" name="Picture 3">
            <a:extLst>
              <a:ext uri="{FF2B5EF4-FFF2-40B4-BE49-F238E27FC236}">
                <a16:creationId xmlns:a16="http://schemas.microsoft.com/office/drawing/2014/main" id="{6D5859A3-E580-D547-A606-F50C3EF024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3106" y="1219587"/>
            <a:ext cx="3379978" cy="3379978"/>
          </a:xfrm>
          <a:prstGeom prst="rect">
            <a:avLst/>
          </a:prstGeom>
        </p:spPr>
      </p:pic>
      <p:sp>
        <p:nvSpPr>
          <p:cNvPr id="8" name="Rectangle 7">
            <a:extLst>
              <a:ext uri="{FF2B5EF4-FFF2-40B4-BE49-F238E27FC236}">
                <a16:creationId xmlns:a16="http://schemas.microsoft.com/office/drawing/2014/main" id="{09AF8E6F-C65D-B54D-9AD6-66E43FFEF61A}"/>
              </a:ext>
            </a:extLst>
          </p:cNvPr>
          <p:cNvSpPr/>
          <p:nvPr/>
        </p:nvSpPr>
        <p:spPr>
          <a:xfrm>
            <a:off x="6816864" y="4555497"/>
            <a:ext cx="2888804" cy="800219"/>
          </a:xfrm>
          <a:prstGeom prst="rect">
            <a:avLst/>
          </a:prstGeom>
        </p:spPr>
        <p:txBody>
          <a:bodyPr wrap="none">
            <a:spAutoFit/>
          </a:bodyPr>
          <a:lstStyle/>
          <a:p>
            <a:r>
              <a:rPr lang="en-US" sz="2400" dirty="0"/>
              <a:t>Tasks:</a:t>
            </a:r>
            <a:endParaRPr lang="en-US" sz="2400" dirty="0">
              <a:hlinkClick r:id="rId7"/>
            </a:endParaRPr>
          </a:p>
          <a:p>
            <a:r>
              <a:rPr lang="en-US" sz="2200" dirty="0">
                <a:hlinkClick r:id="rId7"/>
              </a:rPr>
              <a:t>https://goo.gl/pkuwdQ</a:t>
            </a:r>
            <a:r>
              <a:rPr lang="en-US" sz="2200" dirty="0"/>
              <a:t> </a:t>
            </a:r>
          </a:p>
        </p:txBody>
      </p:sp>
    </p:spTree>
    <p:extLst>
      <p:ext uri="{BB962C8B-B14F-4D97-AF65-F5344CB8AC3E}">
        <p14:creationId xmlns:p14="http://schemas.microsoft.com/office/powerpoint/2010/main" val="1467778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lstStyle/>
          <a:p>
            <a:r>
              <a:rPr lang="en-US" dirty="0"/>
              <a:t>Senior is a recognition</a:t>
            </a:r>
            <a:r>
              <a:rPr lang="ru-RU" dirty="0"/>
              <a:t>,</a:t>
            </a:r>
            <a:br>
              <a:rPr lang="ru-RU" dirty="0"/>
            </a:br>
            <a:r>
              <a:rPr lang="en-US" dirty="0"/>
              <a:t>not a promotion</a:t>
            </a:r>
          </a:p>
        </p:txBody>
      </p:sp>
    </p:spTree>
    <p:extLst>
      <p:ext uri="{BB962C8B-B14F-4D97-AF65-F5344CB8AC3E}">
        <p14:creationId xmlns:p14="http://schemas.microsoft.com/office/powerpoint/2010/main" val="652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Senior means</a:t>
            </a:r>
          </a:p>
        </p:txBody>
      </p:sp>
      <p:sp>
        <p:nvSpPr>
          <p:cNvPr id="3" name="Content Placeholder 2"/>
          <p:cNvSpPr>
            <a:spLocks noGrp="1"/>
          </p:cNvSpPr>
          <p:nvPr>
            <p:ph idx="1"/>
          </p:nvPr>
        </p:nvSpPr>
        <p:spPr/>
        <p:txBody>
          <a:bodyPr/>
          <a:lstStyle/>
          <a:p>
            <a:r>
              <a:rPr lang="en-US" dirty="0"/>
              <a:t>More community impact</a:t>
            </a:r>
            <a:endParaRPr lang="ru-RU" dirty="0"/>
          </a:p>
          <a:p>
            <a:r>
              <a:rPr lang="en-US" dirty="0"/>
              <a:t>More responsibility and ownership</a:t>
            </a:r>
            <a:endParaRPr lang="ru-RU" dirty="0"/>
          </a:p>
          <a:p>
            <a:r>
              <a:rPr lang="en-US" dirty="0"/>
              <a:t>Higher input, impact on department and company levels</a:t>
            </a:r>
            <a:endParaRPr lang="ru-RU" dirty="0"/>
          </a:p>
          <a:p>
            <a:r>
              <a:rPr lang="en-US" dirty="0"/>
              <a:t>Perfect communication and collaboration</a:t>
            </a:r>
            <a:endParaRPr lang="ru-RU" dirty="0"/>
          </a:p>
          <a:p>
            <a:r>
              <a:rPr lang="en-US" dirty="0"/>
              <a:t>Role model</a:t>
            </a:r>
            <a:endParaRPr lang="ru-RU" dirty="0"/>
          </a:p>
          <a:p>
            <a:endParaRPr lang="en-US" dirty="0"/>
          </a:p>
        </p:txBody>
      </p:sp>
    </p:spTree>
    <p:extLst>
      <p:ext uri="{BB962C8B-B14F-4D97-AF65-F5344CB8AC3E}">
        <p14:creationId xmlns:p14="http://schemas.microsoft.com/office/powerpoint/2010/main" val="91170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lstStyle/>
          <a:p>
            <a:r>
              <a:rPr lang="en-US" dirty="0"/>
              <a:t>Senior </a:t>
            </a:r>
            <a:r>
              <a:rPr lang="mr-IN" dirty="0"/>
              <a:t>–</a:t>
            </a:r>
            <a:r>
              <a:rPr lang="en-US" dirty="0"/>
              <a:t> not only skills and knowledge</a:t>
            </a:r>
            <a:r>
              <a:rPr lang="ru-RU" dirty="0"/>
              <a:t>, </a:t>
            </a:r>
            <a:br>
              <a:rPr lang="ru-RU" dirty="0"/>
            </a:br>
            <a:r>
              <a:rPr lang="en-US" dirty="0"/>
              <a:t>it’s also a </a:t>
            </a:r>
            <a:r>
              <a:rPr lang="en-US" b="1" dirty="0" err="1"/>
              <a:t>behaviour</a:t>
            </a:r>
            <a:endParaRPr lang="en-US" b="1" dirty="0"/>
          </a:p>
        </p:txBody>
      </p:sp>
    </p:spTree>
    <p:extLst>
      <p:ext uri="{BB962C8B-B14F-4D97-AF65-F5344CB8AC3E}">
        <p14:creationId xmlns:p14="http://schemas.microsoft.com/office/powerpoint/2010/main" val="119872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Behaviour</a:t>
            </a:r>
            <a:r>
              <a:rPr lang="en-US" dirty="0"/>
              <a:t> can’t be taught</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178961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17753</TotalTime>
  <Words>1150</Words>
  <Application>Microsoft Macintosh PowerPoint</Application>
  <PresentationFormat>Widescreen</PresentationFormat>
  <Paragraphs>213</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Arial</vt:lpstr>
      <vt:lpstr>Calibri</vt:lpstr>
      <vt:lpstr>Calibri Light</vt:lpstr>
      <vt:lpstr>Mangal</vt:lpstr>
      <vt:lpstr>Office Theme</vt:lpstr>
      <vt:lpstr>How To: Community Driven Career Growth for Developers</vt:lpstr>
      <vt:lpstr>PowerPoint Presentation</vt:lpstr>
      <vt:lpstr>PowerPoint Presentation</vt:lpstr>
      <vt:lpstr>PowerPoint Presentation</vt:lpstr>
      <vt:lpstr>PowerPoint Presentation</vt:lpstr>
      <vt:lpstr>Senior is a recognition, not a promotion</vt:lpstr>
      <vt:lpstr>Being Senior means</vt:lpstr>
      <vt:lpstr>Senior – not only skills and knowledge,  it’s also a behaviour</vt:lpstr>
      <vt:lpstr>Behaviour can’t be taught</vt:lpstr>
      <vt:lpstr>But you can create an environment, where behavior will show up</vt:lpstr>
      <vt:lpstr>Idea</vt:lpstr>
      <vt:lpstr>PowerPoint Presentation</vt:lpstr>
      <vt:lpstr>Game of Roles</vt:lpstr>
      <vt:lpstr>Being a Senior means playing the role. To become a Senior you have to try playing* it!  * don’t forget to stay yourself though</vt:lpstr>
      <vt:lpstr>Experiment &amp; Fail fast</vt:lpstr>
      <vt:lpstr>PowerPoint Presentation</vt:lpstr>
      <vt:lpstr>PowerPoint Presentation</vt:lpstr>
      <vt:lpstr>Format</vt:lpstr>
      <vt:lpstr>PowerPoint Presentation</vt:lpstr>
      <vt:lpstr>Code of Conduct</vt:lpstr>
      <vt:lpstr>Groups</vt:lpstr>
      <vt:lpstr>PowerPoint Presentation</vt:lpstr>
      <vt:lpstr>Tasks</vt:lpstr>
      <vt:lpstr>1. Hard skills / tech</vt:lpstr>
      <vt:lpstr>2. Self-reflection – the key to growth</vt:lpstr>
      <vt:lpstr>PowerPoint Presentation</vt:lpstr>
      <vt:lpstr>PowerPoint Presentation</vt:lpstr>
      <vt:lpstr>Moderators</vt:lpstr>
      <vt:lpstr>Coaching</vt:lpstr>
      <vt:lpstr>PowerPoint Presentation</vt:lpstr>
      <vt:lpstr>PowerPoint Presentation</vt:lpstr>
      <vt:lpstr>Feedback + AMA</vt:lpstr>
      <vt:lpstr>What did we learn?</vt:lpstr>
      <vt:lpstr>Lesson 1. Meet in real life before each training start</vt:lpstr>
      <vt:lpstr>Lesson 2. Think of WLB – publish tasks in the morning of same day, not in the evening </vt:lpstr>
      <vt:lpstr>Lesson 3. Give some time off in between.  Friday became a catch-up day</vt:lpstr>
      <vt:lpstr>PowerPoint Presentation</vt:lpstr>
      <vt:lpstr>PowerPoint Presentation</vt:lpstr>
      <vt:lpstr>Lesson 4. Introduce OKRs  Objective &amp; Key Results Set clear expectations Extra motivation</vt:lpstr>
      <vt:lpstr>PowerPoint Presentation</vt:lpstr>
      <vt:lpstr>PowerPoint Presentation</vt:lpstr>
      <vt:lpstr>Lessons 5, 6, 7 …   Collect feedback after each run Improve, improve, improve</vt:lpstr>
      <vt:lpstr>Can we measure value?</vt:lpstr>
      <vt:lpstr>In short term –  we can’t!</vt:lpstr>
      <vt:lpstr>Feedback is the king</vt:lpstr>
      <vt:lpstr>PowerPoint Presentation</vt:lpstr>
      <vt:lpstr>PowerPoint Presentation</vt:lpstr>
      <vt:lpstr>PowerPoint Presentation</vt:lpstr>
      <vt:lpstr>Results</vt:lpstr>
      <vt:lpstr>What’s next?</vt:lpstr>
      <vt:lpstr>“Most of the tasks and questions given seem like they would apply to other senior roles as well, not just backend devs.   Any thoughts of opening it up to everyone and give people the opportunity to interact with people in other roles?”</vt:lpstr>
      <vt:lpstr>«Franchise»</vt:lpstr>
      <vt:lpstr>Game of Roles: Team Lead edition</vt:lpstr>
      <vt:lpstr>Summary</vt:lpstr>
      <vt:lpstr>PowerPoint Presentation</vt:lpstr>
      <vt:lpstr>Don’t wait for someone. Act, change!</vt:lpstr>
      <vt:lpstr>If set up right, people are able to help themselves together</vt:lpstr>
      <vt:lpstr>How to create Game of Roles</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Georgiy Mogelashvili</cp:lastModifiedBy>
  <cp:revision>91</cp:revision>
  <cp:lastPrinted>2018-05-22T23:13:26Z</cp:lastPrinted>
  <dcterms:created xsi:type="dcterms:W3CDTF">2018-04-12T14:19:32Z</dcterms:created>
  <dcterms:modified xsi:type="dcterms:W3CDTF">2018-11-05T20:35:29Z</dcterms:modified>
</cp:coreProperties>
</file>